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customXml/itemProps4.xml" ContentType="application/vnd.openxmlformats-officedocument.customXmlProperties+xml"/>
  <Override PartName="/customXml/itemProps5.xml" ContentType="application/vnd.openxmlformats-officedocument.customXml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6"/>
  </p:sldMasterIdLst>
  <p:notesMasterIdLst>
    <p:notesMasterId r:id="rId53"/>
  </p:notesMasterIdLst>
  <p:handoutMasterIdLst>
    <p:handoutMasterId r:id="rId54"/>
  </p:handoutMasterIdLst>
  <p:sldIdLst>
    <p:sldId id="533" r:id="rId7"/>
    <p:sldId id="534" r:id="rId8"/>
    <p:sldId id="535" r:id="rId9"/>
    <p:sldId id="536" r:id="rId10"/>
    <p:sldId id="537" r:id="rId11"/>
    <p:sldId id="538" r:id="rId12"/>
    <p:sldId id="539" r:id="rId13"/>
    <p:sldId id="540" r:id="rId14"/>
    <p:sldId id="541" r:id="rId15"/>
    <p:sldId id="542" r:id="rId16"/>
    <p:sldId id="543" r:id="rId17"/>
    <p:sldId id="544" r:id="rId18"/>
    <p:sldId id="545" r:id="rId19"/>
    <p:sldId id="546" r:id="rId20"/>
    <p:sldId id="547" r:id="rId21"/>
    <p:sldId id="548" r:id="rId22"/>
    <p:sldId id="549" r:id="rId23"/>
    <p:sldId id="550" r:id="rId24"/>
    <p:sldId id="551" r:id="rId25"/>
    <p:sldId id="552" r:id="rId26"/>
    <p:sldId id="553" r:id="rId27"/>
    <p:sldId id="554" r:id="rId28"/>
    <p:sldId id="555" r:id="rId29"/>
    <p:sldId id="556" r:id="rId30"/>
    <p:sldId id="559" r:id="rId31"/>
    <p:sldId id="564" r:id="rId32"/>
    <p:sldId id="565" r:id="rId33"/>
    <p:sldId id="566" r:id="rId34"/>
    <p:sldId id="567" r:id="rId35"/>
    <p:sldId id="568" r:id="rId36"/>
    <p:sldId id="569" r:id="rId37"/>
    <p:sldId id="570" r:id="rId38"/>
    <p:sldId id="571" r:id="rId39"/>
    <p:sldId id="572" r:id="rId40"/>
    <p:sldId id="573" r:id="rId41"/>
    <p:sldId id="574" r:id="rId42"/>
    <p:sldId id="575" r:id="rId43"/>
    <p:sldId id="576" r:id="rId44"/>
    <p:sldId id="580" r:id="rId45"/>
    <p:sldId id="581" r:id="rId46"/>
    <p:sldId id="582" r:id="rId47"/>
    <p:sldId id="583" r:id="rId48"/>
    <p:sldId id="584" r:id="rId49"/>
    <p:sldId id="585" r:id="rId50"/>
    <p:sldId id="586" r:id="rId51"/>
    <p:sldId id="587" r:id="rId52"/>
  </p:sldIdLst>
  <p:sldSz cx="9144000" cy="6858000" type="screen4x3"/>
  <p:notesSz cx="6810375" cy="9942513"/>
  <p:defaultTextStyle>
    <a:defPPr>
      <a:defRPr lang="en-US"/>
    </a:defPPr>
    <a:lvl1pPr algn="l" rtl="0" fontAlgn="base">
      <a:spcBef>
        <a:spcPct val="0"/>
      </a:spcBef>
      <a:spcAft>
        <a:spcPct val="0"/>
      </a:spcAft>
      <a:defRPr sz="2400" b="1" kern="1200">
        <a:solidFill>
          <a:schemeClr val="tx1"/>
        </a:solidFill>
        <a:latin typeface="Times New Roman" pitchFamily="18" charset="0"/>
        <a:ea typeface="+mn-ea"/>
        <a:cs typeface="+mn-cs"/>
      </a:defRPr>
    </a:lvl1pPr>
    <a:lvl2pPr marL="457200" algn="l" rtl="0" fontAlgn="base">
      <a:spcBef>
        <a:spcPct val="0"/>
      </a:spcBef>
      <a:spcAft>
        <a:spcPct val="0"/>
      </a:spcAft>
      <a:defRPr sz="2400" b="1" kern="1200">
        <a:solidFill>
          <a:schemeClr val="tx1"/>
        </a:solidFill>
        <a:latin typeface="Times New Roman" pitchFamily="18" charset="0"/>
        <a:ea typeface="+mn-ea"/>
        <a:cs typeface="+mn-cs"/>
      </a:defRPr>
    </a:lvl2pPr>
    <a:lvl3pPr marL="914400" algn="l" rtl="0" fontAlgn="base">
      <a:spcBef>
        <a:spcPct val="0"/>
      </a:spcBef>
      <a:spcAft>
        <a:spcPct val="0"/>
      </a:spcAft>
      <a:defRPr sz="2400" b="1" kern="1200">
        <a:solidFill>
          <a:schemeClr val="tx1"/>
        </a:solidFill>
        <a:latin typeface="Times New Roman" pitchFamily="18" charset="0"/>
        <a:ea typeface="+mn-ea"/>
        <a:cs typeface="+mn-cs"/>
      </a:defRPr>
    </a:lvl3pPr>
    <a:lvl4pPr marL="1371600" algn="l" rtl="0" fontAlgn="base">
      <a:spcBef>
        <a:spcPct val="0"/>
      </a:spcBef>
      <a:spcAft>
        <a:spcPct val="0"/>
      </a:spcAft>
      <a:defRPr sz="2400" b="1" kern="1200">
        <a:solidFill>
          <a:schemeClr val="tx1"/>
        </a:solidFill>
        <a:latin typeface="Times New Roman" pitchFamily="18" charset="0"/>
        <a:ea typeface="+mn-ea"/>
        <a:cs typeface="+mn-cs"/>
      </a:defRPr>
    </a:lvl4pPr>
    <a:lvl5pPr marL="1828800" algn="l" rtl="0" fontAlgn="base">
      <a:spcBef>
        <a:spcPct val="0"/>
      </a:spcBef>
      <a:spcAft>
        <a:spcPct val="0"/>
      </a:spcAft>
      <a:defRPr sz="2400" b="1" kern="1200">
        <a:solidFill>
          <a:schemeClr val="tx1"/>
        </a:solidFill>
        <a:latin typeface="Times New Roman" pitchFamily="18" charset="0"/>
        <a:ea typeface="+mn-ea"/>
        <a:cs typeface="+mn-cs"/>
      </a:defRPr>
    </a:lvl5pPr>
    <a:lvl6pPr marL="2286000" algn="l" defTabSz="914400" rtl="0" eaLnBrk="1" latinLnBrk="0" hangingPunct="1">
      <a:defRPr sz="2400" b="1" kern="1200">
        <a:solidFill>
          <a:schemeClr val="tx1"/>
        </a:solidFill>
        <a:latin typeface="Times New Roman" pitchFamily="18" charset="0"/>
        <a:ea typeface="+mn-ea"/>
        <a:cs typeface="+mn-cs"/>
      </a:defRPr>
    </a:lvl6pPr>
    <a:lvl7pPr marL="2743200" algn="l" defTabSz="914400" rtl="0" eaLnBrk="1" latinLnBrk="0" hangingPunct="1">
      <a:defRPr sz="2400" b="1" kern="1200">
        <a:solidFill>
          <a:schemeClr val="tx1"/>
        </a:solidFill>
        <a:latin typeface="Times New Roman" pitchFamily="18" charset="0"/>
        <a:ea typeface="+mn-ea"/>
        <a:cs typeface="+mn-cs"/>
      </a:defRPr>
    </a:lvl7pPr>
    <a:lvl8pPr marL="3200400" algn="l" defTabSz="914400" rtl="0" eaLnBrk="1" latinLnBrk="0" hangingPunct="1">
      <a:defRPr sz="2400" b="1" kern="1200">
        <a:solidFill>
          <a:schemeClr val="tx1"/>
        </a:solidFill>
        <a:latin typeface="Times New Roman" pitchFamily="18" charset="0"/>
        <a:ea typeface="+mn-ea"/>
        <a:cs typeface="+mn-cs"/>
      </a:defRPr>
    </a:lvl8pPr>
    <a:lvl9pPr marL="3657600" algn="l" defTabSz="914400" rtl="0" eaLnBrk="1" latinLnBrk="0" hangingPunct="1">
      <a:defRPr sz="2400" b="1"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3132">
          <p15:clr>
            <a:srgbClr val="A4A3A4"/>
          </p15:clr>
        </p15:guide>
        <p15:guide id="2" pos="214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00FF"/>
    <a:srgbClr val="007A37"/>
    <a:srgbClr val="00E668"/>
    <a:srgbClr val="00863D"/>
    <a:srgbClr val="0000FF"/>
    <a:srgbClr val="00FFFF"/>
    <a:srgbClr val="6699FF"/>
    <a:srgbClr val="99CCFF"/>
    <a:srgbClr val="66CC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4611" autoAdjust="0"/>
    <p:restoredTop sz="99208" autoAdjust="0"/>
  </p:normalViewPr>
  <p:slideViewPr>
    <p:cSldViewPr>
      <p:cViewPr varScale="1">
        <p:scale>
          <a:sx n="69" d="100"/>
          <a:sy n="69" d="100"/>
        </p:scale>
        <p:origin x="-1368" y="-108"/>
      </p:cViewPr>
      <p:guideLst>
        <p:guide orient="horz" pos="2160"/>
        <p:guide pos="2880"/>
      </p:guideLst>
    </p:cSldViewPr>
  </p:slideViewPr>
  <p:outlineViewPr>
    <p:cViewPr>
      <p:scale>
        <a:sx n="33" d="100"/>
        <a:sy n="33" d="100"/>
      </p:scale>
      <p:origin x="0" y="10692"/>
    </p:cViewPr>
  </p:outlineViewPr>
  <p:notesTextViewPr>
    <p:cViewPr>
      <p:scale>
        <a:sx n="100" d="100"/>
        <a:sy n="100" d="100"/>
      </p:scale>
      <p:origin x="0" y="0"/>
    </p:cViewPr>
  </p:notesTextViewPr>
  <p:sorterViewPr>
    <p:cViewPr>
      <p:scale>
        <a:sx n="81" d="100"/>
        <a:sy n="81" d="100"/>
      </p:scale>
      <p:origin x="0" y="3630"/>
    </p:cViewPr>
  </p:sorterViewPr>
  <p:notesViewPr>
    <p:cSldViewPr>
      <p:cViewPr>
        <p:scale>
          <a:sx n="100" d="100"/>
          <a:sy n="100" d="100"/>
        </p:scale>
        <p:origin x="-1416" y="-72"/>
      </p:cViewPr>
      <p:guideLst>
        <p:guide orient="horz" pos="3132"/>
        <p:guide pos="2145"/>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54"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viewProps" Target="viewProp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65.wmf"/><Relationship Id="rId1" Type="http://schemas.openxmlformats.org/officeDocument/2006/relationships/image" Target="../media/image6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0" y="1"/>
            <a:ext cx="2951459" cy="496468"/>
          </a:xfrm>
          <a:prstGeom prst="rect">
            <a:avLst/>
          </a:prstGeom>
          <a:noFill/>
          <a:ln w="9525">
            <a:noFill/>
            <a:miter lim="800000"/>
            <a:headEnd/>
            <a:tailEnd/>
          </a:ln>
          <a:effectLst/>
        </p:spPr>
        <p:txBody>
          <a:bodyPr vert="horz" wrap="square" lIns="96653" tIns="48327" rIns="96653" bIns="48327" numCol="1" anchor="t" anchorCtr="0" compatLnSpc="1">
            <a:prstTxWarp prst="textNoShape">
              <a:avLst/>
            </a:prstTxWarp>
          </a:bodyPr>
          <a:lstStyle>
            <a:lvl1pPr defTabSz="966704">
              <a:defRPr sz="1200" b="0">
                <a:latin typeface="Arial" charset="0"/>
              </a:defRPr>
            </a:lvl1pPr>
          </a:lstStyle>
          <a:p>
            <a:pPr>
              <a:defRPr/>
            </a:pPr>
            <a:endParaRPr lang="en-US" dirty="0"/>
          </a:p>
        </p:txBody>
      </p:sp>
      <p:sp>
        <p:nvSpPr>
          <p:cNvPr id="26627" name="Rectangle 3"/>
          <p:cNvSpPr>
            <a:spLocks noGrp="1" noChangeArrowheads="1"/>
          </p:cNvSpPr>
          <p:nvPr>
            <p:ph type="dt" sz="quarter" idx="1"/>
          </p:nvPr>
        </p:nvSpPr>
        <p:spPr bwMode="auto">
          <a:xfrm>
            <a:off x="3857439" y="1"/>
            <a:ext cx="2951459" cy="496468"/>
          </a:xfrm>
          <a:prstGeom prst="rect">
            <a:avLst/>
          </a:prstGeom>
          <a:noFill/>
          <a:ln w="9525">
            <a:noFill/>
            <a:miter lim="800000"/>
            <a:headEnd/>
            <a:tailEnd/>
          </a:ln>
          <a:effectLst/>
        </p:spPr>
        <p:txBody>
          <a:bodyPr vert="horz" wrap="square" lIns="96653" tIns="48327" rIns="96653" bIns="48327" numCol="1" anchor="t" anchorCtr="0" compatLnSpc="1">
            <a:prstTxWarp prst="textNoShape">
              <a:avLst/>
            </a:prstTxWarp>
          </a:bodyPr>
          <a:lstStyle>
            <a:lvl1pPr algn="r" defTabSz="966704">
              <a:defRPr sz="1200" b="0">
                <a:latin typeface="Arial" charset="0"/>
              </a:defRPr>
            </a:lvl1pPr>
          </a:lstStyle>
          <a:p>
            <a:pPr>
              <a:defRPr/>
            </a:pPr>
            <a:endParaRPr lang="en-US" dirty="0"/>
          </a:p>
        </p:txBody>
      </p:sp>
      <p:sp>
        <p:nvSpPr>
          <p:cNvPr id="26628" name="Rectangle 4"/>
          <p:cNvSpPr>
            <a:spLocks noGrp="1" noChangeArrowheads="1"/>
          </p:cNvSpPr>
          <p:nvPr>
            <p:ph type="ftr" sz="quarter" idx="2"/>
          </p:nvPr>
        </p:nvSpPr>
        <p:spPr bwMode="auto">
          <a:xfrm>
            <a:off x="0" y="9444402"/>
            <a:ext cx="2951459" cy="496468"/>
          </a:xfrm>
          <a:prstGeom prst="rect">
            <a:avLst/>
          </a:prstGeom>
          <a:noFill/>
          <a:ln w="9525">
            <a:noFill/>
            <a:miter lim="800000"/>
            <a:headEnd/>
            <a:tailEnd/>
          </a:ln>
          <a:effectLst/>
        </p:spPr>
        <p:txBody>
          <a:bodyPr vert="horz" wrap="square" lIns="96653" tIns="48327" rIns="96653" bIns="48327" numCol="1" anchor="b" anchorCtr="0" compatLnSpc="1">
            <a:prstTxWarp prst="textNoShape">
              <a:avLst/>
            </a:prstTxWarp>
          </a:bodyPr>
          <a:lstStyle>
            <a:lvl1pPr defTabSz="966704">
              <a:defRPr sz="1200" b="0">
                <a:latin typeface="Arial" charset="0"/>
              </a:defRPr>
            </a:lvl1pPr>
          </a:lstStyle>
          <a:p>
            <a:pPr>
              <a:defRPr/>
            </a:pPr>
            <a:endParaRPr lang="en-US" dirty="0"/>
          </a:p>
        </p:txBody>
      </p:sp>
      <p:sp>
        <p:nvSpPr>
          <p:cNvPr id="26629" name="Rectangle 5"/>
          <p:cNvSpPr>
            <a:spLocks noGrp="1" noChangeArrowheads="1"/>
          </p:cNvSpPr>
          <p:nvPr>
            <p:ph type="sldNum" sz="quarter" idx="3"/>
          </p:nvPr>
        </p:nvSpPr>
        <p:spPr bwMode="auto">
          <a:xfrm>
            <a:off x="3857439" y="9444402"/>
            <a:ext cx="2951459" cy="496468"/>
          </a:xfrm>
          <a:prstGeom prst="rect">
            <a:avLst/>
          </a:prstGeom>
          <a:noFill/>
          <a:ln w="9525">
            <a:noFill/>
            <a:miter lim="800000"/>
            <a:headEnd/>
            <a:tailEnd/>
          </a:ln>
          <a:effectLst/>
        </p:spPr>
        <p:txBody>
          <a:bodyPr vert="horz" wrap="square" lIns="96653" tIns="48327" rIns="96653" bIns="48327" numCol="1" anchor="b" anchorCtr="0" compatLnSpc="1">
            <a:prstTxWarp prst="textNoShape">
              <a:avLst/>
            </a:prstTxWarp>
          </a:bodyPr>
          <a:lstStyle>
            <a:lvl1pPr algn="r" defTabSz="966704">
              <a:defRPr sz="1200" b="0">
                <a:latin typeface="Arial" charset="0"/>
              </a:defRPr>
            </a:lvl1pPr>
          </a:lstStyle>
          <a:p>
            <a:pPr>
              <a:defRPr/>
            </a:pPr>
            <a:fld id="{7C552123-A618-4CE3-AD3F-BD4CDED6E704}" type="slidenum">
              <a:rPr lang="en-US"/>
              <a:pPr>
                <a:defRPr/>
              </a:pPr>
              <a:t>‹#›</a:t>
            </a:fld>
            <a:endParaRPr lang="en-US" dirty="0"/>
          </a:p>
        </p:txBody>
      </p:sp>
    </p:spTree>
    <p:extLst>
      <p:ext uri="{BB962C8B-B14F-4D97-AF65-F5344CB8AC3E}">
        <p14:creationId xmlns:p14="http://schemas.microsoft.com/office/powerpoint/2010/main" xmlns="" val="8024933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22" name="Rectangle 4"/>
          <p:cNvSpPr>
            <a:spLocks noGrp="1" noRot="1" noChangeAspect="1" noChangeArrowheads="1" noTextEdit="1"/>
          </p:cNvSpPr>
          <p:nvPr>
            <p:ph type="sldImg" idx="2"/>
          </p:nvPr>
        </p:nvSpPr>
        <p:spPr bwMode="auto">
          <a:xfrm>
            <a:off x="919163" y="746125"/>
            <a:ext cx="4972050" cy="3729038"/>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3557" name="Rectangle 5"/>
          <p:cNvSpPr>
            <a:spLocks noGrp="1" noChangeArrowheads="1"/>
          </p:cNvSpPr>
          <p:nvPr>
            <p:ph type="body" sz="quarter" idx="3"/>
          </p:nvPr>
        </p:nvSpPr>
        <p:spPr bwMode="auto">
          <a:xfrm>
            <a:off x="681334" y="4723023"/>
            <a:ext cx="5447709" cy="4473144"/>
          </a:xfrm>
          <a:prstGeom prst="rect">
            <a:avLst/>
          </a:prstGeom>
          <a:noFill/>
          <a:ln w="9525">
            <a:noFill/>
            <a:miter lim="800000"/>
            <a:headEnd/>
            <a:tailEnd/>
          </a:ln>
          <a:effectLst/>
        </p:spPr>
        <p:txBody>
          <a:bodyPr vert="horz" wrap="square" lIns="96653" tIns="48327" rIns="96653" bIns="48327"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23560" name="Rectangle 8"/>
          <p:cNvSpPr>
            <a:spLocks noChangeArrowheads="1"/>
          </p:cNvSpPr>
          <p:nvPr/>
        </p:nvSpPr>
        <p:spPr bwMode="auto">
          <a:xfrm>
            <a:off x="563098" y="0"/>
            <a:ext cx="5685658" cy="521128"/>
          </a:xfrm>
          <a:prstGeom prst="rect">
            <a:avLst/>
          </a:prstGeom>
          <a:noFill/>
          <a:ln w="12700">
            <a:noFill/>
            <a:miter lim="800000"/>
            <a:headEnd/>
            <a:tailEnd/>
          </a:ln>
          <a:effectLst/>
        </p:spPr>
        <p:txBody>
          <a:bodyPr lIns="102273" tIns="51135" rIns="102273" bIns="51135"/>
          <a:lstStyle/>
          <a:p>
            <a:pPr marL="482557" indent="-482557" algn="ctr" defTabSz="1022260" eaLnBrk="0" hangingPunct="0">
              <a:defRPr/>
            </a:pPr>
            <a:r>
              <a:rPr lang="en-US" sz="1100" b="0" dirty="0">
                <a:solidFill>
                  <a:srgbClr val="000000"/>
                </a:solidFill>
                <a:cs typeface="Times New Roman" pitchFamily="18" charset="0"/>
              </a:rPr>
              <a:t>Copyright ©2009, Accelrys Software Inc. All rights reserved.</a:t>
            </a:r>
          </a:p>
        </p:txBody>
      </p:sp>
      <p:sp>
        <p:nvSpPr>
          <p:cNvPr id="23561" name="Rectangle 9"/>
          <p:cNvSpPr>
            <a:spLocks noChangeArrowheads="1"/>
          </p:cNvSpPr>
          <p:nvPr/>
        </p:nvSpPr>
        <p:spPr bwMode="auto">
          <a:xfrm>
            <a:off x="2880165" y="9432894"/>
            <a:ext cx="1033788" cy="252651"/>
          </a:xfrm>
          <a:prstGeom prst="rect">
            <a:avLst/>
          </a:prstGeom>
          <a:noFill/>
          <a:ln w="12700">
            <a:noFill/>
            <a:miter lim="800000"/>
            <a:headEnd/>
            <a:tailEnd/>
          </a:ln>
          <a:effectLst/>
        </p:spPr>
        <p:txBody>
          <a:bodyPr wrap="none" lIns="97557" tIns="49666" rIns="97557" bIns="49666">
            <a:spAutoFit/>
          </a:bodyPr>
          <a:lstStyle/>
          <a:p>
            <a:pPr algn="ctr" defTabSz="969878" eaLnBrk="0" hangingPunct="0">
              <a:lnSpc>
                <a:spcPct val="90000"/>
              </a:lnSpc>
              <a:defRPr/>
            </a:pPr>
            <a:r>
              <a:rPr lang="en-US" sz="1100" b="0" dirty="0"/>
              <a:t>Overview - </a:t>
            </a:r>
            <a:fld id="{496825F0-FD80-4EFA-A20A-A72ECF6781AD}" type="slidenum">
              <a:rPr lang="en-US" sz="1100" b="0"/>
              <a:pPr algn="ctr" defTabSz="969878" eaLnBrk="0" hangingPunct="0">
                <a:lnSpc>
                  <a:spcPct val="90000"/>
                </a:lnSpc>
                <a:defRPr/>
              </a:pPr>
              <a:t>‹#›</a:t>
            </a:fld>
            <a:endParaRPr lang="en-US" sz="1100" b="0" dirty="0"/>
          </a:p>
        </p:txBody>
      </p:sp>
    </p:spTree>
    <p:extLst>
      <p:ext uri="{BB962C8B-B14F-4D97-AF65-F5344CB8AC3E}">
        <p14:creationId xmlns:p14="http://schemas.microsoft.com/office/powerpoint/2010/main" xmlns="" val="210437739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4294967295"/>
          </p:nvPr>
        </p:nvSpPr>
        <p:spPr bwMode="auto">
          <a:xfrm>
            <a:off x="3858918" y="9446045"/>
            <a:ext cx="2951458" cy="496468"/>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fld id="{EDDBBE9C-F7A9-4BFF-AE73-88951CE55211}" type="slidenum">
              <a:rPr lang="en-GB"/>
              <a:pPr eaLnBrk="1" hangingPunct="1"/>
              <a:t>1</a:t>
            </a:fld>
            <a:endParaRPr lang="en-GB" dirty="0"/>
          </a:p>
        </p:txBody>
      </p:sp>
      <p:sp>
        <p:nvSpPr>
          <p:cNvPr id="236547" name="Rectangle 2"/>
          <p:cNvSpPr>
            <a:spLocks noGrp="1" noRot="1" noChangeAspect="1" noChangeArrowheads="1" noTextEdit="1"/>
          </p:cNvSpPr>
          <p:nvPr>
            <p:ph type="sldImg"/>
          </p:nvPr>
        </p:nvSpPr>
        <p:spPr>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GB"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4294967295"/>
          </p:nvPr>
        </p:nvSpPr>
        <p:spPr bwMode="auto">
          <a:xfrm>
            <a:off x="3858918" y="9446045"/>
            <a:ext cx="2951458" cy="496468"/>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fld id="{EDDBBE9C-F7A9-4BFF-AE73-88951CE55211}" type="slidenum">
              <a:rPr lang="en-GB"/>
              <a:pPr eaLnBrk="1" hangingPunct="1"/>
              <a:t>2</a:t>
            </a:fld>
            <a:endParaRPr lang="en-GB"/>
          </a:p>
        </p:txBody>
      </p:sp>
      <p:sp>
        <p:nvSpPr>
          <p:cNvPr id="236547" name="Rectangle 2"/>
          <p:cNvSpPr>
            <a:spLocks noGrp="1" noRot="1" noChangeAspect="1" noChangeArrowheads="1" noTextEdit="1"/>
          </p:cNvSpPr>
          <p:nvPr>
            <p:ph type="sldImg"/>
          </p:nvPr>
        </p:nvSpPr>
        <p:spPr>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GB" smtClean="0"/>
          </a:p>
        </p:txBody>
      </p:sp>
    </p:spTree>
    <p:extLst>
      <p:ext uri="{BB962C8B-B14F-4D97-AF65-F5344CB8AC3E}">
        <p14:creationId xmlns:p14="http://schemas.microsoft.com/office/powerpoint/2010/main" xmlns="" val="19333275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4294967295"/>
          </p:nvPr>
        </p:nvSpPr>
        <p:spPr bwMode="auto">
          <a:xfrm>
            <a:off x="3858918" y="9446045"/>
            <a:ext cx="2951458" cy="496468"/>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fld id="{129F68A6-466E-4F55-8F72-C3AAFAC92488}" type="slidenum">
              <a:rPr lang="en-GB"/>
              <a:pPr eaLnBrk="1" hangingPunct="1"/>
              <a:t>3</a:t>
            </a:fld>
            <a:endParaRPr lang="en-GB"/>
          </a:p>
        </p:txBody>
      </p:sp>
      <p:sp>
        <p:nvSpPr>
          <p:cNvPr id="240643" name="Rectangle 2"/>
          <p:cNvSpPr>
            <a:spLocks noGrp="1" noRot="1" noChangeAspect="1" noChangeArrowheads="1" noTextEdit="1"/>
          </p:cNvSpPr>
          <p:nvPr>
            <p:ph type="sldImg"/>
          </p:nvPr>
        </p:nvSpPr>
        <p:spPr>
          <a:xfrm>
            <a:off x="917575" y="746125"/>
            <a:ext cx="4972050" cy="3729038"/>
          </a:xfrm>
          <a:ln/>
        </p:spPr>
      </p:sp>
      <p:sp>
        <p:nvSpPr>
          <p:cNvPr id="240644" name="Rectangle 3"/>
          <p:cNvSpPr>
            <a:spLocks noGrp="1" noChangeArrowheads="1"/>
          </p:cNvSpPr>
          <p:nvPr>
            <p:ph type="body" idx="1"/>
          </p:nvPr>
        </p:nvSpPr>
        <p:spPr>
          <a:xfrm>
            <a:off x="681334" y="4721379"/>
            <a:ext cx="5447709" cy="447478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xmlns="" val="42519596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xmlns="" val="1465143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57636" y="9443662"/>
            <a:ext cx="2951163" cy="497126"/>
          </a:xfrm>
          <a:prstGeom prst="rect">
            <a:avLst/>
          </a:prstGeom>
          <a:ln/>
        </p:spPr>
        <p:txBody>
          <a:bodyPr/>
          <a:lstStyle/>
          <a:p>
            <a:fld id="{138EE2B2-111C-48A0-A4DC-543F4E0904FF}" type="slidenum">
              <a:rPr lang="en-GB"/>
              <a:pPr/>
              <a:t>36</a:t>
            </a:fld>
            <a:endParaRPr lang="en-GB"/>
          </a:p>
        </p:txBody>
      </p:sp>
      <p:sp>
        <p:nvSpPr>
          <p:cNvPr id="353282" name="Rectangle 2"/>
          <p:cNvSpPr>
            <a:spLocks noGrp="1" noRot="1" noChangeAspect="1" noChangeArrowheads="1" noTextEdit="1"/>
          </p:cNvSpPr>
          <p:nvPr>
            <p:ph type="sldImg"/>
          </p:nvPr>
        </p:nvSpPr>
        <p:spPr>
          <a:ln/>
        </p:spPr>
      </p:sp>
      <p:sp>
        <p:nvSpPr>
          <p:cNvPr id="35328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8421174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training_title_image"/>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38275" name="Rectangle 3"/>
          <p:cNvSpPr>
            <a:spLocks noGrp="1" noChangeArrowheads="1"/>
          </p:cNvSpPr>
          <p:nvPr>
            <p:ph type="ctrTitle"/>
          </p:nvPr>
        </p:nvSpPr>
        <p:spPr>
          <a:xfrm>
            <a:off x="1981200" y="4419600"/>
            <a:ext cx="6858000" cy="1241425"/>
          </a:xfrm>
        </p:spPr>
        <p:txBody>
          <a:bodyPr anchor="ctr"/>
          <a:lstStyle>
            <a:lvl1pPr algn="r">
              <a:lnSpc>
                <a:spcPct val="80000"/>
              </a:lnSpc>
              <a:defRPr>
                <a:solidFill>
                  <a:schemeClr val="tx1"/>
                </a:solidFill>
                <a:effectLst>
                  <a:outerShdw blurRad="38100" dist="38100" dir="2700000" algn="tl">
                    <a:srgbClr val="000000">
                      <a:alpha val="43137"/>
                    </a:srgbClr>
                  </a:outerShdw>
                </a:effectLst>
              </a:defRPr>
            </a:lvl1pPr>
          </a:lstStyle>
          <a:p>
            <a:r>
              <a:rPr lang="en-US" dirty="0"/>
              <a:t>Click to edit Master title style</a:t>
            </a:r>
          </a:p>
        </p:txBody>
      </p:sp>
      <p:sp>
        <p:nvSpPr>
          <p:cNvPr id="438276" name="Rectangle 4"/>
          <p:cNvSpPr>
            <a:spLocks noGrp="1" noChangeArrowheads="1"/>
          </p:cNvSpPr>
          <p:nvPr>
            <p:ph type="subTitle" idx="1"/>
          </p:nvPr>
        </p:nvSpPr>
        <p:spPr>
          <a:xfrm>
            <a:off x="1981200" y="5708650"/>
            <a:ext cx="6858000" cy="974725"/>
          </a:xfrm>
        </p:spPr>
        <p:txBody>
          <a:bodyPr anchor="ctr"/>
          <a:lstStyle>
            <a:lvl1pPr marL="0" indent="0" algn="r">
              <a:lnSpc>
                <a:spcPct val="70000"/>
              </a:lnSpc>
              <a:buFontTx/>
              <a:buNone/>
              <a:defRPr sz="1800"/>
            </a:lvl1pPr>
          </a:lstStyle>
          <a:p>
            <a:r>
              <a:rPr lang="en-US"/>
              <a:t>Click to edit Master </a:t>
            </a:r>
          </a:p>
          <a:p>
            <a:r>
              <a:rPr lang="en-US"/>
              <a:t>subtitle style</a:t>
            </a:r>
          </a:p>
        </p:txBody>
      </p:sp>
    </p:spTree>
    <p:extLst>
      <p:ext uri="{BB962C8B-B14F-4D97-AF65-F5344CB8AC3E}">
        <p14:creationId xmlns:p14="http://schemas.microsoft.com/office/powerpoint/2010/main" xmlns="" val="179250882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17020" y="625435"/>
            <a:ext cx="8909960" cy="6106395"/>
          </a:xfrm>
        </p:spPr>
        <p:txBody>
          <a:bodyPr/>
          <a:lstStyle>
            <a:lvl1pPr>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Box 3"/>
          <p:cNvSpPr txBox="1"/>
          <p:nvPr userDrawn="1"/>
        </p:nvSpPr>
        <p:spPr>
          <a:xfrm rot="10800000" flipV="1">
            <a:off x="8758145" y="6578210"/>
            <a:ext cx="390525" cy="276225"/>
          </a:xfrm>
          <a:prstGeom prst="rect">
            <a:avLst/>
          </a:prstGeom>
          <a:noFill/>
        </p:spPr>
        <p:txBody>
          <a:bodyPr>
            <a:spAutoFit/>
          </a:bodyPr>
          <a:lstStyle/>
          <a:p>
            <a:pPr algn="r">
              <a:defRPr/>
            </a:pPr>
            <a:fld id="{821056DC-5A69-4FA6-A197-9D1382B35FDB}" type="slidenum">
              <a:rPr lang="en-US" sz="1200">
                <a:latin typeface="+mn-lt"/>
              </a:rPr>
              <a:pPr algn="r">
                <a:defRPr/>
              </a:pPr>
              <a:t>‹#›</a:t>
            </a:fld>
            <a:endParaRPr lang="en-US" sz="1200" dirty="0">
              <a:latin typeface="+mn-lt"/>
            </a:endParaRPr>
          </a:p>
        </p:txBody>
      </p:sp>
      <p:sp>
        <p:nvSpPr>
          <p:cNvPr id="2" name="Title 1"/>
          <p:cNvSpPr>
            <a:spLocks noGrp="1"/>
          </p:cNvSpPr>
          <p:nvPr>
            <p:ph type="title"/>
          </p:nvPr>
        </p:nvSpPr>
        <p:spPr>
          <a:xfrm>
            <a:off x="117020" y="9485"/>
            <a:ext cx="8909960" cy="615950"/>
          </a:xfrm>
        </p:spPr>
        <p:txBody>
          <a:bodyPr/>
          <a:lstStyle>
            <a:lvl1pPr>
              <a:defRPr>
                <a:solidFill>
                  <a:schemeClr val="bg1"/>
                </a:solidFill>
                <a:effectLst>
                  <a:outerShdw blurRad="38100" dist="38100" dir="2700000" algn="tl">
                    <a:srgbClr val="000000">
                      <a:alpha val="43137"/>
                    </a:srgbClr>
                  </a:outerShdw>
                </a:effectLst>
              </a:defRPr>
            </a:lvl1pPr>
          </a:lstStyle>
          <a:p>
            <a:r>
              <a:rPr lang="en-US" dirty="0" smtClean="0"/>
              <a:t>Click to edit Master title style</a:t>
            </a:r>
            <a:endParaRPr lang="en-US" dirty="0"/>
          </a:p>
        </p:txBody>
      </p:sp>
      <p:sp>
        <p:nvSpPr>
          <p:cNvPr id="5" name="TextBox 4"/>
          <p:cNvSpPr txBox="1"/>
          <p:nvPr userDrawn="1"/>
        </p:nvSpPr>
        <p:spPr>
          <a:xfrm>
            <a:off x="8263181" y="-39000"/>
            <a:ext cx="879014" cy="241980"/>
          </a:xfrm>
          <a:prstGeom prst="rect">
            <a:avLst/>
          </a:prstGeom>
          <a:noFill/>
        </p:spPr>
        <p:txBody>
          <a:bodyPr wrap="none" lIns="36000" tIns="36000" rIns="36000" bIns="36000" rtlCol="0">
            <a:spAutoFit/>
          </a:bodyPr>
          <a:lstStyle/>
          <a:p>
            <a:pPr algn="ctr"/>
            <a:r>
              <a:rPr lang="en-GB" sz="1100" dirty="0" smtClean="0">
                <a:solidFill>
                  <a:schemeClr val="bg1"/>
                </a:solidFill>
                <a:latin typeface="+mn-lt"/>
              </a:rPr>
              <a:t>Confidential</a:t>
            </a:r>
            <a:endParaRPr lang="en-GB" sz="1100" dirty="0">
              <a:solidFill>
                <a:schemeClr val="bg1"/>
              </a:solidFill>
              <a:latin typeface="+mn-lt"/>
            </a:endParaRPr>
          </a:p>
        </p:txBody>
      </p:sp>
    </p:spTree>
    <p:extLst>
      <p:ext uri="{BB962C8B-B14F-4D97-AF65-F5344CB8AC3E}">
        <p14:creationId xmlns:p14="http://schemas.microsoft.com/office/powerpoint/2010/main" xmlns="" val="118057979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8800" y="10800"/>
            <a:ext cx="8910000" cy="615950"/>
          </a:xfrm>
        </p:spPr>
        <p:txBody>
          <a:bodyPr/>
          <a:lstStyle>
            <a:lvl1pPr>
              <a:defRPr>
                <a:solidFill>
                  <a:schemeClr val="bg1"/>
                </a:solidFill>
                <a:effectLst>
                  <a:outerShdw blurRad="38100" dist="38100" dir="2700000" algn="tl">
                    <a:srgbClr val="000000">
                      <a:alpha val="43137"/>
                    </a:srgbClr>
                  </a:outerShdw>
                </a:effectLst>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118799" y="626399"/>
            <a:ext cx="4417185" cy="5913405"/>
          </a:xfr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10405" y="626399"/>
            <a:ext cx="4417185" cy="5913405"/>
          </a:xfr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Box 4"/>
          <p:cNvSpPr txBox="1"/>
          <p:nvPr userDrawn="1"/>
        </p:nvSpPr>
        <p:spPr>
          <a:xfrm>
            <a:off x="8263181" y="-39000"/>
            <a:ext cx="879014" cy="241980"/>
          </a:xfrm>
          <a:prstGeom prst="rect">
            <a:avLst/>
          </a:prstGeom>
          <a:noFill/>
        </p:spPr>
        <p:txBody>
          <a:bodyPr wrap="none" lIns="36000" tIns="36000" rIns="36000" bIns="36000" rtlCol="0">
            <a:spAutoFit/>
          </a:bodyPr>
          <a:lstStyle/>
          <a:p>
            <a:pPr algn="ctr"/>
            <a:r>
              <a:rPr lang="en-GB" sz="1100" dirty="0" smtClean="0">
                <a:solidFill>
                  <a:schemeClr val="bg1"/>
                </a:solidFill>
                <a:latin typeface="+mn-lt"/>
              </a:rPr>
              <a:t>Confidential</a:t>
            </a:r>
            <a:endParaRPr lang="en-GB" sz="1100" dirty="0">
              <a:solidFill>
                <a:schemeClr val="bg1"/>
              </a:solidFill>
              <a:latin typeface="+mn-lt"/>
            </a:endParaRPr>
          </a:p>
        </p:txBody>
      </p:sp>
    </p:spTree>
    <p:extLst>
      <p:ext uri="{BB962C8B-B14F-4D97-AF65-F5344CB8AC3E}">
        <p14:creationId xmlns:p14="http://schemas.microsoft.com/office/powerpoint/2010/main" xmlns="" val="298649020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170" name="Picture 2" descr="training_subpage_image"/>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171" name="Rectangle 3"/>
          <p:cNvSpPr>
            <a:spLocks noGrp="1" noChangeArrowheads="1"/>
          </p:cNvSpPr>
          <p:nvPr>
            <p:ph type="title"/>
          </p:nvPr>
        </p:nvSpPr>
        <p:spPr bwMode="auto">
          <a:xfrm>
            <a:off x="457200" y="679450"/>
            <a:ext cx="8229600" cy="615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smtClean="0"/>
              <a:t>Click to edit Master title style</a:t>
            </a:r>
          </a:p>
        </p:txBody>
      </p:sp>
      <p:sp>
        <p:nvSpPr>
          <p:cNvPr id="7172" name="Rectangle 4"/>
          <p:cNvSpPr>
            <a:spLocks noGrp="1" noChangeArrowheads="1"/>
          </p:cNvSpPr>
          <p:nvPr>
            <p:ph type="body" idx="1"/>
          </p:nvPr>
        </p:nvSpPr>
        <p:spPr bwMode="auto">
          <a:xfrm>
            <a:off x="457200" y="1371600"/>
            <a:ext cx="8229600" cy="5270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4337" r:id="rId1"/>
    <p:sldLayoutId id="2147484338" r:id="rId2"/>
    <p:sldLayoutId id="2147484313" r:id="rId3"/>
  </p:sldLayoutIdLst>
  <p:timing>
    <p:tnLst>
      <p:par>
        <p:cTn id="1" dur="indefinite" restart="never" nodeType="tmRoot"/>
      </p:par>
    </p:tnLst>
  </p:timing>
  <p:txStyles>
    <p:titleStyle>
      <a:lvl1pPr algn="l" rtl="0" eaLnBrk="0" fontAlgn="base" hangingPunct="0">
        <a:spcBef>
          <a:spcPct val="0"/>
        </a:spcBef>
        <a:spcAft>
          <a:spcPct val="0"/>
        </a:spcAft>
        <a:defRPr sz="3200" b="1">
          <a:solidFill>
            <a:schemeClr val="tx2"/>
          </a:solidFill>
          <a:latin typeface="+mj-lt"/>
          <a:ea typeface="+mj-ea"/>
          <a:cs typeface="+mj-cs"/>
        </a:defRPr>
      </a:lvl1pPr>
      <a:lvl2pPr algn="l" rtl="0" eaLnBrk="0" fontAlgn="base" hangingPunct="0">
        <a:spcBef>
          <a:spcPct val="0"/>
        </a:spcBef>
        <a:spcAft>
          <a:spcPct val="0"/>
        </a:spcAft>
        <a:defRPr sz="3200" b="1">
          <a:solidFill>
            <a:schemeClr val="tx2"/>
          </a:solidFill>
          <a:latin typeface="Trebuchet MS" pitchFamily="34" charset="0"/>
        </a:defRPr>
      </a:lvl2pPr>
      <a:lvl3pPr algn="l" rtl="0" eaLnBrk="0" fontAlgn="base" hangingPunct="0">
        <a:spcBef>
          <a:spcPct val="0"/>
        </a:spcBef>
        <a:spcAft>
          <a:spcPct val="0"/>
        </a:spcAft>
        <a:defRPr sz="3200" b="1">
          <a:solidFill>
            <a:schemeClr val="tx2"/>
          </a:solidFill>
          <a:latin typeface="Trebuchet MS" pitchFamily="34" charset="0"/>
        </a:defRPr>
      </a:lvl3pPr>
      <a:lvl4pPr algn="l" rtl="0" eaLnBrk="0" fontAlgn="base" hangingPunct="0">
        <a:spcBef>
          <a:spcPct val="0"/>
        </a:spcBef>
        <a:spcAft>
          <a:spcPct val="0"/>
        </a:spcAft>
        <a:defRPr sz="3200" b="1">
          <a:solidFill>
            <a:schemeClr val="tx2"/>
          </a:solidFill>
          <a:latin typeface="Trebuchet MS" pitchFamily="34" charset="0"/>
        </a:defRPr>
      </a:lvl4pPr>
      <a:lvl5pPr algn="l" rtl="0" eaLnBrk="0" fontAlgn="base" hangingPunct="0">
        <a:spcBef>
          <a:spcPct val="0"/>
        </a:spcBef>
        <a:spcAft>
          <a:spcPct val="0"/>
        </a:spcAft>
        <a:defRPr sz="3200" b="1">
          <a:solidFill>
            <a:schemeClr val="tx2"/>
          </a:solidFill>
          <a:latin typeface="Trebuchet MS" pitchFamily="34" charset="0"/>
        </a:defRPr>
      </a:lvl5pPr>
      <a:lvl6pPr marL="457200" algn="l" rtl="0" fontAlgn="base">
        <a:spcBef>
          <a:spcPct val="0"/>
        </a:spcBef>
        <a:spcAft>
          <a:spcPct val="0"/>
        </a:spcAft>
        <a:defRPr sz="3200" b="1">
          <a:solidFill>
            <a:schemeClr val="tx2"/>
          </a:solidFill>
          <a:latin typeface="Trebuchet MS" pitchFamily="34" charset="0"/>
        </a:defRPr>
      </a:lvl6pPr>
      <a:lvl7pPr marL="914400" algn="l" rtl="0" fontAlgn="base">
        <a:spcBef>
          <a:spcPct val="0"/>
        </a:spcBef>
        <a:spcAft>
          <a:spcPct val="0"/>
        </a:spcAft>
        <a:defRPr sz="3200" b="1">
          <a:solidFill>
            <a:schemeClr val="tx2"/>
          </a:solidFill>
          <a:latin typeface="Trebuchet MS" pitchFamily="34" charset="0"/>
        </a:defRPr>
      </a:lvl7pPr>
      <a:lvl8pPr marL="1371600" algn="l" rtl="0" fontAlgn="base">
        <a:spcBef>
          <a:spcPct val="0"/>
        </a:spcBef>
        <a:spcAft>
          <a:spcPct val="0"/>
        </a:spcAft>
        <a:defRPr sz="3200" b="1">
          <a:solidFill>
            <a:schemeClr val="tx2"/>
          </a:solidFill>
          <a:latin typeface="Trebuchet MS" pitchFamily="34" charset="0"/>
        </a:defRPr>
      </a:lvl8pPr>
      <a:lvl9pPr marL="1828800" algn="l" rtl="0" fontAlgn="base">
        <a:spcBef>
          <a:spcPct val="0"/>
        </a:spcBef>
        <a:spcAft>
          <a:spcPct val="0"/>
        </a:spcAft>
        <a:defRPr sz="3200" b="1">
          <a:solidFill>
            <a:schemeClr val="tx2"/>
          </a:solidFill>
          <a:latin typeface="Trebuchet MS" pitchFamily="34"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2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3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3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3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3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3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 Id="rId5" Type="http://schemas.openxmlformats.org/officeDocument/2006/relationships/image" Target="../media/image69.png"/><Relationship Id="rId4" Type="http://schemas.openxmlformats.org/officeDocument/2006/relationships/image" Target="../media/image6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hyperlink" Target="http://accelrys.com/services/training/life-science/index.html"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s://community.accelrys.com/" TargetMode="External"/><Relationship Id="rId2" Type="http://schemas.openxmlformats.org/officeDocument/2006/relationships/hyperlink" Target="http://accelrys.com/customer-support/contact.html" TargetMode="External"/><Relationship Id="rId1" Type="http://schemas.openxmlformats.org/officeDocument/2006/relationships/slideLayout" Target="../slideLayouts/slideLayout2.xml"/><Relationship Id="rId5" Type="http://schemas.openxmlformats.org/officeDocument/2006/relationships/hyperlink" Target="mailto:support-japan@accelrys.com" TargetMode="External"/><Relationship Id="rId4" Type="http://schemas.openxmlformats.org/officeDocument/2006/relationships/hyperlink" Target="mailto:support@accelry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6"/>
          <p:cNvSpPr>
            <a:spLocks noGrp="1" noChangeArrowheads="1"/>
          </p:cNvSpPr>
          <p:nvPr>
            <p:ph type="ctrTitle"/>
          </p:nvPr>
        </p:nvSpPr>
        <p:spPr/>
        <p:txBody>
          <a:bodyPr/>
          <a:lstStyle/>
          <a:p>
            <a:r>
              <a:rPr lang="en-GB" dirty="0" smtClean="0"/>
              <a:t>Docking</a:t>
            </a:r>
            <a:endParaRPr lang="en-US" dirty="0" smtClean="0"/>
          </a:p>
        </p:txBody>
      </p:sp>
      <p:sp>
        <p:nvSpPr>
          <p:cNvPr id="2" name="Subtitle 1"/>
          <p:cNvSpPr>
            <a:spLocks noGrp="1"/>
          </p:cNvSpPr>
          <p:nvPr>
            <p:ph type="subTitle" idx="1"/>
          </p:nvPr>
        </p:nvSpPr>
        <p:spPr/>
        <p:txBody>
          <a:bodyPr/>
          <a:lstStyle/>
          <a:p>
            <a:endParaRPr lang="en-US"/>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6"/>
          <p:cNvSpPr>
            <a:spLocks noGrp="1" noChangeArrowheads="1"/>
          </p:cNvSpPr>
          <p:nvPr>
            <p:ph type="ctrTitle"/>
          </p:nvPr>
        </p:nvSpPr>
        <p:spPr/>
        <p:txBody>
          <a:bodyPr/>
          <a:lstStyle/>
          <a:p>
            <a:r>
              <a:rPr lang="en-GB" dirty="0">
                <a:solidFill>
                  <a:srgbClr val="000000"/>
                </a:solidFill>
              </a:rPr>
              <a:t>Structure-Based Design - Docking </a:t>
            </a:r>
            <a:endParaRPr lang="en-US" baseline="30000" dirty="0" smtClean="0">
              <a:solidFill>
                <a:srgbClr val="000000"/>
              </a:solidFill>
            </a:endParaRPr>
          </a:p>
        </p:txBody>
      </p:sp>
      <p:sp>
        <p:nvSpPr>
          <p:cNvPr id="14339" name="Rectangle 7"/>
          <p:cNvSpPr>
            <a:spLocks noGrp="1" noChangeArrowheads="1"/>
          </p:cNvSpPr>
          <p:nvPr>
            <p:ph type="subTitle" idx="1"/>
          </p:nvPr>
        </p:nvSpPr>
        <p:spPr/>
        <p:txBody>
          <a:bodyPr/>
          <a:lstStyle/>
          <a:p>
            <a:endParaRPr lang="en-GB" dirty="0" smtClean="0">
              <a:solidFill>
                <a:srgbClr val="000000"/>
              </a:solidFill>
            </a:endParaRPr>
          </a:p>
          <a:p>
            <a:endParaRPr lang="en-GB" dirty="0" smtClean="0">
              <a:solidFill>
                <a:srgbClr val="000000"/>
              </a:solidFill>
            </a:endParaRPr>
          </a:p>
          <a:p>
            <a:r>
              <a:rPr lang="en-GB" dirty="0" smtClean="0">
                <a:solidFill>
                  <a:srgbClr val="000000"/>
                </a:solidFill>
              </a:rPr>
              <a:t>A General Workflow</a:t>
            </a:r>
          </a:p>
        </p:txBody>
      </p:sp>
    </p:spTree>
    <p:extLst>
      <p:ext uri="{BB962C8B-B14F-4D97-AF65-F5344CB8AC3E}">
        <p14:creationId xmlns:p14="http://schemas.microsoft.com/office/powerpoint/2010/main" xmlns="" val="168750499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5"/>
          <p:cNvSpPr>
            <a:spLocks noGrp="1" noChangeArrowheads="1"/>
          </p:cNvSpPr>
          <p:nvPr>
            <p:ph type="body" idx="1"/>
          </p:nvPr>
        </p:nvSpPr>
        <p:spPr/>
        <p:txBody>
          <a:bodyPr/>
          <a:lstStyle/>
          <a:p>
            <a:pPr marL="0" indent="0" algn="just">
              <a:buNone/>
            </a:pPr>
            <a:r>
              <a:rPr lang="en-US" sz="1600" dirty="0" smtClean="0">
                <a:solidFill>
                  <a:srgbClr val="000000"/>
                </a:solidFill>
              </a:rPr>
              <a:t>Copyright </a:t>
            </a:r>
            <a:r>
              <a:rPr lang="en-US" sz="1600" dirty="0">
                <a:solidFill>
                  <a:srgbClr val="000000"/>
                </a:solidFill>
              </a:rPr>
              <a:t>© 2013  Accelrys Software Inc. All rights reserved.</a:t>
            </a:r>
          </a:p>
          <a:p>
            <a:pPr algn="just"/>
            <a:r>
              <a:rPr lang="en-US" sz="1600" dirty="0">
                <a:solidFill>
                  <a:srgbClr val="000000"/>
                </a:solidFill>
              </a:rPr>
              <a:t>This product (software and/or documentation) is furnished under a </a:t>
            </a:r>
            <a:r>
              <a:rPr lang="en-US" sz="1600" dirty="0" smtClean="0">
                <a:solidFill>
                  <a:srgbClr val="000000"/>
                </a:solidFill>
              </a:rPr>
              <a:t>License/Service </a:t>
            </a:r>
            <a:r>
              <a:rPr lang="en-US" sz="1600" dirty="0">
                <a:solidFill>
                  <a:srgbClr val="000000"/>
                </a:solidFill>
              </a:rPr>
              <a:t>Agreement and may be used only in accordance with the terms of such agreement. </a:t>
            </a:r>
            <a:endParaRPr lang="en-US" sz="1600" dirty="0" smtClean="0">
              <a:solidFill>
                <a:srgbClr val="000000"/>
              </a:solidFill>
            </a:endParaRPr>
          </a:p>
          <a:p>
            <a:pPr marL="0" indent="0" algn="just">
              <a:buNone/>
            </a:pPr>
            <a:endParaRPr lang="en-US" sz="1600" dirty="0" smtClean="0">
              <a:solidFill>
                <a:srgbClr val="000000"/>
              </a:solidFill>
            </a:endParaRPr>
          </a:p>
          <a:p>
            <a:pPr marL="0" indent="0" algn="just">
              <a:buNone/>
            </a:pPr>
            <a:r>
              <a:rPr lang="en-US" sz="1600" dirty="0" smtClean="0">
                <a:solidFill>
                  <a:srgbClr val="000000"/>
                </a:solidFill>
              </a:rPr>
              <a:t>Acknowledgments </a:t>
            </a:r>
            <a:r>
              <a:rPr lang="en-US" sz="1600" dirty="0">
                <a:solidFill>
                  <a:srgbClr val="000000"/>
                </a:solidFill>
              </a:rPr>
              <a:t>and References </a:t>
            </a:r>
          </a:p>
          <a:p>
            <a:pPr algn="just"/>
            <a:r>
              <a:rPr lang="en-US" sz="1600" dirty="0">
                <a:solidFill>
                  <a:srgbClr val="000000"/>
                </a:solidFill>
              </a:rPr>
              <a:t>Accelrys may grant permission to republish or reprint its copyrighted materials. Requests should be submitted to Accelrys Scientific and Technical Support, either through email to support@accelrys.com or in writing to:</a:t>
            </a:r>
          </a:p>
          <a:p>
            <a:pPr marL="800100" lvl="2" indent="0" algn="just">
              <a:buNone/>
            </a:pPr>
            <a:r>
              <a:rPr lang="en-US" sz="1600" dirty="0">
                <a:solidFill>
                  <a:srgbClr val="000000"/>
                </a:solidFill>
              </a:rPr>
              <a:t>Accelrys </a:t>
            </a:r>
            <a:r>
              <a:rPr lang="en-US" sz="1600" dirty="0" smtClean="0">
                <a:solidFill>
                  <a:srgbClr val="000000"/>
                </a:solidFill>
              </a:rPr>
              <a:t>Support </a:t>
            </a:r>
            <a:endParaRPr lang="en-US" sz="1600" dirty="0">
              <a:solidFill>
                <a:srgbClr val="000000"/>
              </a:solidFill>
            </a:endParaRPr>
          </a:p>
          <a:p>
            <a:pPr marL="800100" lvl="2" indent="0" algn="just">
              <a:buNone/>
            </a:pPr>
            <a:r>
              <a:rPr lang="en-US" sz="1600" dirty="0" smtClean="0">
                <a:solidFill>
                  <a:srgbClr val="000000"/>
                </a:solidFill>
              </a:rPr>
              <a:t>5005 </a:t>
            </a:r>
            <a:r>
              <a:rPr lang="en-US" sz="1600" dirty="0" err="1">
                <a:solidFill>
                  <a:srgbClr val="000000"/>
                </a:solidFill>
              </a:rPr>
              <a:t>Wateridge</a:t>
            </a:r>
            <a:r>
              <a:rPr lang="en-US" sz="1600" dirty="0">
                <a:solidFill>
                  <a:srgbClr val="000000"/>
                </a:solidFill>
              </a:rPr>
              <a:t> Vista Drive,</a:t>
            </a:r>
          </a:p>
          <a:p>
            <a:pPr marL="800100" lvl="2" indent="0" algn="just">
              <a:buNone/>
            </a:pPr>
            <a:r>
              <a:rPr lang="en-US" sz="1600" dirty="0">
                <a:solidFill>
                  <a:srgbClr val="000000"/>
                </a:solidFill>
              </a:rPr>
              <a:t>San Diego, CA 92121, </a:t>
            </a:r>
          </a:p>
          <a:p>
            <a:pPr marL="800100" lvl="2" indent="0" algn="just">
              <a:buNone/>
            </a:pPr>
            <a:r>
              <a:rPr lang="en-US" sz="1600" dirty="0">
                <a:solidFill>
                  <a:srgbClr val="000000"/>
                </a:solidFill>
              </a:rPr>
              <a:t>USA</a:t>
            </a:r>
          </a:p>
          <a:p>
            <a:pPr marL="0" indent="0" algn="just">
              <a:buNone/>
            </a:pPr>
            <a:endParaRPr lang="en-US" sz="1600" dirty="0" smtClean="0">
              <a:solidFill>
                <a:srgbClr val="000000"/>
              </a:solidFill>
            </a:endParaRPr>
          </a:p>
          <a:p>
            <a:pPr marL="0" indent="0" algn="just">
              <a:buNone/>
            </a:pPr>
            <a:r>
              <a:rPr lang="en-US" sz="1600" dirty="0" smtClean="0">
                <a:solidFill>
                  <a:srgbClr val="000000"/>
                </a:solidFill>
              </a:rPr>
              <a:t>This </a:t>
            </a:r>
            <a:r>
              <a:rPr lang="en-US" sz="1600" dirty="0">
                <a:solidFill>
                  <a:srgbClr val="000000"/>
                </a:solidFill>
              </a:rPr>
              <a:t>presentation may contain information on the roadmap and future software development efforts and is intended to outline our general product direction.  It should not be relied on in making a purchasing </a:t>
            </a:r>
            <a:r>
              <a:rPr lang="en-US" sz="1600" dirty="0" smtClean="0">
                <a:solidFill>
                  <a:srgbClr val="000000"/>
                </a:solidFill>
              </a:rPr>
              <a:t>decision.</a:t>
            </a:r>
            <a:endParaRPr lang="en-US" sz="1600" dirty="0">
              <a:solidFill>
                <a:srgbClr val="000000"/>
              </a:solidFill>
            </a:endParaRPr>
          </a:p>
          <a:p>
            <a:pPr marL="0" indent="0" algn="just">
              <a:buNone/>
            </a:pPr>
            <a:endParaRPr lang="en-US" sz="1600" dirty="0">
              <a:solidFill>
                <a:srgbClr val="000000"/>
              </a:solidFill>
            </a:endParaRPr>
          </a:p>
          <a:p>
            <a:pPr marL="0" indent="0" algn="just">
              <a:buNone/>
            </a:pPr>
            <a:r>
              <a:rPr lang="en-US" sz="1600" dirty="0">
                <a:solidFill>
                  <a:srgbClr val="000000"/>
                </a:solidFill>
              </a:rPr>
              <a:t>In addition, information disclosed in this presentation and related documents, whether oral or written, is confidential or proprietary information of Accelrys.  It shall be used only for the purpose of furthering our business relationship, and shall not be disclosed to third parties.</a:t>
            </a:r>
          </a:p>
        </p:txBody>
      </p:sp>
      <p:sp>
        <p:nvSpPr>
          <p:cNvPr id="18434" name="Rectangle 4"/>
          <p:cNvSpPr>
            <a:spLocks noGrp="1" noChangeArrowheads="1"/>
          </p:cNvSpPr>
          <p:nvPr>
            <p:ph type="title"/>
          </p:nvPr>
        </p:nvSpPr>
        <p:spPr/>
        <p:txBody>
          <a:bodyPr/>
          <a:lstStyle/>
          <a:p>
            <a:r>
              <a:rPr lang="en-US" dirty="0" smtClean="0">
                <a:solidFill>
                  <a:schemeClr val="bg1"/>
                </a:solidFill>
              </a:rPr>
              <a:t>Copyright and Disclaimer</a:t>
            </a:r>
          </a:p>
        </p:txBody>
      </p:sp>
    </p:spTree>
    <p:extLst>
      <p:ext uri="{BB962C8B-B14F-4D97-AF65-F5344CB8AC3E}">
        <p14:creationId xmlns:p14="http://schemas.microsoft.com/office/powerpoint/2010/main" xmlns="" val="116335598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sz="2000" dirty="0" smtClean="0"/>
          </a:p>
          <a:p>
            <a:endParaRPr lang="en-US" dirty="0"/>
          </a:p>
          <a:p>
            <a:r>
              <a:rPr lang="en-US" sz="2000" dirty="0" smtClean="0"/>
              <a:t>Preparation for structure-based design - docking</a:t>
            </a:r>
          </a:p>
          <a:p>
            <a:r>
              <a:rPr lang="en-US" dirty="0" smtClean="0"/>
              <a:t>Docking methods</a:t>
            </a:r>
          </a:p>
          <a:p>
            <a:r>
              <a:rPr lang="en-US" sz="2000" dirty="0" smtClean="0"/>
              <a:t>Scoring of docking results</a:t>
            </a:r>
          </a:p>
          <a:p>
            <a:r>
              <a:rPr lang="en-US" dirty="0"/>
              <a:t>A</a:t>
            </a:r>
            <a:r>
              <a:rPr lang="en-US" dirty="0" smtClean="0"/>
              <a:t>nalysis, refinement and filtering tools</a:t>
            </a:r>
            <a:endParaRPr lang="en-US" dirty="0"/>
          </a:p>
          <a:p>
            <a:endParaRPr lang="en-US" sz="2000" dirty="0" smtClean="0"/>
          </a:p>
          <a:p>
            <a:endParaRPr lang="en-US" sz="2000" dirty="0"/>
          </a:p>
        </p:txBody>
      </p:sp>
      <p:sp>
        <p:nvSpPr>
          <p:cNvPr id="3" name="Title 2"/>
          <p:cNvSpPr>
            <a:spLocks noGrp="1"/>
          </p:cNvSpPr>
          <p:nvPr>
            <p:ph type="title"/>
          </p:nvPr>
        </p:nvSpPr>
        <p:spPr/>
        <p:txBody>
          <a:bodyPr/>
          <a:lstStyle/>
          <a:p>
            <a:r>
              <a:rPr lang="en-GB" dirty="0" smtClean="0">
                <a:solidFill>
                  <a:schemeClr val="bg1"/>
                </a:solidFill>
              </a:rPr>
              <a:t>Overview</a:t>
            </a:r>
            <a:endParaRPr lang="en-GB" dirty="0">
              <a:solidFill>
                <a:schemeClr val="bg1"/>
              </a:solidFill>
            </a:endParaRPr>
          </a:p>
        </p:txBody>
      </p:sp>
      <p:sp>
        <p:nvSpPr>
          <p:cNvPr id="4" name="Rounded Rectangle 3"/>
          <p:cNvSpPr/>
          <p:nvPr/>
        </p:nvSpPr>
        <p:spPr>
          <a:xfrm>
            <a:off x="1552155" y="3344258"/>
            <a:ext cx="6039690" cy="1055608"/>
          </a:xfrm>
          <a:prstGeom prst="roundRect">
            <a:avLst/>
          </a:prstGeom>
          <a:gradFill>
            <a:gsLst>
              <a:gs pos="0">
                <a:srgbClr val="FF8798"/>
              </a:gs>
              <a:gs pos="35000">
                <a:srgbClr val="FFACB7"/>
              </a:gs>
              <a:gs pos="100000">
                <a:schemeClr val="accent3">
                  <a:tint val="15000"/>
                  <a:satMod val="350000"/>
                </a:schemeClr>
              </a:gs>
            </a:gsLst>
            <a:lin ang="16200000" scaled="1"/>
          </a:gradFill>
        </p:spPr>
        <p:style>
          <a:lnRef idx="0">
            <a:schemeClr val="accent3"/>
          </a:lnRef>
          <a:fillRef idx="3">
            <a:schemeClr val="accent3"/>
          </a:fillRef>
          <a:effectRef idx="3">
            <a:schemeClr val="accent3"/>
          </a:effectRef>
          <a:fontRef idx="minor">
            <a:schemeClr val="lt1"/>
          </a:fontRef>
        </p:style>
        <p:txBody>
          <a:bodyPr wrap="square" rtlCol="0" anchor="ctr">
            <a:spAutoFit/>
          </a:bodyPr>
          <a:lstStyle/>
          <a:p>
            <a:pPr algn="ctr"/>
            <a:r>
              <a:rPr lang="en-US" sz="1400" b="0" dirty="0" smtClean="0">
                <a:solidFill>
                  <a:srgbClr val="000000"/>
                </a:solidFill>
              </a:rPr>
              <a:t>More </a:t>
            </a:r>
            <a:r>
              <a:rPr lang="en-US" sz="1400" b="0" dirty="0">
                <a:solidFill>
                  <a:srgbClr val="000000"/>
                </a:solidFill>
              </a:rPr>
              <a:t>detailed documentation on the theory, algorithms, protocol parameters and tutorials described in this training can be found </a:t>
            </a:r>
            <a:r>
              <a:rPr lang="en-US" sz="1400" b="0" dirty="0" smtClean="0">
                <a:solidFill>
                  <a:srgbClr val="000000"/>
                </a:solidFill>
              </a:rPr>
              <a:t>in Discovery Studio under </a:t>
            </a:r>
            <a:r>
              <a:rPr lang="en-US" sz="1400" b="0" dirty="0">
                <a:solidFill>
                  <a:srgbClr val="000000"/>
                </a:solidFill>
              </a:rPr>
              <a:t>the </a:t>
            </a:r>
            <a:r>
              <a:rPr lang="en-US" sz="1400" dirty="0">
                <a:solidFill>
                  <a:srgbClr val="000000"/>
                </a:solidFill>
              </a:rPr>
              <a:t>Help</a:t>
            </a:r>
            <a:r>
              <a:rPr lang="en-US" sz="1400" b="0" dirty="0">
                <a:solidFill>
                  <a:srgbClr val="000000"/>
                </a:solidFill>
              </a:rPr>
              <a:t> command menu or </a:t>
            </a:r>
            <a:r>
              <a:rPr lang="en-US" sz="1400" dirty="0">
                <a:solidFill>
                  <a:srgbClr val="000000"/>
                </a:solidFill>
              </a:rPr>
              <a:t>F1</a:t>
            </a:r>
            <a:r>
              <a:rPr lang="en-US" sz="1400" b="0" dirty="0">
                <a:solidFill>
                  <a:srgbClr val="000000"/>
                </a:solidFill>
              </a:rPr>
              <a:t> (context sensitive help throughout the client</a:t>
            </a:r>
            <a:r>
              <a:rPr lang="en-US" sz="1400" b="0" dirty="0" smtClean="0">
                <a:solidFill>
                  <a:srgbClr val="000000"/>
                </a:solidFill>
              </a:rPr>
              <a:t>)</a:t>
            </a:r>
            <a:endParaRPr lang="en-US" sz="1400" b="0" dirty="0">
              <a:solidFill>
                <a:srgbClr val="000000"/>
              </a:solidFill>
            </a:endParaRPr>
          </a:p>
        </p:txBody>
      </p:sp>
    </p:spTree>
    <p:extLst>
      <p:ext uri="{BB962C8B-B14F-4D97-AF65-F5344CB8AC3E}">
        <p14:creationId xmlns:p14="http://schemas.microsoft.com/office/powerpoint/2010/main" xmlns="" val="129776939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86002" y="663840"/>
            <a:ext cx="1393301" cy="1393301"/>
            <a:chOff x="386002" y="837886"/>
            <a:chExt cx="1393301" cy="1393301"/>
          </a:xfrm>
        </p:grpSpPr>
        <p:sp>
          <p:nvSpPr>
            <p:cNvPr id="20" name="Teardrop 19"/>
            <p:cNvSpPr/>
            <p:nvPr/>
          </p:nvSpPr>
          <p:spPr>
            <a:xfrm rot="8100000">
              <a:off x="386002" y="837886"/>
              <a:ext cx="1393301" cy="1393301"/>
            </a:xfrm>
            <a:prstGeom prst="teardrop">
              <a:avLst>
                <a:gd name="adj" fmla="val 200000"/>
              </a:avLst>
            </a:prstGeom>
          </p:spPr>
          <p:style>
            <a:lnRef idx="0">
              <a:schemeClr val="dk1"/>
            </a:lnRef>
            <a:fillRef idx="3">
              <a:schemeClr val="dk1"/>
            </a:fillRef>
            <a:effectRef idx="3">
              <a:schemeClr val="dk1"/>
            </a:effectRef>
            <a:fontRef idx="minor">
              <a:schemeClr val="lt1"/>
            </a:fontRef>
          </p:style>
        </p:sp>
        <p:sp>
          <p:nvSpPr>
            <p:cNvPr id="21" name="Freeform 20"/>
            <p:cNvSpPr/>
            <p:nvPr/>
          </p:nvSpPr>
          <p:spPr>
            <a:xfrm>
              <a:off x="432194" y="884613"/>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p:spPr>
          <p:style>
            <a:lnRef idx="1">
              <a:schemeClr val="dk1"/>
            </a:lnRef>
            <a:fillRef idx="2">
              <a:schemeClr val="dk1"/>
            </a:fillRef>
            <a:effectRef idx="1">
              <a:schemeClr val="dk1"/>
            </a:effectRef>
            <a:fontRef idx="minor">
              <a:schemeClr val="dk1"/>
            </a:fontRef>
          </p:style>
          <p:txBody>
            <a:bodyPr spcFirstLastPara="0" vert="horz" wrap="square" lIns="36000" tIns="36000" rIns="36000" bIns="36000" numCol="1" spcCol="1270" anchor="ctr" anchorCtr="0">
              <a:noAutofit/>
            </a:bodyPr>
            <a:lstStyle/>
            <a:p>
              <a:pPr lvl="0" algn="ctr" defTabSz="222250">
                <a:lnSpc>
                  <a:spcPct val="90000"/>
                </a:lnSpc>
                <a:spcBef>
                  <a:spcPct val="0"/>
                </a:spcBef>
                <a:spcAft>
                  <a:spcPct val="35000"/>
                </a:spcAft>
              </a:pPr>
              <a:r>
                <a:rPr lang="en-GB" sz="1400" b="0" kern="1200" dirty="0" smtClean="0">
                  <a:solidFill>
                    <a:srgbClr val="000000"/>
                  </a:solidFill>
                </a:rPr>
                <a:t>Preparation</a:t>
              </a:r>
            </a:p>
            <a:p>
              <a:pPr lvl="0" algn="ctr" defTabSz="222250">
                <a:lnSpc>
                  <a:spcPct val="90000"/>
                </a:lnSpc>
                <a:spcBef>
                  <a:spcPct val="0"/>
                </a:spcBef>
                <a:spcAft>
                  <a:spcPct val="35000"/>
                </a:spcAft>
              </a:pPr>
              <a:r>
                <a:rPr lang="en-GB" sz="1400" b="0" dirty="0" smtClean="0">
                  <a:solidFill>
                    <a:srgbClr val="000000"/>
                  </a:solidFill>
                </a:rPr>
                <a:t>Protein &amp; Ligands</a:t>
              </a:r>
              <a:endParaRPr lang="en-GB" sz="1400" b="0" kern="1200" dirty="0">
                <a:solidFill>
                  <a:srgbClr val="000000"/>
                </a:solidFill>
              </a:endParaRPr>
            </a:p>
          </p:txBody>
        </p:sp>
      </p:grpSp>
      <p:grpSp>
        <p:nvGrpSpPr>
          <p:cNvPr id="3" name="Group 2"/>
          <p:cNvGrpSpPr/>
          <p:nvPr/>
        </p:nvGrpSpPr>
        <p:grpSpPr>
          <a:xfrm>
            <a:off x="386002" y="2234879"/>
            <a:ext cx="1393301" cy="1393301"/>
            <a:chOff x="386002" y="2277767"/>
            <a:chExt cx="1393301" cy="1393301"/>
          </a:xfrm>
        </p:grpSpPr>
        <p:sp>
          <p:nvSpPr>
            <p:cNvPr id="18" name="Teardrop 17"/>
            <p:cNvSpPr/>
            <p:nvPr/>
          </p:nvSpPr>
          <p:spPr>
            <a:xfrm rot="8100000">
              <a:off x="386002" y="2277767"/>
              <a:ext cx="1393301" cy="1393301"/>
            </a:xfrm>
            <a:prstGeom prst="teardrop">
              <a:avLst>
                <a:gd name="adj" fmla="val 200000"/>
              </a:avLst>
            </a:prstGeom>
          </p:spPr>
          <p:style>
            <a:lnRef idx="0">
              <a:schemeClr val="accent2"/>
            </a:lnRef>
            <a:fillRef idx="3">
              <a:schemeClr val="accent2"/>
            </a:fillRef>
            <a:effectRef idx="3">
              <a:schemeClr val="accent2"/>
            </a:effectRef>
            <a:fontRef idx="minor">
              <a:schemeClr val="lt1"/>
            </a:fontRef>
          </p:style>
        </p:sp>
        <p:sp>
          <p:nvSpPr>
            <p:cNvPr id="19" name="Freeform 18"/>
            <p:cNvSpPr/>
            <p:nvPr/>
          </p:nvSpPr>
          <p:spPr>
            <a:xfrm>
              <a:off x="432194" y="2324494"/>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p:spPr>
          <p:style>
            <a:lnRef idx="1">
              <a:schemeClr val="accent2"/>
            </a:lnRef>
            <a:fillRef idx="2">
              <a:schemeClr val="accent2"/>
            </a:fillRef>
            <a:effectRef idx="1">
              <a:schemeClr val="accent2"/>
            </a:effectRef>
            <a:fontRef idx="minor">
              <a:schemeClr val="dk1"/>
            </a:fontRef>
          </p:style>
          <p:txBody>
            <a:bodyPr spcFirstLastPara="0" vert="horz" wrap="square" lIns="36000" tIns="36000" rIns="36000" bIns="36000" numCol="1" spcCol="1270" anchor="ctr" anchorCtr="0">
              <a:noAutofit/>
            </a:bodyPr>
            <a:lstStyle/>
            <a:p>
              <a:pPr lvl="0" algn="ctr" defTabSz="222250">
                <a:lnSpc>
                  <a:spcPct val="90000"/>
                </a:lnSpc>
                <a:spcBef>
                  <a:spcPct val="0"/>
                </a:spcBef>
                <a:spcAft>
                  <a:spcPct val="35000"/>
                </a:spcAft>
              </a:pPr>
              <a:r>
                <a:rPr lang="en-GB" sz="1400" b="0" kern="1200" dirty="0" smtClean="0">
                  <a:solidFill>
                    <a:srgbClr val="000000"/>
                  </a:solidFill>
                </a:rPr>
                <a:t>Docking</a:t>
              </a:r>
              <a:endParaRPr lang="en-GB" sz="1400" b="0" kern="1200" dirty="0">
                <a:solidFill>
                  <a:srgbClr val="000000"/>
                </a:solidFill>
              </a:endParaRPr>
            </a:p>
          </p:txBody>
        </p:sp>
      </p:grpSp>
      <p:grpSp>
        <p:nvGrpSpPr>
          <p:cNvPr id="4" name="Group 3"/>
          <p:cNvGrpSpPr/>
          <p:nvPr/>
        </p:nvGrpSpPr>
        <p:grpSpPr>
          <a:xfrm>
            <a:off x="386002" y="3805918"/>
            <a:ext cx="1393301" cy="1393301"/>
            <a:chOff x="386002" y="3711673"/>
            <a:chExt cx="1393301" cy="1393301"/>
          </a:xfrm>
        </p:grpSpPr>
        <p:sp>
          <p:nvSpPr>
            <p:cNvPr id="16" name="Teardrop 15"/>
            <p:cNvSpPr/>
            <p:nvPr/>
          </p:nvSpPr>
          <p:spPr>
            <a:xfrm rot="8100000">
              <a:off x="386002" y="3711673"/>
              <a:ext cx="1393301" cy="1393301"/>
            </a:xfrm>
            <a:prstGeom prst="teardrop">
              <a:avLst>
                <a:gd name="adj" fmla="val 200000"/>
              </a:avLst>
            </a:prstGeom>
          </p:spPr>
          <p:style>
            <a:lnRef idx="0">
              <a:schemeClr val="accent4"/>
            </a:lnRef>
            <a:fillRef idx="3">
              <a:schemeClr val="accent4"/>
            </a:fillRef>
            <a:effectRef idx="3">
              <a:schemeClr val="accent4"/>
            </a:effectRef>
            <a:fontRef idx="minor">
              <a:schemeClr val="lt1"/>
            </a:fontRef>
          </p:style>
        </p:sp>
        <p:sp>
          <p:nvSpPr>
            <p:cNvPr id="17" name="Freeform 16"/>
            <p:cNvSpPr/>
            <p:nvPr/>
          </p:nvSpPr>
          <p:spPr>
            <a:xfrm>
              <a:off x="432194" y="3764375"/>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p:spPr>
          <p:style>
            <a:lnRef idx="1">
              <a:schemeClr val="accent4"/>
            </a:lnRef>
            <a:fillRef idx="2">
              <a:schemeClr val="accent4"/>
            </a:fillRef>
            <a:effectRef idx="1">
              <a:schemeClr val="accent4"/>
            </a:effectRef>
            <a:fontRef idx="minor">
              <a:schemeClr val="dk1"/>
            </a:fontRef>
          </p:style>
          <p:txBody>
            <a:bodyPr spcFirstLastPara="0" vert="horz" wrap="square" lIns="36000" tIns="36000" rIns="36000" bIns="36000" numCol="1" spcCol="1270" anchor="ctr" anchorCtr="0">
              <a:noAutofit/>
            </a:bodyPr>
            <a:lstStyle/>
            <a:p>
              <a:pPr lvl="0" algn="ctr" defTabSz="222250">
                <a:lnSpc>
                  <a:spcPct val="114000"/>
                </a:lnSpc>
                <a:spcBef>
                  <a:spcPct val="0"/>
                </a:spcBef>
                <a:spcAft>
                  <a:spcPts val="0"/>
                </a:spcAft>
              </a:pPr>
              <a:r>
                <a:rPr lang="en-GB" sz="1400" b="0" kern="1200" dirty="0" smtClean="0">
                  <a:solidFill>
                    <a:srgbClr val="000000"/>
                  </a:solidFill>
                </a:rPr>
                <a:t>Scoring</a:t>
              </a:r>
            </a:p>
          </p:txBody>
        </p:sp>
      </p:grpSp>
      <p:grpSp>
        <p:nvGrpSpPr>
          <p:cNvPr id="5" name="Group 4"/>
          <p:cNvGrpSpPr/>
          <p:nvPr/>
        </p:nvGrpSpPr>
        <p:grpSpPr>
          <a:xfrm>
            <a:off x="385855" y="5376956"/>
            <a:ext cx="1393350" cy="1393279"/>
            <a:chOff x="385855" y="5157539"/>
            <a:chExt cx="1393350" cy="1393279"/>
          </a:xfrm>
        </p:grpSpPr>
        <p:sp>
          <p:nvSpPr>
            <p:cNvPr id="14" name="Oval 13"/>
            <p:cNvSpPr/>
            <p:nvPr/>
          </p:nvSpPr>
          <p:spPr>
            <a:xfrm rot="5400000">
              <a:off x="385890" y="5157504"/>
              <a:ext cx="1393279" cy="1393350"/>
            </a:xfrm>
            <a:prstGeom prst="ellipse">
              <a:avLst/>
            </a:prstGeom>
          </p:spPr>
          <p:style>
            <a:lnRef idx="0">
              <a:schemeClr val="accent6"/>
            </a:lnRef>
            <a:fillRef idx="3">
              <a:schemeClr val="accent6"/>
            </a:fillRef>
            <a:effectRef idx="3">
              <a:schemeClr val="accent6"/>
            </a:effectRef>
            <a:fontRef idx="minor">
              <a:schemeClr val="lt1"/>
            </a:fontRef>
          </p:style>
        </p:sp>
        <p:sp>
          <p:nvSpPr>
            <p:cNvPr id="15" name="Freeform 14"/>
            <p:cNvSpPr/>
            <p:nvPr/>
          </p:nvSpPr>
          <p:spPr>
            <a:xfrm>
              <a:off x="432194" y="5204256"/>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p:spPr>
          <p:style>
            <a:lnRef idx="1">
              <a:schemeClr val="accent6"/>
            </a:lnRef>
            <a:fillRef idx="2">
              <a:schemeClr val="accent6"/>
            </a:fillRef>
            <a:effectRef idx="1">
              <a:schemeClr val="accent6"/>
            </a:effectRef>
            <a:fontRef idx="minor">
              <a:schemeClr val="dk1"/>
            </a:fontRef>
          </p:style>
          <p:txBody>
            <a:bodyPr spcFirstLastPara="0" vert="horz" wrap="square" lIns="36000" tIns="36000" rIns="36000" bIns="36000" numCol="1" spcCol="1270" anchor="ctr" anchorCtr="0">
              <a:noAutofit/>
            </a:bodyPr>
            <a:lstStyle/>
            <a:p>
              <a:pPr algn="ctr" defTabSz="222250">
                <a:lnSpc>
                  <a:spcPct val="114000"/>
                </a:lnSpc>
                <a:spcAft>
                  <a:spcPts val="0"/>
                </a:spcAft>
              </a:pPr>
              <a:r>
                <a:rPr lang="en-GB" sz="1400" b="0" dirty="0" smtClean="0">
                  <a:solidFill>
                    <a:srgbClr val="000000"/>
                  </a:solidFill>
                </a:rPr>
                <a:t>Filtering</a:t>
              </a:r>
            </a:p>
            <a:p>
              <a:pPr algn="ctr" defTabSz="222250">
                <a:lnSpc>
                  <a:spcPct val="114000"/>
                </a:lnSpc>
                <a:spcAft>
                  <a:spcPts val="0"/>
                </a:spcAft>
              </a:pPr>
              <a:r>
                <a:rPr lang="en-GB" sz="1400" b="0" dirty="0" smtClean="0">
                  <a:solidFill>
                    <a:srgbClr val="000000"/>
                  </a:solidFill>
                </a:rPr>
                <a:t>Refinement</a:t>
              </a:r>
              <a:endParaRPr lang="en-GB" sz="1400" b="0" dirty="0">
                <a:solidFill>
                  <a:srgbClr val="000000"/>
                </a:solidFill>
              </a:endParaRPr>
            </a:p>
            <a:p>
              <a:pPr algn="ctr" defTabSz="222250">
                <a:lnSpc>
                  <a:spcPct val="114000"/>
                </a:lnSpc>
                <a:spcAft>
                  <a:spcPts val="0"/>
                </a:spcAft>
              </a:pPr>
              <a:r>
                <a:rPr lang="en-GB" sz="1400" b="0" dirty="0" smtClean="0">
                  <a:solidFill>
                    <a:srgbClr val="000000"/>
                  </a:solidFill>
                </a:rPr>
                <a:t>Analysis</a:t>
              </a:r>
              <a:endParaRPr lang="en-GB" sz="1400" b="0" dirty="0">
                <a:solidFill>
                  <a:srgbClr val="000000"/>
                </a:solidFill>
              </a:endParaRPr>
            </a:p>
          </p:txBody>
        </p:sp>
      </p:grpSp>
      <p:sp>
        <p:nvSpPr>
          <p:cNvPr id="6" name="Title 5"/>
          <p:cNvSpPr>
            <a:spLocks noGrp="1"/>
          </p:cNvSpPr>
          <p:nvPr>
            <p:ph type="title"/>
          </p:nvPr>
        </p:nvSpPr>
        <p:spPr/>
        <p:txBody>
          <a:bodyPr/>
          <a:lstStyle/>
          <a:p>
            <a:r>
              <a:rPr lang="en-GB" dirty="0" smtClean="0"/>
              <a:t>Docking Workflow</a:t>
            </a:r>
            <a:endParaRPr lang="en-GB" dirty="0"/>
          </a:p>
        </p:txBody>
      </p:sp>
      <p:sp>
        <p:nvSpPr>
          <p:cNvPr id="22" name="Rounded Rectangle 21"/>
          <p:cNvSpPr/>
          <p:nvPr/>
        </p:nvSpPr>
        <p:spPr>
          <a:xfrm>
            <a:off x="3942464" y="625435"/>
            <a:ext cx="4937997" cy="1532334"/>
          </a:xfrm>
          <a:prstGeom prst="roundRect">
            <a:avLst/>
          </a:prstGeom>
          <a:gradFill>
            <a:gsLst>
              <a:gs pos="0">
                <a:srgbClr val="FF8798"/>
              </a:gs>
              <a:gs pos="35000">
                <a:srgbClr val="FFACB7"/>
              </a:gs>
              <a:gs pos="100000">
                <a:schemeClr val="accent3">
                  <a:tint val="15000"/>
                  <a:satMod val="350000"/>
                </a:schemeClr>
              </a:gs>
            </a:gsLst>
            <a:lin ang="16200000" scaled="1"/>
          </a:gradFill>
        </p:spPr>
        <p:style>
          <a:lnRef idx="0">
            <a:schemeClr val="accent3"/>
          </a:lnRef>
          <a:fillRef idx="3">
            <a:schemeClr val="accent3"/>
          </a:fillRef>
          <a:effectRef idx="3">
            <a:schemeClr val="accent3"/>
          </a:effectRef>
          <a:fontRef idx="minor">
            <a:schemeClr val="lt1"/>
          </a:fontRef>
        </p:style>
        <p:txBody>
          <a:bodyPr wrap="square" rtlCol="0" anchor="ctr">
            <a:spAutoFit/>
          </a:bodyPr>
          <a:lstStyle/>
          <a:p>
            <a:pPr algn="ctr"/>
            <a:r>
              <a:rPr lang="en-US" sz="1400" b="0" dirty="0" smtClean="0">
                <a:solidFill>
                  <a:srgbClr val="000000"/>
                </a:solidFill>
              </a:rPr>
              <a:t>All projects require an initial validation phase of this docking workflow to maximize the probability of success</a:t>
            </a:r>
          </a:p>
          <a:p>
            <a:pPr algn="ctr"/>
            <a:endParaRPr lang="en-US" sz="1400" b="0" dirty="0" smtClean="0">
              <a:solidFill>
                <a:srgbClr val="000000"/>
              </a:solidFill>
            </a:endParaRPr>
          </a:p>
          <a:p>
            <a:pPr algn="ctr"/>
            <a:r>
              <a:rPr lang="en-US" sz="1400" b="0" dirty="0" smtClean="0">
                <a:solidFill>
                  <a:srgbClr val="000000"/>
                </a:solidFill>
              </a:rPr>
              <a:t>Without some validation there is no way to discriminate or </a:t>
            </a:r>
            <a:r>
              <a:rPr lang="en-US" sz="1400" b="0" dirty="0">
                <a:solidFill>
                  <a:srgbClr val="000000"/>
                </a:solidFill>
              </a:rPr>
              <a:t>prioritize </a:t>
            </a:r>
            <a:r>
              <a:rPr lang="en-US" sz="1400" b="0" dirty="0" smtClean="0">
                <a:solidFill>
                  <a:srgbClr val="000000"/>
                </a:solidFill>
              </a:rPr>
              <a:t>ligands and </a:t>
            </a:r>
            <a:r>
              <a:rPr lang="en-US" sz="1400" b="0" dirty="0">
                <a:solidFill>
                  <a:srgbClr val="000000"/>
                </a:solidFill>
              </a:rPr>
              <a:t>no yardstick with which </a:t>
            </a:r>
            <a:r>
              <a:rPr lang="en-US" sz="1400" b="0" dirty="0" smtClean="0">
                <a:solidFill>
                  <a:srgbClr val="000000"/>
                </a:solidFill>
              </a:rPr>
              <a:t>measure the success of a ‘blind’ screening </a:t>
            </a:r>
            <a:endParaRPr lang="en-GB" sz="1400" b="0" dirty="0">
              <a:solidFill>
                <a:srgbClr val="000000"/>
              </a:solidFill>
            </a:endParaRPr>
          </a:p>
        </p:txBody>
      </p:sp>
      <p:grpSp>
        <p:nvGrpSpPr>
          <p:cNvPr id="24" name="Group 23"/>
          <p:cNvGrpSpPr/>
          <p:nvPr/>
        </p:nvGrpSpPr>
        <p:grpSpPr>
          <a:xfrm>
            <a:off x="2267700" y="2231290"/>
            <a:ext cx="1393301" cy="1393301"/>
            <a:chOff x="386002" y="2277767"/>
            <a:chExt cx="1393301" cy="1393301"/>
          </a:xfrm>
          <a:gradFill>
            <a:gsLst>
              <a:gs pos="0">
                <a:srgbClr val="FF8798"/>
              </a:gs>
              <a:gs pos="35000">
                <a:srgbClr val="FFACB7"/>
              </a:gs>
              <a:gs pos="100000">
                <a:schemeClr val="accent3">
                  <a:tint val="15000"/>
                  <a:satMod val="350000"/>
                </a:schemeClr>
              </a:gs>
            </a:gsLst>
            <a:lin ang="16200000" scaled="1"/>
          </a:gradFill>
        </p:grpSpPr>
        <p:sp>
          <p:nvSpPr>
            <p:cNvPr id="25" name="Teardrop 24"/>
            <p:cNvSpPr/>
            <p:nvPr/>
          </p:nvSpPr>
          <p:spPr>
            <a:xfrm rot="8100000">
              <a:off x="386002" y="2277767"/>
              <a:ext cx="1393301" cy="1393301"/>
            </a:xfrm>
            <a:prstGeom prst="teardrop">
              <a:avLst>
                <a:gd name="adj" fmla="val 200000"/>
              </a:avLst>
            </a:prstGeom>
            <a:grpFill/>
          </p:spPr>
          <p:style>
            <a:lnRef idx="0">
              <a:schemeClr val="accent3"/>
            </a:lnRef>
            <a:fillRef idx="3">
              <a:schemeClr val="accent3"/>
            </a:fillRef>
            <a:effectRef idx="3">
              <a:schemeClr val="accent3"/>
            </a:effectRef>
            <a:fontRef idx="minor">
              <a:schemeClr val="lt1"/>
            </a:fontRef>
          </p:style>
        </p:sp>
        <p:sp>
          <p:nvSpPr>
            <p:cNvPr id="26" name="Freeform 25"/>
            <p:cNvSpPr/>
            <p:nvPr/>
          </p:nvSpPr>
          <p:spPr>
            <a:xfrm>
              <a:off x="432194" y="2324494"/>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a:grpFill/>
          </p:spPr>
          <p:style>
            <a:lnRef idx="0">
              <a:schemeClr val="accent3"/>
            </a:lnRef>
            <a:fillRef idx="3">
              <a:schemeClr val="accent3"/>
            </a:fillRef>
            <a:effectRef idx="3">
              <a:schemeClr val="accent3"/>
            </a:effectRef>
            <a:fontRef idx="minor">
              <a:schemeClr val="lt1"/>
            </a:fontRef>
          </p:style>
          <p:txBody>
            <a:bodyPr spcFirstLastPara="0" vert="horz" wrap="square" lIns="36000" tIns="36000" rIns="36000" bIns="36000" numCol="1" spcCol="1270" anchor="ctr" anchorCtr="0">
              <a:noAutofit/>
            </a:bodyPr>
            <a:lstStyle/>
            <a:p>
              <a:pPr lvl="0" algn="ctr" defTabSz="222250">
                <a:lnSpc>
                  <a:spcPct val="90000"/>
                </a:lnSpc>
                <a:spcBef>
                  <a:spcPct val="0"/>
                </a:spcBef>
                <a:spcAft>
                  <a:spcPct val="35000"/>
                </a:spcAft>
              </a:pPr>
              <a:r>
                <a:rPr lang="en-GB" sz="1400" b="0" kern="1200" dirty="0" smtClean="0">
                  <a:solidFill>
                    <a:srgbClr val="000000"/>
                  </a:solidFill>
                </a:rPr>
                <a:t>Validation</a:t>
              </a:r>
              <a:endParaRPr lang="en-GB" sz="1400" b="0" kern="1200" dirty="0">
                <a:solidFill>
                  <a:srgbClr val="000000"/>
                </a:solidFill>
              </a:endParaRPr>
            </a:p>
          </p:txBody>
        </p:sp>
      </p:grpSp>
      <p:grpSp>
        <p:nvGrpSpPr>
          <p:cNvPr id="27" name="Group 26"/>
          <p:cNvGrpSpPr/>
          <p:nvPr/>
        </p:nvGrpSpPr>
        <p:grpSpPr>
          <a:xfrm>
            <a:off x="2267700" y="3802329"/>
            <a:ext cx="1393301" cy="1393301"/>
            <a:chOff x="386002" y="3711673"/>
            <a:chExt cx="1393301" cy="1393301"/>
          </a:xfrm>
          <a:gradFill>
            <a:gsLst>
              <a:gs pos="0">
                <a:srgbClr val="FF8798"/>
              </a:gs>
              <a:gs pos="35000">
                <a:srgbClr val="FFACB7"/>
              </a:gs>
              <a:gs pos="100000">
                <a:schemeClr val="accent3">
                  <a:tint val="15000"/>
                  <a:satMod val="350000"/>
                </a:schemeClr>
              </a:gs>
            </a:gsLst>
            <a:lin ang="16200000" scaled="1"/>
          </a:gradFill>
        </p:grpSpPr>
        <p:sp>
          <p:nvSpPr>
            <p:cNvPr id="28" name="Teardrop 27"/>
            <p:cNvSpPr/>
            <p:nvPr/>
          </p:nvSpPr>
          <p:spPr>
            <a:xfrm rot="8100000">
              <a:off x="386002" y="3711673"/>
              <a:ext cx="1393301" cy="1393301"/>
            </a:xfrm>
            <a:prstGeom prst="teardrop">
              <a:avLst>
                <a:gd name="adj" fmla="val 200000"/>
              </a:avLst>
            </a:prstGeom>
            <a:grpFill/>
          </p:spPr>
          <p:style>
            <a:lnRef idx="0">
              <a:schemeClr val="accent3"/>
            </a:lnRef>
            <a:fillRef idx="3">
              <a:schemeClr val="accent3"/>
            </a:fillRef>
            <a:effectRef idx="3">
              <a:schemeClr val="accent3"/>
            </a:effectRef>
            <a:fontRef idx="minor">
              <a:schemeClr val="lt1"/>
            </a:fontRef>
          </p:style>
        </p:sp>
        <p:sp>
          <p:nvSpPr>
            <p:cNvPr id="29" name="Freeform 28"/>
            <p:cNvSpPr/>
            <p:nvPr/>
          </p:nvSpPr>
          <p:spPr>
            <a:xfrm>
              <a:off x="432194" y="3764375"/>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a:grpFill/>
          </p:spPr>
          <p:style>
            <a:lnRef idx="0">
              <a:schemeClr val="accent3"/>
            </a:lnRef>
            <a:fillRef idx="3">
              <a:schemeClr val="accent3"/>
            </a:fillRef>
            <a:effectRef idx="3">
              <a:schemeClr val="accent3"/>
            </a:effectRef>
            <a:fontRef idx="minor">
              <a:schemeClr val="lt1"/>
            </a:fontRef>
          </p:style>
          <p:txBody>
            <a:bodyPr spcFirstLastPara="0" vert="horz" wrap="square" lIns="36000" tIns="36000" rIns="36000" bIns="36000" numCol="1" spcCol="1270" anchor="ctr" anchorCtr="0">
              <a:noAutofit/>
            </a:bodyPr>
            <a:lstStyle/>
            <a:p>
              <a:pPr lvl="0" algn="ctr" defTabSz="222250">
                <a:lnSpc>
                  <a:spcPct val="114000"/>
                </a:lnSpc>
                <a:spcBef>
                  <a:spcPct val="0"/>
                </a:spcBef>
                <a:spcAft>
                  <a:spcPts val="0"/>
                </a:spcAft>
              </a:pPr>
              <a:r>
                <a:rPr lang="en-GB" sz="1400" b="0" kern="1200" dirty="0" smtClean="0">
                  <a:solidFill>
                    <a:srgbClr val="000000"/>
                  </a:solidFill>
                </a:rPr>
                <a:t>Screening</a:t>
              </a:r>
              <a:endParaRPr lang="en-GB" sz="1400" b="0" kern="1200" dirty="0">
                <a:solidFill>
                  <a:srgbClr val="000000"/>
                </a:solidFill>
              </a:endParaRPr>
            </a:p>
          </p:txBody>
        </p:sp>
      </p:grpSp>
      <p:sp>
        <p:nvSpPr>
          <p:cNvPr id="30" name="Rounded Rectangle 29"/>
          <p:cNvSpPr/>
          <p:nvPr/>
        </p:nvSpPr>
        <p:spPr>
          <a:xfrm>
            <a:off x="3942464" y="2278017"/>
            <a:ext cx="4937997" cy="2247424"/>
          </a:xfrm>
          <a:prstGeom prst="roundRect">
            <a:avLst/>
          </a:prstGeom>
          <a:gradFill>
            <a:gsLst>
              <a:gs pos="0">
                <a:srgbClr val="FF8798"/>
              </a:gs>
              <a:gs pos="35000">
                <a:srgbClr val="FFACB7"/>
              </a:gs>
              <a:gs pos="100000">
                <a:schemeClr val="accent3">
                  <a:tint val="15000"/>
                  <a:satMod val="350000"/>
                </a:schemeClr>
              </a:gs>
            </a:gsLst>
            <a:lin ang="16200000" scaled="1"/>
          </a:gradFill>
        </p:spPr>
        <p:style>
          <a:lnRef idx="0">
            <a:schemeClr val="accent3"/>
          </a:lnRef>
          <a:fillRef idx="3">
            <a:schemeClr val="accent3"/>
          </a:fillRef>
          <a:effectRef idx="3">
            <a:schemeClr val="accent3"/>
          </a:effectRef>
          <a:fontRef idx="minor">
            <a:schemeClr val="lt1"/>
          </a:fontRef>
        </p:style>
        <p:txBody>
          <a:bodyPr wrap="square" rtlCol="0" anchor="ctr">
            <a:spAutoFit/>
          </a:bodyPr>
          <a:lstStyle/>
          <a:p>
            <a:r>
              <a:rPr lang="en-US" sz="1400" b="0" dirty="0" smtClean="0">
                <a:solidFill>
                  <a:srgbClr val="000000"/>
                </a:solidFill>
              </a:rPr>
              <a:t>Requirements</a:t>
            </a:r>
          </a:p>
          <a:p>
            <a:pPr marL="361950" indent="-180975">
              <a:buFont typeface="Arial" pitchFamily="34" charset="0"/>
              <a:buChar char="•"/>
            </a:pPr>
            <a:r>
              <a:rPr lang="en-US" sz="1400" b="0" dirty="0" smtClean="0">
                <a:solidFill>
                  <a:srgbClr val="000000"/>
                </a:solidFill>
              </a:rPr>
              <a:t>Known actives and decoys</a:t>
            </a:r>
          </a:p>
          <a:p>
            <a:pPr marL="361950" indent="-180975">
              <a:buFont typeface="Arial" pitchFamily="34" charset="0"/>
              <a:buChar char="•"/>
            </a:pPr>
            <a:r>
              <a:rPr lang="en-US" sz="1400" b="0" dirty="0" smtClean="0">
                <a:solidFill>
                  <a:srgbClr val="000000"/>
                </a:solidFill>
              </a:rPr>
              <a:t>Native docked ligand (optional)</a:t>
            </a:r>
          </a:p>
          <a:p>
            <a:r>
              <a:rPr lang="en-US" sz="1400" b="0" dirty="0" smtClean="0">
                <a:solidFill>
                  <a:srgbClr val="000000"/>
                </a:solidFill>
              </a:rPr>
              <a:t>Objectives</a:t>
            </a:r>
          </a:p>
          <a:p>
            <a:pPr marL="361950" indent="-180975">
              <a:buFont typeface="Arial" pitchFamily="34" charset="0"/>
              <a:buChar char="•"/>
            </a:pPr>
            <a:r>
              <a:rPr lang="en-US" sz="1400" b="0" dirty="0" smtClean="0">
                <a:solidFill>
                  <a:srgbClr val="000000"/>
                </a:solidFill>
              </a:rPr>
              <a:t>Optimize parameters for docking method</a:t>
            </a:r>
          </a:p>
          <a:p>
            <a:pPr marL="361950" indent="-180975">
              <a:buFont typeface="Arial" pitchFamily="34" charset="0"/>
              <a:buChar char="•"/>
            </a:pPr>
            <a:r>
              <a:rPr lang="en-US" sz="1400" b="0" dirty="0" smtClean="0">
                <a:solidFill>
                  <a:srgbClr val="000000"/>
                </a:solidFill>
              </a:rPr>
              <a:t>Identify scoring function(s) which best discriminate/ prioritize actives and decoys</a:t>
            </a:r>
          </a:p>
          <a:p>
            <a:pPr marL="361950" indent="-180975">
              <a:buFont typeface="Arial" pitchFamily="34" charset="0"/>
              <a:buChar char="•"/>
            </a:pPr>
            <a:r>
              <a:rPr lang="en-US" sz="1400" b="0" dirty="0" smtClean="0">
                <a:solidFill>
                  <a:srgbClr val="000000"/>
                </a:solidFill>
              </a:rPr>
              <a:t>Identify molecular interactions which may help discriminate actives and decoys </a:t>
            </a:r>
            <a:endParaRPr lang="en-GB" sz="1400" b="0" dirty="0">
              <a:solidFill>
                <a:srgbClr val="000000"/>
              </a:solidFill>
            </a:endParaRPr>
          </a:p>
        </p:txBody>
      </p:sp>
      <p:sp>
        <p:nvSpPr>
          <p:cNvPr id="35" name="Rounded Rectangle 34"/>
          <p:cNvSpPr/>
          <p:nvPr/>
        </p:nvSpPr>
        <p:spPr>
          <a:xfrm>
            <a:off x="3949564" y="5437859"/>
            <a:ext cx="4937997" cy="1293971"/>
          </a:xfrm>
          <a:prstGeom prst="roundRect">
            <a:avLst/>
          </a:prstGeom>
          <a:gradFill>
            <a:gsLst>
              <a:gs pos="0">
                <a:srgbClr val="FF8798"/>
              </a:gs>
              <a:gs pos="35000">
                <a:srgbClr val="FFACB7"/>
              </a:gs>
              <a:gs pos="100000">
                <a:schemeClr val="accent3">
                  <a:tint val="15000"/>
                  <a:satMod val="350000"/>
                </a:schemeClr>
              </a:gs>
            </a:gsLst>
            <a:lin ang="16200000" scaled="1"/>
          </a:gradFill>
        </p:spPr>
        <p:style>
          <a:lnRef idx="0">
            <a:schemeClr val="accent3"/>
          </a:lnRef>
          <a:fillRef idx="3">
            <a:schemeClr val="accent3"/>
          </a:fillRef>
          <a:effectRef idx="3">
            <a:schemeClr val="accent3"/>
          </a:effectRef>
          <a:fontRef idx="minor">
            <a:schemeClr val="lt1"/>
          </a:fontRef>
        </p:style>
        <p:txBody>
          <a:bodyPr wrap="square" rtlCol="0" anchor="ctr">
            <a:spAutoFit/>
          </a:bodyPr>
          <a:lstStyle/>
          <a:p>
            <a:pPr algn="ctr"/>
            <a:r>
              <a:rPr lang="en-US" sz="1400" b="0" dirty="0" smtClean="0">
                <a:solidFill>
                  <a:srgbClr val="000000"/>
                </a:solidFill>
              </a:rPr>
              <a:t>Some tools </a:t>
            </a:r>
            <a:r>
              <a:rPr lang="en-US" sz="1400" b="0" dirty="0">
                <a:solidFill>
                  <a:srgbClr val="000000"/>
                </a:solidFill>
              </a:rPr>
              <a:t>for </a:t>
            </a:r>
            <a:r>
              <a:rPr lang="en-US" sz="1400" b="0" dirty="0" smtClean="0">
                <a:solidFill>
                  <a:srgbClr val="000000"/>
                </a:solidFill>
              </a:rPr>
              <a:t>scoring</a:t>
            </a:r>
            <a:r>
              <a:rPr lang="en-US" sz="1400" b="0" dirty="0">
                <a:solidFill>
                  <a:srgbClr val="000000"/>
                </a:solidFill>
              </a:rPr>
              <a:t>, prioritization, </a:t>
            </a:r>
            <a:r>
              <a:rPr lang="en-US" sz="1400" b="0" dirty="0" smtClean="0">
                <a:solidFill>
                  <a:srgbClr val="000000"/>
                </a:solidFill>
              </a:rPr>
              <a:t>refinement, filtering, and analysis are specific for the validation phase of a docking project</a:t>
            </a:r>
          </a:p>
          <a:p>
            <a:pPr algn="ctr"/>
            <a:r>
              <a:rPr lang="en-US" sz="1400" b="0" dirty="0" smtClean="0">
                <a:solidFill>
                  <a:srgbClr val="000000"/>
                </a:solidFill>
              </a:rPr>
              <a:t>Other tools can also be used during the validation or screening phases</a:t>
            </a:r>
            <a:endParaRPr lang="en-GB" sz="1400" b="0" dirty="0">
              <a:solidFill>
                <a:srgbClr val="000000"/>
              </a:solidFill>
            </a:endParaRPr>
          </a:p>
        </p:txBody>
      </p:sp>
      <p:grpSp>
        <p:nvGrpSpPr>
          <p:cNvPr id="31" name="Group 30"/>
          <p:cNvGrpSpPr/>
          <p:nvPr/>
        </p:nvGrpSpPr>
        <p:grpSpPr>
          <a:xfrm>
            <a:off x="54000" y="72000"/>
            <a:ext cx="111468" cy="404769"/>
            <a:chOff x="402054" y="4787108"/>
            <a:chExt cx="111468" cy="404769"/>
          </a:xfrm>
        </p:grpSpPr>
        <p:sp>
          <p:nvSpPr>
            <p:cNvPr id="32" name="Teardrop 31"/>
            <p:cNvSpPr/>
            <p:nvPr/>
          </p:nvSpPr>
          <p:spPr>
            <a:xfrm rot="8100000">
              <a:off x="402056" y="4787108"/>
              <a:ext cx="111464" cy="111464"/>
            </a:xfrm>
            <a:prstGeom prst="teardrop">
              <a:avLst>
                <a:gd name="adj" fmla="val 200000"/>
              </a:avLst>
            </a:prstGeom>
          </p:spPr>
          <p:style>
            <a:lnRef idx="0">
              <a:schemeClr val="dk1"/>
            </a:lnRef>
            <a:fillRef idx="3">
              <a:schemeClr val="dk1"/>
            </a:fillRef>
            <a:effectRef idx="3">
              <a:schemeClr val="dk1"/>
            </a:effectRef>
            <a:fontRef idx="minor">
              <a:schemeClr val="lt1"/>
            </a:fontRef>
          </p:style>
        </p:sp>
        <p:sp>
          <p:nvSpPr>
            <p:cNvPr id="33" name="Teardrop 32"/>
            <p:cNvSpPr/>
            <p:nvPr/>
          </p:nvSpPr>
          <p:spPr>
            <a:xfrm rot="8100000">
              <a:off x="402056" y="4884877"/>
              <a:ext cx="111464" cy="111464"/>
            </a:xfrm>
            <a:prstGeom prst="teardrop">
              <a:avLst>
                <a:gd name="adj" fmla="val 200000"/>
              </a:avLst>
            </a:prstGeom>
          </p:spPr>
          <p:style>
            <a:lnRef idx="0">
              <a:schemeClr val="accent2"/>
            </a:lnRef>
            <a:fillRef idx="3">
              <a:schemeClr val="accent2"/>
            </a:fillRef>
            <a:effectRef idx="3">
              <a:schemeClr val="accent2"/>
            </a:effectRef>
            <a:fontRef idx="minor">
              <a:schemeClr val="lt1"/>
            </a:fontRef>
          </p:style>
        </p:sp>
        <p:sp>
          <p:nvSpPr>
            <p:cNvPr id="34" name="Teardrop 33"/>
            <p:cNvSpPr/>
            <p:nvPr/>
          </p:nvSpPr>
          <p:spPr>
            <a:xfrm rot="8100000">
              <a:off x="402056" y="4982646"/>
              <a:ext cx="111464" cy="111464"/>
            </a:xfrm>
            <a:prstGeom prst="teardrop">
              <a:avLst>
                <a:gd name="adj" fmla="val 200000"/>
              </a:avLst>
            </a:prstGeom>
          </p:spPr>
          <p:style>
            <a:lnRef idx="0">
              <a:schemeClr val="accent4"/>
            </a:lnRef>
            <a:fillRef idx="3">
              <a:schemeClr val="accent4"/>
            </a:fillRef>
            <a:effectRef idx="3">
              <a:schemeClr val="accent4"/>
            </a:effectRef>
            <a:fontRef idx="minor">
              <a:schemeClr val="lt1"/>
            </a:fontRef>
          </p:style>
        </p:sp>
        <p:sp>
          <p:nvSpPr>
            <p:cNvPr id="36" name="Oval 35"/>
            <p:cNvSpPr/>
            <p:nvPr/>
          </p:nvSpPr>
          <p:spPr>
            <a:xfrm rot="5400000">
              <a:off x="402057" y="5080412"/>
              <a:ext cx="111462" cy="111468"/>
            </a:xfrm>
            <a:prstGeom prst="ellipse">
              <a:avLst/>
            </a:prstGeom>
          </p:spPr>
          <p:style>
            <a:lnRef idx="0">
              <a:schemeClr val="accent6"/>
            </a:lnRef>
            <a:fillRef idx="3">
              <a:schemeClr val="accent6"/>
            </a:fillRef>
            <a:effectRef idx="3">
              <a:schemeClr val="accent6"/>
            </a:effectRef>
            <a:fontRef idx="minor">
              <a:schemeClr val="lt1"/>
            </a:fontRef>
          </p:style>
        </p:sp>
      </p:grpSp>
    </p:spTree>
    <p:extLst>
      <p:ext uri="{BB962C8B-B14F-4D97-AF65-F5344CB8AC3E}">
        <p14:creationId xmlns:p14="http://schemas.microsoft.com/office/powerpoint/2010/main" xmlns="" val="400657505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1000"/>
                                        <p:tgtEl>
                                          <p:spTgt spid="27"/>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fade">
                                      <p:cBhvr>
                                        <p:cTn id="20" dur="1000"/>
                                        <p:tgtEl>
                                          <p:spTgt spid="30"/>
                                        </p:tgtEl>
                                      </p:cBhvr>
                                    </p:animEffect>
                                  </p:childTnLst>
                                </p:cTn>
                              </p:par>
                            </p:childTnLst>
                          </p:cTn>
                        </p:par>
                        <p:par>
                          <p:cTn id="21" fill="hold">
                            <p:stCondLst>
                              <p:cond delay="3000"/>
                            </p:stCondLst>
                            <p:childTnLst>
                              <p:par>
                                <p:cTn id="22" presetID="10" presetClass="entr" presetSubtype="0" fill="hold" grpId="0" nodeType="after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0" grpId="0" animBg="1"/>
      <p:bldP spid="3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86002" y="663840"/>
            <a:ext cx="1393301" cy="1393301"/>
            <a:chOff x="386002" y="837886"/>
            <a:chExt cx="1393301" cy="1393301"/>
          </a:xfrm>
        </p:grpSpPr>
        <p:sp>
          <p:nvSpPr>
            <p:cNvPr id="20" name="Teardrop 19"/>
            <p:cNvSpPr/>
            <p:nvPr/>
          </p:nvSpPr>
          <p:spPr>
            <a:xfrm rot="8100000">
              <a:off x="386002" y="837886"/>
              <a:ext cx="1393301" cy="1393301"/>
            </a:xfrm>
            <a:prstGeom prst="teardrop">
              <a:avLst>
                <a:gd name="adj" fmla="val 200000"/>
              </a:avLst>
            </a:prstGeom>
          </p:spPr>
          <p:style>
            <a:lnRef idx="0">
              <a:schemeClr val="dk1"/>
            </a:lnRef>
            <a:fillRef idx="3">
              <a:schemeClr val="dk1"/>
            </a:fillRef>
            <a:effectRef idx="3">
              <a:schemeClr val="dk1"/>
            </a:effectRef>
            <a:fontRef idx="minor">
              <a:schemeClr val="lt1"/>
            </a:fontRef>
          </p:style>
        </p:sp>
        <p:sp>
          <p:nvSpPr>
            <p:cNvPr id="21" name="Freeform 20"/>
            <p:cNvSpPr/>
            <p:nvPr/>
          </p:nvSpPr>
          <p:spPr>
            <a:xfrm>
              <a:off x="432194" y="884613"/>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p:spPr>
          <p:style>
            <a:lnRef idx="1">
              <a:schemeClr val="dk1"/>
            </a:lnRef>
            <a:fillRef idx="2">
              <a:schemeClr val="dk1"/>
            </a:fillRef>
            <a:effectRef idx="1">
              <a:schemeClr val="dk1"/>
            </a:effectRef>
            <a:fontRef idx="minor">
              <a:schemeClr val="dk1"/>
            </a:fontRef>
          </p:style>
          <p:txBody>
            <a:bodyPr spcFirstLastPara="0" vert="horz" wrap="square" lIns="36000" tIns="36000" rIns="36000" bIns="36000" numCol="1" spcCol="1270" anchor="ctr" anchorCtr="0">
              <a:noAutofit/>
            </a:bodyPr>
            <a:lstStyle/>
            <a:p>
              <a:pPr lvl="0" algn="ctr" defTabSz="222250">
                <a:lnSpc>
                  <a:spcPct val="90000"/>
                </a:lnSpc>
                <a:spcBef>
                  <a:spcPct val="0"/>
                </a:spcBef>
                <a:spcAft>
                  <a:spcPct val="35000"/>
                </a:spcAft>
              </a:pPr>
              <a:r>
                <a:rPr lang="en-GB" sz="1400" b="0" kern="1200" dirty="0" smtClean="0">
                  <a:solidFill>
                    <a:srgbClr val="000000"/>
                  </a:solidFill>
                </a:rPr>
                <a:t>Preparation</a:t>
              </a:r>
            </a:p>
            <a:p>
              <a:pPr lvl="0" algn="ctr" defTabSz="222250">
                <a:lnSpc>
                  <a:spcPct val="90000"/>
                </a:lnSpc>
                <a:spcBef>
                  <a:spcPct val="0"/>
                </a:spcBef>
                <a:spcAft>
                  <a:spcPct val="35000"/>
                </a:spcAft>
              </a:pPr>
              <a:r>
                <a:rPr lang="en-GB" sz="1400" b="0" dirty="0" smtClean="0">
                  <a:solidFill>
                    <a:srgbClr val="000000"/>
                  </a:solidFill>
                </a:rPr>
                <a:t>Protein &amp; Ligands</a:t>
              </a:r>
              <a:endParaRPr lang="en-GB" sz="1400" b="0" kern="1200" dirty="0">
                <a:solidFill>
                  <a:srgbClr val="000000"/>
                </a:solidFill>
              </a:endParaRPr>
            </a:p>
          </p:txBody>
        </p:sp>
      </p:grpSp>
      <p:grpSp>
        <p:nvGrpSpPr>
          <p:cNvPr id="3" name="Group 2"/>
          <p:cNvGrpSpPr/>
          <p:nvPr/>
        </p:nvGrpSpPr>
        <p:grpSpPr>
          <a:xfrm>
            <a:off x="386002" y="2234879"/>
            <a:ext cx="1393301" cy="1393301"/>
            <a:chOff x="386002" y="2277767"/>
            <a:chExt cx="1393301" cy="1393301"/>
          </a:xfrm>
          <a:solidFill>
            <a:schemeClr val="bg1"/>
          </a:solidFill>
        </p:grpSpPr>
        <p:sp>
          <p:nvSpPr>
            <p:cNvPr id="18" name="Teardrop 17"/>
            <p:cNvSpPr/>
            <p:nvPr/>
          </p:nvSpPr>
          <p:spPr>
            <a:xfrm rot="8100000">
              <a:off x="386002" y="2277767"/>
              <a:ext cx="1393301" cy="1393301"/>
            </a:xfrm>
            <a:prstGeom prst="teardrop">
              <a:avLst>
                <a:gd name="adj" fmla="val 200000"/>
              </a:avLst>
            </a:prstGeom>
            <a:grpFill/>
          </p:spPr>
          <p:style>
            <a:lnRef idx="0">
              <a:schemeClr val="accent2"/>
            </a:lnRef>
            <a:fillRef idx="3">
              <a:schemeClr val="accent2"/>
            </a:fillRef>
            <a:effectRef idx="3">
              <a:schemeClr val="accent2"/>
            </a:effectRef>
            <a:fontRef idx="minor">
              <a:schemeClr val="lt1"/>
            </a:fontRef>
          </p:style>
        </p:sp>
        <p:sp>
          <p:nvSpPr>
            <p:cNvPr id="19" name="Freeform 18"/>
            <p:cNvSpPr/>
            <p:nvPr/>
          </p:nvSpPr>
          <p:spPr>
            <a:xfrm>
              <a:off x="432194" y="2324494"/>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a:grpFill/>
          </p:spPr>
          <p:style>
            <a:lnRef idx="1">
              <a:schemeClr val="accent2"/>
            </a:lnRef>
            <a:fillRef idx="2">
              <a:schemeClr val="accent2"/>
            </a:fillRef>
            <a:effectRef idx="1">
              <a:schemeClr val="accent2"/>
            </a:effectRef>
            <a:fontRef idx="minor">
              <a:schemeClr val="dk1"/>
            </a:fontRef>
          </p:style>
          <p:txBody>
            <a:bodyPr spcFirstLastPara="0" vert="horz" wrap="square" lIns="36000" tIns="36000" rIns="36000" bIns="36000" numCol="1" spcCol="1270" anchor="ctr" anchorCtr="0">
              <a:noAutofit/>
            </a:bodyPr>
            <a:lstStyle/>
            <a:p>
              <a:pPr lvl="0" algn="ctr" defTabSz="222250">
                <a:lnSpc>
                  <a:spcPct val="90000"/>
                </a:lnSpc>
                <a:spcBef>
                  <a:spcPct val="0"/>
                </a:spcBef>
                <a:spcAft>
                  <a:spcPct val="35000"/>
                </a:spcAft>
              </a:pPr>
              <a:r>
                <a:rPr lang="en-GB" sz="1400" b="0" kern="1200" dirty="0" smtClean="0">
                  <a:solidFill>
                    <a:srgbClr val="000000"/>
                  </a:solidFill>
                </a:rPr>
                <a:t>Docking</a:t>
              </a:r>
              <a:endParaRPr lang="en-GB" sz="1400" b="0" kern="1200" dirty="0">
                <a:solidFill>
                  <a:srgbClr val="000000"/>
                </a:solidFill>
              </a:endParaRPr>
            </a:p>
          </p:txBody>
        </p:sp>
      </p:grpSp>
      <p:grpSp>
        <p:nvGrpSpPr>
          <p:cNvPr id="4" name="Group 3"/>
          <p:cNvGrpSpPr/>
          <p:nvPr/>
        </p:nvGrpSpPr>
        <p:grpSpPr>
          <a:xfrm>
            <a:off x="386002" y="3805918"/>
            <a:ext cx="1393301" cy="1393301"/>
            <a:chOff x="386002" y="3711673"/>
            <a:chExt cx="1393301" cy="1393301"/>
          </a:xfrm>
          <a:solidFill>
            <a:schemeClr val="bg1"/>
          </a:solidFill>
        </p:grpSpPr>
        <p:sp>
          <p:nvSpPr>
            <p:cNvPr id="16" name="Teardrop 15"/>
            <p:cNvSpPr/>
            <p:nvPr/>
          </p:nvSpPr>
          <p:spPr>
            <a:xfrm rot="8100000">
              <a:off x="386002" y="3711673"/>
              <a:ext cx="1393301" cy="1393301"/>
            </a:xfrm>
            <a:prstGeom prst="teardrop">
              <a:avLst>
                <a:gd name="adj" fmla="val 200000"/>
              </a:avLst>
            </a:prstGeom>
            <a:grpFill/>
          </p:spPr>
          <p:style>
            <a:lnRef idx="0">
              <a:schemeClr val="accent4"/>
            </a:lnRef>
            <a:fillRef idx="3">
              <a:schemeClr val="accent4"/>
            </a:fillRef>
            <a:effectRef idx="3">
              <a:schemeClr val="accent4"/>
            </a:effectRef>
            <a:fontRef idx="minor">
              <a:schemeClr val="lt1"/>
            </a:fontRef>
          </p:style>
        </p:sp>
        <p:sp>
          <p:nvSpPr>
            <p:cNvPr id="17" name="Freeform 16"/>
            <p:cNvSpPr/>
            <p:nvPr/>
          </p:nvSpPr>
          <p:spPr>
            <a:xfrm>
              <a:off x="432194" y="3764375"/>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a:grpFill/>
          </p:spPr>
          <p:style>
            <a:lnRef idx="1">
              <a:schemeClr val="accent4"/>
            </a:lnRef>
            <a:fillRef idx="2">
              <a:schemeClr val="accent4"/>
            </a:fillRef>
            <a:effectRef idx="1">
              <a:schemeClr val="accent4"/>
            </a:effectRef>
            <a:fontRef idx="minor">
              <a:schemeClr val="dk1"/>
            </a:fontRef>
          </p:style>
          <p:txBody>
            <a:bodyPr spcFirstLastPara="0" vert="horz" wrap="square" lIns="36000" tIns="36000" rIns="36000" bIns="36000" numCol="1" spcCol="1270" anchor="ctr" anchorCtr="0">
              <a:noAutofit/>
            </a:bodyPr>
            <a:lstStyle/>
            <a:p>
              <a:pPr lvl="0" algn="ctr" defTabSz="222250">
                <a:lnSpc>
                  <a:spcPct val="114000"/>
                </a:lnSpc>
                <a:spcBef>
                  <a:spcPct val="0"/>
                </a:spcBef>
                <a:spcAft>
                  <a:spcPts val="0"/>
                </a:spcAft>
              </a:pPr>
              <a:r>
                <a:rPr lang="en-GB" sz="1400" b="0" kern="1200" dirty="0" smtClean="0">
                  <a:solidFill>
                    <a:srgbClr val="000000"/>
                  </a:solidFill>
                </a:rPr>
                <a:t>Scoring</a:t>
              </a:r>
            </a:p>
          </p:txBody>
        </p:sp>
      </p:grpSp>
      <p:grpSp>
        <p:nvGrpSpPr>
          <p:cNvPr id="5" name="Group 4"/>
          <p:cNvGrpSpPr/>
          <p:nvPr/>
        </p:nvGrpSpPr>
        <p:grpSpPr>
          <a:xfrm>
            <a:off x="385855" y="5376956"/>
            <a:ext cx="1393350" cy="1393279"/>
            <a:chOff x="385855" y="5157539"/>
            <a:chExt cx="1393350" cy="1393279"/>
          </a:xfrm>
          <a:solidFill>
            <a:schemeClr val="bg1"/>
          </a:solidFill>
        </p:grpSpPr>
        <p:sp>
          <p:nvSpPr>
            <p:cNvPr id="14" name="Oval 13"/>
            <p:cNvSpPr/>
            <p:nvPr/>
          </p:nvSpPr>
          <p:spPr>
            <a:xfrm rot="5400000">
              <a:off x="385890" y="5157504"/>
              <a:ext cx="1393279" cy="1393350"/>
            </a:xfrm>
            <a:prstGeom prst="ellipse">
              <a:avLst/>
            </a:prstGeom>
            <a:grpFill/>
          </p:spPr>
          <p:style>
            <a:lnRef idx="0">
              <a:schemeClr val="accent6"/>
            </a:lnRef>
            <a:fillRef idx="3">
              <a:schemeClr val="accent6"/>
            </a:fillRef>
            <a:effectRef idx="3">
              <a:schemeClr val="accent6"/>
            </a:effectRef>
            <a:fontRef idx="minor">
              <a:schemeClr val="lt1"/>
            </a:fontRef>
          </p:style>
        </p:sp>
        <p:sp>
          <p:nvSpPr>
            <p:cNvPr id="15" name="Freeform 14"/>
            <p:cNvSpPr/>
            <p:nvPr/>
          </p:nvSpPr>
          <p:spPr>
            <a:xfrm>
              <a:off x="432194" y="5204256"/>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a:grpFill/>
          </p:spPr>
          <p:style>
            <a:lnRef idx="1">
              <a:schemeClr val="accent6"/>
            </a:lnRef>
            <a:fillRef idx="2">
              <a:schemeClr val="accent6"/>
            </a:fillRef>
            <a:effectRef idx="1">
              <a:schemeClr val="accent6"/>
            </a:effectRef>
            <a:fontRef idx="minor">
              <a:schemeClr val="dk1"/>
            </a:fontRef>
          </p:style>
          <p:txBody>
            <a:bodyPr spcFirstLastPara="0" vert="horz" wrap="square" lIns="36000" tIns="36000" rIns="36000" bIns="36000" numCol="1" spcCol="1270" anchor="ctr" anchorCtr="0">
              <a:noAutofit/>
            </a:bodyPr>
            <a:lstStyle/>
            <a:p>
              <a:pPr algn="ctr" defTabSz="222250">
                <a:lnSpc>
                  <a:spcPct val="114000"/>
                </a:lnSpc>
                <a:spcAft>
                  <a:spcPts val="0"/>
                </a:spcAft>
              </a:pPr>
              <a:r>
                <a:rPr lang="en-GB" sz="1400" b="0" dirty="0">
                  <a:solidFill>
                    <a:srgbClr val="000000"/>
                  </a:solidFill>
                </a:rPr>
                <a:t>Filtering</a:t>
              </a:r>
            </a:p>
            <a:p>
              <a:pPr algn="ctr" defTabSz="222250">
                <a:lnSpc>
                  <a:spcPct val="114000"/>
                </a:lnSpc>
                <a:spcAft>
                  <a:spcPts val="0"/>
                </a:spcAft>
              </a:pPr>
              <a:r>
                <a:rPr lang="en-GB" sz="1400" b="0" dirty="0">
                  <a:solidFill>
                    <a:srgbClr val="000000"/>
                  </a:solidFill>
                </a:rPr>
                <a:t>Refinement</a:t>
              </a:r>
            </a:p>
            <a:p>
              <a:pPr algn="ctr" defTabSz="222250">
                <a:lnSpc>
                  <a:spcPct val="114000"/>
                </a:lnSpc>
                <a:spcAft>
                  <a:spcPts val="0"/>
                </a:spcAft>
              </a:pPr>
              <a:r>
                <a:rPr lang="en-GB" sz="1400" b="0" dirty="0">
                  <a:solidFill>
                    <a:srgbClr val="000000"/>
                  </a:solidFill>
                </a:rPr>
                <a:t>Analysis</a:t>
              </a:r>
            </a:p>
          </p:txBody>
        </p:sp>
      </p:grpSp>
      <p:sp>
        <p:nvSpPr>
          <p:cNvPr id="6" name="Title 5"/>
          <p:cNvSpPr>
            <a:spLocks noGrp="1"/>
          </p:cNvSpPr>
          <p:nvPr>
            <p:ph type="title"/>
          </p:nvPr>
        </p:nvSpPr>
        <p:spPr/>
        <p:txBody>
          <a:bodyPr/>
          <a:lstStyle/>
          <a:p>
            <a:r>
              <a:rPr lang="en-GB" dirty="0" smtClean="0"/>
              <a:t>Preparation of Input Structures</a:t>
            </a:r>
            <a:endParaRPr lang="en-GB" dirty="0"/>
          </a:p>
        </p:txBody>
      </p:sp>
      <p:grpSp>
        <p:nvGrpSpPr>
          <p:cNvPr id="30" name="Group 29"/>
          <p:cNvGrpSpPr/>
          <p:nvPr/>
        </p:nvGrpSpPr>
        <p:grpSpPr>
          <a:xfrm>
            <a:off x="2067866" y="663840"/>
            <a:ext cx="1393301" cy="1393301"/>
            <a:chOff x="386002" y="837886"/>
            <a:chExt cx="1393301" cy="1393301"/>
          </a:xfrm>
        </p:grpSpPr>
        <p:sp>
          <p:nvSpPr>
            <p:cNvPr id="31" name="Teardrop 30"/>
            <p:cNvSpPr/>
            <p:nvPr/>
          </p:nvSpPr>
          <p:spPr>
            <a:xfrm rot="8100000">
              <a:off x="386002" y="837886"/>
              <a:ext cx="1393301" cy="1393301"/>
            </a:xfrm>
            <a:prstGeom prst="teardrop">
              <a:avLst>
                <a:gd name="adj" fmla="val 200000"/>
              </a:avLst>
            </a:prstGeom>
          </p:spPr>
          <p:style>
            <a:lnRef idx="1">
              <a:schemeClr val="dk1"/>
            </a:lnRef>
            <a:fillRef idx="2">
              <a:schemeClr val="dk1"/>
            </a:fillRef>
            <a:effectRef idx="1">
              <a:schemeClr val="dk1"/>
            </a:effectRef>
            <a:fontRef idx="minor">
              <a:schemeClr val="dk1"/>
            </a:fontRef>
          </p:style>
        </p:sp>
        <p:sp>
          <p:nvSpPr>
            <p:cNvPr id="32" name="Freeform 31"/>
            <p:cNvSpPr/>
            <p:nvPr/>
          </p:nvSpPr>
          <p:spPr>
            <a:xfrm>
              <a:off x="432194" y="884613"/>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a:blipFill>
              <a:blip r:embed="rId2" cstate="print"/>
              <a:stretch>
                <a:fillRect/>
              </a:stretch>
            </a:blipFill>
          </p:spPr>
          <p:style>
            <a:lnRef idx="1">
              <a:schemeClr val="dk1"/>
            </a:lnRef>
            <a:fillRef idx="2">
              <a:schemeClr val="dk1"/>
            </a:fillRef>
            <a:effectRef idx="1">
              <a:schemeClr val="dk1"/>
            </a:effectRef>
            <a:fontRef idx="minor">
              <a:schemeClr val="dk1"/>
            </a:fontRef>
          </p:style>
          <p:txBody>
            <a:bodyPr spcFirstLastPara="0" vert="horz" wrap="square" lIns="36000" tIns="36000" rIns="36000" bIns="36000" numCol="1" spcCol="1270" anchor="ctr" anchorCtr="0">
              <a:noAutofit/>
            </a:bodyPr>
            <a:lstStyle/>
            <a:p>
              <a:pPr lvl="0" algn="ctr" defTabSz="222250">
                <a:lnSpc>
                  <a:spcPct val="90000"/>
                </a:lnSpc>
                <a:spcBef>
                  <a:spcPct val="0"/>
                </a:spcBef>
                <a:spcAft>
                  <a:spcPct val="35000"/>
                </a:spcAft>
              </a:pPr>
              <a:r>
                <a:rPr lang="en-GB" sz="1400" b="0" kern="1200" dirty="0" smtClean="0">
                  <a:solidFill>
                    <a:schemeClr val="bg1"/>
                  </a:solidFill>
                </a:rPr>
                <a:t>Protein Preparation</a:t>
              </a:r>
              <a:endParaRPr lang="en-GB" sz="1400" b="0" kern="1200" dirty="0">
                <a:solidFill>
                  <a:schemeClr val="bg1"/>
                </a:solidFill>
              </a:endParaRPr>
            </a:p>
          </p:txBody>
        </p:sp>
      </p:grpSp>
      <p:grpSp>
        <p:nvGrpSpPr>
          <p:cNvPr id="42" name="Group 41"/>
          <p:cNvGrpSpPr/>
          <p:nvPr/>
        </p:nvGrpSpPr>
        <p:grpSpPr>
          <a:xfrm>
            <a:off x="2067866" y="3805918"/>
            <a:ext cx="1393301" cy="1393301"/>
            <a:chOff x="386002" y="837886"/>
            <a:chExt cx="1393301" cy="1393301"/>
          </a:xfrm>
        </p:grpSpPr>
        <p:sp>
          <p:nvSpPr>
            <p:cNvPr id="43" name="Teardrop 42"/>
            <p:cNvSpPr/>
            <p:nvPr/>
          </p:nvSpPr>
          <p:spPr>
            <a:xfrm rot="8100000">
              <a:off x="386002" y="837886"/>
              <a:ext cx="1393301" cy="1393301"/>
            </a:xfrm>
            <a:prstGeom prst="teardrop">
              <a:avLst>
                <a:gd name="adj" fmla="val 200000"/>
              </a:avLst>
            </a:prstGeom>
          </p:spPr>
          <p:style>
            <a:lnRef idx="1">
              <a:schemeClr val="dk1"/>
            </a:lnRef>
            <a:fillRef idx="2">
              <a:schemeClr val="dk1"/>
            </a:fillRef>
            <a:effectRef idx="1">
              <a:schemeClr val="dk1"/>
            </a:effectRef>
            <a:fontRef idx="minor">
              <a:schemeClr val="dk1"/>
            </a:fontRef>
          </p:style>
        </p:sp>
        <p:sp>
          <p:nvSpPr>
            <p:cNvPr id="44" name="Freeform 43"/>
            <p:cNvSpPr/>
            <p:nvPr/>
          </p:nvSpPr>
          <p:spPr>
            <a:xfrm>
              <a:off x="432194" y="884613"/>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a:blipFill>
              <a:blip r:embed="rId3" cstate="print"/>
              <a:stretch>
                <a:fillRect/>
              </a:stretch>
            </a:blipFill>
          </p:spPr>
          <p:style>
            <a:lnRef idx="1">
              <a:schemeClr val="dk1"/>
            </a:lnRef>
            <a:fillRef idx="2">
              <a:schemeClr val="dk1"/>
            </a:fillRef>
            <a:effectRef idx="1">
              <a:schemeClr val="dk1"/>
            </a:effectRef>
            <a:fontRef idx="minor">
              <a:schemeClr val="dk1"/>
            </a:fontRef>
          </p:style>
          <p:txBody>
            <a:bodyPr spcFirstLastPara="0" vert="horz" wrap="square" lIns="36000" tIns="36000" rIns="36000" bIns="36000" numCol="1" spcCol="1270" anchor="ctr" anchorCtr="0">
              <a:noAutofit/>
            </a:bodyPr>
            <a:lstStyle/>
            <a:p>
              <a:pPr lvl="0" algn="ctr" defTabSz="222250">
                <a:lnSpc>
                  <a:spcPct val="90000"/>
                </a:lnSpc>
                <a:spcBef>
                  <a:spcPct val="0"/>
                </a:spcBef>
                <a:spcAft>
                  <a:spcPct val="35000"/>
                </a:spcAft>
              </a:pPr>
              <a:r>
                <a:rPr lang="en-GB" sz="1400" b="0" kern="1200" dirty="0" smtClean="0">
                  <a:solidFill>
                    <a:schemeClr val="bg1"/>
                  </a:solidFill>
                </a:rPr>
                <a:t>Ligand Preparation</a:t>
              </a:r>
              <a:endParaRPr lang="en-GB" sz="1400" b="0" kern="1200" dirty="0">
                <a:solidFill>
                  <a:schemeClr val="bg1"/>
                </a:solidFill>
              </a:endParaRPr>
            </a:p>
          </p:txBody>
        </p:sp>
      </p:grpSp>
      <p:sp>
        <p:nvSpPr>
          <p:cNvPr id="56" name="Rectangle 10"/>
          <p:cNvSpPr>
            <a:spLocks noChangeArrowheads="1"/>
          </p:cNvSpPr>
          <p:nvPr/>
        </p:nvSpPr>
        <p:spPr bwMode="auto">
          <a:xfrm>
            <a:off x="3803900" y="663840"/>
            <a:ext cx="4839031" cy="1293971"/>
          </a:xfrm>
          <a:prstGeom prst="roundRect">
            <a:avLst/>
          </a:prstGeom>
          <a:ln>
            <a:headEnd/>
            <a:tailEnd/>
          </a:ln>
        </p:spPr>
        <p:style>
          <a:lnRef idx="1">
            <a:schemeClr val="dk1"/>
          </a:lnRef>
          <a:fillRef idx="2">
            <a:schemeClr val="dk1"/>
          </a:fillRef>
          <a:effectRef idx="1">
            <a:schemeClr val="dk1"/>
          </a:effectRef>
          <a:fontRef idx="minor">
            <a:schemeClr val="dk1"/>
          </a:fontRef>
        </p:style>
        <p:txBody>
          <a:bodyPr wrap="square" lIns="36000" rIns="36000" anchor="ctr">
            <a:spAutoFit/>
          </a:bodyPr>
          <a:lstStyle/>
          <a:p>
            <a:pPr algn="ctr">
              <a:tabLst>
                <a:tab pos="180975" algn="l"/>
              </a:tabLst>
              <a:defRPr/>
            </a:pPr>
            <a:r>
              <a:rPr lang="en-US" sz="1400" b="0" u="sng" dirty="0" smtClean="0">
                <a:solidFill>
                  <a:srgbClr val="000000"/>
                </a:solidFill>
              </a:rPr>
              <a:t>Protein Preparation</a:t>
            </a:r>
          </a:p>
          <a:p>
            <a:pPr marL="180975" indent="-180975">
              <a:buFont typeface="Arial" pitchFamily="34" charset="0"/>
              <a:buChar char="•"/>
              <a:tabLst>
                <a:tab pos="180975" algn="l"/>
              </a:tabLst>
              <a:defRPr/>
            </a:pPr>
            <a:r>
              <a:rPr lang="en-US" sz="1400" b="0" dirty="0" smtClean="0">
                <a:solidFill>
                  <a:srgbClr val="000000"/>
                </a:solidFill>
              </a:rPr>
              <a:t>Required for correct representation of active site residues</a:t>
            </a:r>
          </a:p>
          <a:p>
            <a:pPr marL="180975" indent="-180975">
              <a:buFont typeface="Arial" pitchFamily="34" charset="0"/>
              <a:buChar char="•"/>
              <a:tabLst>
                <a:tab pos="180975" algn="l"/>
              </a:tabLst>
              <a:defRPr/>
            </a:pPr>
            <a:r>
              <a:rPr lang="en-US" sz="1400" b="0" dirty="0" smtClean="0">
                <a:solidFill>
                  <a:srgbClr val="000000"/>
                </a:solidFill>
              </a:rPr>
              <a:t>Can rectify problems with experimental structures</a:t>
            </a:r>
          </a:p>
          <a:p>
            <a:pPr marL="180975" indent="-180975">
              <a:buFont typeface="Arial" pitchFamily="34" charset="0"/>
              <a:buChar char="•"/>
              <a:tabLst>
                <a:tab pos="180975" algn="l"/>
              </a:tabLst>
              <a:defRPr/>
            </a:pPr>
            <a:r>
              <a:rPr lang="en-US" sz="1400" b="0" dirty="0" smtClean="0">
                <a:solidFill>
                  <a:srgbClr val="000000"/>
                </a:solidFill>
              </a:rPr>
              <a:t>Includes tools to identify binding sites</a:t>
            </a:r>
          </a:p>
        </p:txBody>
      </p:sp>
      <p:sp>
        <p:nvSpPr>
          <p:cNvPr id="57" name="Rectangle 10"/>
          <p:cNvSpPr>
            <a:spLocks noChangeArrowheads="1"/>
          </p:cNvSpPr>
          <p:nvPr/>
        </p:nvSpPr>
        <p:spPr bwMode="auto">
          <a:xfrm>
            <a:off x="3803900" y="3805918"/>
            <a:ext cx="4839031" cy="2894409"/>
          </a:xfrm>
          <a:prstGeom prst="roundRect">
            <a:avLst/>
          </a:prstGeom>
          <a:ln>
            <a:headEnd/>
            <a:tailEnd/>
          </a:ln>
        </p:spPr>
        <p:style>
          <a:lnRef idx="1">
            <a:schemeClr val="dk1"/>
          </a:lnRef>
          <a:fillRef idx="2">
            <a:schemeClr val="dk1"/>
          </a:fillRef>
          <a:effectRef idx="1">
            <a:schemeClr val="dk1"/>
          </a:effectRef>
          <a:fontRef idx="minor">
            <a:schemeClr val="dk1"/>
          </a:fontRef>
        </p:style>
        <p:txBody>
          <a:bodyPr wrap="square" lIns="36000" rIns="36000" anchor="ctr">
            <a:spAutoFit/>
          </a:bodyPr>
          <a:lstStyle/>
          <a:p>
            <a:pPr algn="ctr">
              <a:tabLst>
                <a:tab pos="180975" algn="l"/>
              </a:tabLst>
              <a:defRPr/>
            </a:pPr>
            <a:r>
              <a:rPr lang="en-US" sz="1400" b="0" u="sng" dirty="0" smtClean="0">
                <a:solidFill>
                  <a:srgbClr val="000000"/>
                </a:solidFill>
              </a:rPr>
              <a:t>Ligand Preparation</a:t>
            </a:r>
          </a:p>
          <a:p>
            <a:pPr marL="180975" indent="-180975">
              <a:buFont typeface="Arial" pitchFamily="34" charset="0"/>
              <a:buChar char="•"/>
              <a:tabLst>
                <a:tab pos="180975" algn="l"/>
              </a:tabLst>
              <a:defRPr/>
            </a:pPr>
            <a:r>
              <a:rPr lang="en-US" sz="1400" b="0" dirty="0" smtClean="0">
                <a:solidFill>
                  <a:srgbClr val="000000"/>
                </a:solidFill>
              </a:rPr>
              <a:t>Required for correct representation of ligand chemistry </a:t>
            </a:r>
            <a:r>
              <a:rPr lang="en-US" sz="1400" b="0" i="1" dirty="0" smtClean="0">
                <a:solidFill>
                  <a:srgbClr val="000000"/>
                </a:solidFill>
              </a:rPr>
              <a:t>in vivo</a:t>
            </a:r>
          </a:p>
          <a:p>
            <a:pPr marL="180975" indent="-180975">
              <a:buFont typeface="Arial" pitchFamily="34" charset="0"/>
              <a:buChar char="•"/>
              <a:tabLst>
                <a:tab pos="180975" algn="l"/>
              </a:tabLst>
              <a:defRPr/>
            </a:pPr>
            <a:r>
              <a:rPr lang="en-US" sz="1400" b="0" dirty="0" smtClean="0">
                <a:solidFill>
                  <a:srgbClr val="000000"/>
                </a:solidFill>
              </a:rPr>
              <a:t>Options:</a:t>
            </a:r>
          </a:p>
          <a:p>
            <a:pPr marL="742950" lvl="1" indent="-207963">
              <a:buSzPct val="80000"/>
              <a:buFont typeface="Courier New" pitchFamily="49" charset="0"/>
              <a:buChar char="o"/>
              <a:tabLst>
                <a:tab pos="180975" algn="l"/>
              </a:tabLst>
              <a:defRPr/>
            </a:pPr>
            <a:r>
              <a:rPr lang="en-US" sz="1200" b="0" dirty="0" smtClean="0">
                <a:solidFill>
                  <a:srgbClr val="000000"/>
                </a:solidFill>
              </a:rPr>
              <a:t>Add </a:t>
            </a:r>
            <a:r>
              <a:rPr lang="en-US" sz="1200" b="0" dirty="0" err="1">
                <a:solidFill>
                  <a:srgbClr val="000000"/>
                </a:solidFill>
              </a:rPr>
              <a:t>h</a:t>
            </a:r>
            <a:r>
              <a:rPr lang="en-US" sz="1200" b="0" dirty="0" err="1" smtClean="0">
                <a:solidFill>
                  <a:srgbClr val="000000"/>
                </a:solidFill>
              </a:rPr>
              <a:t>ydrogens</a:t>
            </a:r>
            <a:endParaRPr lang="en-US" sz="1200" b="0" dirty="0" smtClean="0">
              <a:solidFill>
                <a:srgbClr val="000000"/>
              </a:solidFill>
            </a:endParaRPr>
          </a:p>
          <a:p>
            <a:pPr marL="742950" lvl="1" indent="-207963">
              <a:buSzPct val="80000"/>
              <a:buFont typeface="Courier New" pitchFamily="49" charset="0"/>
              <a:buChar char="o"/>
              <a:tabLst>
                <a:tab pos="180975" algn="l"/>
              </a:tabLst>
              <a:defRPr/>
            </a:pPr>
            <a:r>
              <a:rPr lang="en-US" sz="1200" b="0" dirty="0">
                <a:solidFill>
                  <a:srgbClr val="000000"/>
                </a:solidFill>
              </a:rPr>
              <a:t>Calculate 3D </a:t>
            </a:r>
            <a:r>
              <a:rPr lang="en-US" sz="1200" b="0" dirty="0" smtClean="0">
                <a:solidFill>
                  <a:srgbClr val="000000"/>
                </a:solidFill>
              </a:rPr>
              <a:t>coordinates</a:t>
            </a:r>
            <a:endParaRPr lang="en-US" sz="1200" b="0" dirty="0">
              <a:solidFill>
                <a:srgbClr val="000000"/>
              </a:solidFill>
            </a:endParaRPr>
          </a:p>
          <a:p>
            <a:pPr marL="742950" lvl="1" indent="-207963">
              <a:buSzPct val="80000"/>
              <a:buFont typeface="Courier New" pitchFamily="49" charset="0"/>
              <a:buChar char="o"/>
              <a:tabLst>
                <a:tab pos="180975" algn="l"/>
              </a:tabLst>
              <a:defRPr/>
            </a:pPr>
            <a:r>
              <a:rPr lang="en-US" sz="1200" b="0" dirty="0" smtClean="0">
                <a:solidFill>
                  <a:srgbClr val="000000"/>
                </a:solidFill>
              </a:rPr>
              <a:t>Enumerate </a:t>
            </a:r>
            <a:r>
              <a:rPr lang="en-US" sz="1200" b="0" dirty="0">
                <a:solidFill>
                  <a:srgbClr val="000000"/>
                </a:solidFill>
              </a:rPr>
              <a:t>ionization </a:t>
            </a:r>
            <a:r>
              <a:rPr lang="en-US" sz="1200" b="0" dirty="0" smtClean="0">
                <a:solidFill>
                  <a:srgbClr val="000000"/>
                </a:solidFill>
              </a:rPr>
              <a:t>states</a:t>
            </a:r>
          </a:p>
          <a:p>
            <a:pPr marL="742950" lvl="1" indent="-207963">
              <a:buSzPct val="80000"/>
              <a:buFont typeface="Courier New" pitchFamily="49" charset="0"/>
              <a:buChar char="o"/>
              <a:tabLst>
                <a:tab pos="180975" algn="l"/>
              </a:tabLst>
              <a:defRPr/>
            </a:pPr>
            <a:r>
              <a:rPr lang="en-US" sz="1200" b="0" dirty="0" smtClean="0">
                <a:solidFill>
                  <a:srgbClr val="000000"/>
                </a:solidFill>
              </a:rPr>
              <a:t>Ionize functional groups</a:t>
            </a:r>
          </a:p>
          <a:p>
            <a:pPr marL="742950" lvl="1" indent="-207963">
              <a:buSzPct val="80000"/>
              <a:buFont typeface="Courier New" pitchFamily="49" charset="0"/>
              <a:buChar char="o"/>
              <a:tabLst>
                <a:tab pos="180975" algn="l"/>
              </a:tabLst>
              <a:defRPr/>
            </a:pPr>
            <a:r>
              <a:rPr lang="en-US" sz="1200" b="0" dirty="0" smtClean="0">
                <a:solidFill>
                  <a:srgbClr val="000000"/>
                </a:solidFill>
              </a:rPr>
              <a:t>Generate </a:t>
            </a:r>
            <a:r>
              <a:rPr lang="en-US" sz="1200" b="0" dirty="0" err="1">
                <a:solidFill>
                  <a:srgbClr val="000000"/>
                </a:solidFill>
              </a:rPr>
              <a:t>tautomers</a:t>
            </a:r>
            <a:r>
              <a:rPr lang="en-US" sz="1200" b="0" dirty="0">
                <a:solidFill>
                  <a:srgbClr val="000000"/>
                </a:solidFill>
              </a:rPr>
              <a:t> and isomers</a:t>
            </a:r>
          </a:p>
          <a:p>
            <a:pPr marL="742950" lvl="1" indent="-207963">
              <a:buSzPct val="80000"/>
              <a:buFont typeface="Courier New" pitchFamily="49" charset="0"/>
              <a:buChar char="o"/>
              <a:tabLst>
                <a:tab pos="180975" algn="l"/>
              </a:tabLst>
              <a:defRPr/>
            </a:pPr>
            <a:r>
              <a:rPr lang="en-US" sz="1200" b="0" dirty="0">
                <a:solidFill>
                  <a:srgbClr val="000000"/>
                </a:solidFill>
              </a:rPr>
              <a:t>Remove duplicates</a:t>
            </a:r>
          </a:p>
          <a:p>
            <a:pPr marL="742950" lvl="1" indent="-207963">
              <a:buSzPct val="80000"/>
              <a:buFont typeface="Courier New" pitchFamily="49" charset="0"/>
              <a:buChar char="o"/>
              <a:tabLst>
                <a:tab pos="180975" algn="l"/>
              </a:tabLst>
              <a:defRPr/>
            </a:pPr>
            <a:r>
              <a:rPr lang="en-US" sz="1200" b="0" dirty="0">
                <a:solidFill>
                  <a:srgbClr val="000000"/>
                </a:solidFill>
              </a:rPr>
              <a:t>Fix bad </a:t>
            </a:r>
            <a:r>
              <a:rPr lang="en-US" sz="1200" b="0" dirty="0" err="1">
                <a:solidFill>
                  <a:srgbClr val="000000"/>
                </a:solidFill>
              </a:rPr>
              <a:t>valencies</a:t>
            </a:r>
            <a:endParaRPr lang="en-US" sz="1200" b="0" dirty="0">
              <a:solidFill>
                <a:srgbClr val="000000"/>
              </a:solidFill>
            </a:endParaRPr>
          </a:p>
          <a:p>
            <a:pPr marL="742950" lvl="1" indent="-207963">
              <a:buSzPct val="80000"/>
              <a:buFont typeface="Courier New" pitchFamily="49" charset="0"/>
              <a:buChar char="o"/>
              <a:tabLst>
                <a:tab pos="180975" algn="l"/>
              </a:tabLst>
              <a:defRPr/>
            </a:pPr>
            <a:r>
              <a:rPr lang="en-US" sz="1200" b="0" dirty="0">
                <a:solidFill>
                  <a:srgbClr val="000000"/>
                </a:solidFill>
              </a:rPr>
              <a:t>Standardize charges for common groups</a:t>
            </a:r>
          </a:p>
          <a:p>
            <a:pPr marL="742950" lvl="1" indent="-207963">
              <a:buSzPct val="80000"/>
              <a:buFont typeface="Courier New" pitchFamily="49" charset="0"/>
              <a:buChar char="o"/>
              <a:tabLst>
                <a:tab pos="180975" algn="l"/>
              </a:tabLst>
              <a:defRPr/>
            </a:pPr>
            <a:r>
              <a:rPr lang="en-US" sz="1200" b="0" dirty="0">
                <a:solidFill>
                  <a:srgbClr val="000000"/>
                </a:solidFill>
              </a:rPr>
              <a:t>Retain largest fragment</a:t>
            </a:r>
          </a:p>
        </p:txBody>
      </p:sp>
      <p:grpSp>
        <p:nvGrpSpPr>
          <p:cNvPr id="23" name="Group 22"/>
          <p:cNvGrpSpPr/>
          <p:nvPr/>
        </p:nvGrpSpPr>
        <p:grpSpPr>
          <a:xfrm>
            <a:off x="54000" y="72000"/>
            <a:ext cx="111468" cy="404769"/>
            <a:chOff x="577537" y="4787108"/>
            <a:chExt cx="111468" cy="404769"/>
          </a:xfrm>
        </p:grpSpPr>
        <p:sp>
          <p:nvSpPr>
            <p:cNvPr id="24" name="Teardrop 23"/>
            <p:cNvSpPr/>
            <p:nvPr/>
          </p:nvSpPr>
          <p:spPr>
            <a:xfrm rot="8100000">
              <a:off x="577539" y="4787108"/>
              <a:ext cx="111464" cy="111464"/>
            </a:xfrm>
            <a:prstGeom prst="teardrop">
              <a:avLst>
                <a:gd name="adj" fmla="val 200000"/>
              </a:avLst>
            </a:prstGeom>
          </p:spPr>
          <p:style>
            <a:lnRef idx="0">
              <a:schemeClr val="dk1"/>
            </a:lnRef>
            <a:fillRef idx="3">
              <a:schemeClr val="dk1"/>
            </a:fillRef>
            <a:effectRef idx="3">
              <a:schemeClr val="dk1"/>
            </a:effectRef>
            <a:fontRef idx="minor">
              <a:schemeClr val="lt1"/>
            </a:fontRef>
          </p:style>
        </p:sp>
        <p:sp>
          <p:nvSpPr>
            <p:cNvPr id="25" name="Teardrop 24"/>
            <p:cNvSpPr/>
            <p:nvPr/>
          </p:nvSpPr>
          <p:spPr>
            <a:xfrm rot="8100000">
              <a:off x="577539" y="4884877"/>
              <a:ext cx="111464" cy="111464"/>
            </a:xfrm>
            <a:prstGeom prst="teardrop">
              <a:avLst>
                <a:gd name="adj" fmla="val 200000"/>
              </a:avLst>
            </a:prstGeom>
            <a:solidFill>
              <a:schemeClr val="bg1"/>
            </a:solidFill>
          </p:spPr>
          <p:style>
            <a:lnRef idx="0">
              <a:schemeClr val="accent2"/>
            </a:lnRef>
            <a:fillRef idx="3">
              <a:schemeClr val="accent2"/>
            </a:fillRef>
            <a:effectRef idx="3">
              <a:schemeClr val="accent2"/>
            </a:effectRef>
            <a:fontRef idx="minor">
              <a:schemeClr val="lt1"/>
            </a:fontRef>
          </p:style>
        </p:sp>
        <p:sp>
          <p:nvSpPr>
            <p:cNvPr id="26" name="Teardrop 25"/>
            <p:cNvSpPr/>
            <p:nvPr/>
          </p:nvSpPr>
          <p:spPr>
            <a:xfrm rot="8100000">
              <a:off x="577539" y="4982646"/>
              <a:ext cx="111464" cy="111464"/>
            </a:xfrm>
            <a:prstGeom prst="teardrop">
              <a:avLst>
                <a:gd name="adj" fmla="val 200000"/>
              </a:avLst>
            </a:prstGeom>
            <a:solidFill>
              <a:schemeClr val="bg1"/>
            </a:solidFill>
          </p:spPr>
          <p:style>
            <a:lnRef idx="0">
              <a:schemeClr val="accent4"/>
            </a:lnRef>
            <a:fillRef idx="3">
              <a:schemeClr val="accent4"/>
            </a:fillRef>
            <a:effectRef idx="3">
              <a:schemeClr val="accent4"/>
            </a:effectRef>
            <a:fontRef idx="minor">
              <a:schemeClr val="lt1"/>
            </a:fontRef>
          </p:style>
        </p:sp>
        <p:sp>
          <p:nvSpPr>
            <p:cNvPr id="27" name="Oval 26"/>
            <p:cNvSpPr/>
            <p:nvPr/>
          </p:nvSpPr>
          <p:spPr>
            <a:xfrm rot="5400000">
              <a:off x="577540" y="5080412"/>
              <a:ext cx="111462" cy="111468"/>
            </a:xfrm>
            <a:prstGeom prst="ellipse">
              <a:avLst/>
            </a:prstGeom>
            <a:solidFill>
              <a:schemeClr val="bg1"/>
            </a:solidFill>
          </p:spPr>
          <p:style>
            <a:lnRef idx="0">
              <a:schemeClr val="accent6"/>
            </a:lnRef>
            <a:fillRef idx="3">
              <a:schemeClr val="accent6"/>
            </a:fillRef>
            <a:effectRef idx="3">
              <a:schemeClr val="accent6"/>
            </a:effectRef>
            <a:fontRef idx="minor">
              <a:schemeClr val="lt1"/>
            </a:fontRef>
          </p:style>
        </p:sp>
      </p:grpSp>
    </p:spTree>
    <p:extLst>
      <p:ext uri="{BB962C8B-B14F-4D97-AF65-F5344CB8AC3E}">
        <p14:creationId xmlns:p14="http://schemas.microsoft.com/office/powerpoint/2010/main" xmlns="" val="13218579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fade">
                                      <p:cBhvr>
                                        <p:cTn id="11" dur="1000"/>
                                        <p:tgtEl>
                                          <p:spTgt spid="5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500"/>
                                        <p:tgtEl>
                                          <p:spTgt spid="42"/>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57"/>
                                        </p:tgtEl>
                                        <p:attrNameLst>
                                          <p:attrName>style.visibility</p:attrName>
                                        </p:attrNameLst>
                                      </p:cBhvr>
                                      <p:to>
                                        <p:strVal val="visible"/>
                                      </p:to>
                                    </p:set>
                                    <p:animEffect transition="in" filter="fade">
                                      <p:cBhvr>
                                        <p:cTn id="20" dur="10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smtClean="0"/>
              <a:t>Preparation – </a:t>
            </a:r>
            <a:r>
              <a:rPr lang="en-GB" dirty="0"/>
              <a:t>Working with PDB Files</a:t>
            </a: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601711" y="2468875"/>
            <a:ext cx="4388168" cy="159496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8" name="Rounded Rectangle 7"/>
          <p:cNvSpPr/>
          <p:nvPr/>
        </p:nvSpPr>
        <p:spPr bwMode="auto">
          <a:xfrm>
            <a:off x="3700800" y="640800"/>
            <a:ext cx="5338295" cy="1055608"/>
          </a:xfrm>
          <a:prstGeom prst="round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36000" tIns="45720" rIns="36000" bIns="45720" numCol="1" rtlCol="0" anchor="t" anchorCtr="0" compatLnSpc="1">
            <a:prstTxWarp prst="textNoShape">
              <a:avLst/>
            </a:prstTxWarp>
            <a:spAutoFit/>
          </a:bodyPr>
          <a:lstStyle/>
          <a:p>
            <a:pPr algn="ctr"/>
            <a:r>
              <a:rPr lang="en-US" sz="1400" b="0" dirty="0">
                <a:solidFill>
                  <a:srgbClr val="000000"/>
                </a:solidFill>
                <a:cs typeface="Calibri" pitchFamily="34" charset="0"/>
              </a:rPr>
              <a:t>Research </a:t>
            </a:r>
            <a:r>
              <a:rPr lang="en-US" sz="1400" b="0" dirty="0" err="1">
                <a:solidFill>
                  <a:srgbClr val="000000"/>
                </a:solidFill>
                <a:cs typeface="Calibri" pitchFamily="34" charset="0"/>
              </a:rPr>
              <a:t>Collaboratory</a:t>
            </a:r>
            <a:r>
              <a:rPr lang="en-US" sz="1400" b="0" dirty="0">
                <a:solidFill>
                  <a:srgbClr val="000000"/>
                </a:solidFill>
                <a:cs typeface="Calibri" pitchFamily="34" charset="0"/>
              </a:rPr>
              <a:t> for Structural Bioinformatics </a:t>
            </a:r>
            <a:r>
              <a:rPr lang="en-US" sz="1400" b="0" dirty="0" smtClean="0">
                <a:solidFill>
                  <a:srgbClr val="000000"/>
                </a:solidFill>
                <a:cs typeface="Calibri" pitchFamily="34" charset="0"/>
              </a:rPr>
              <a:t>(RCSB) </a:t>
            </a:r>
            <a:r>
              <a:rPr lang="en-US" sz="1400" b="0" dirty="0">
                <a:solidFill>
                  <a:srgbClr val="000000"/>
                </a:solidFill>
                <a:cs typeface="Calibri" pitchFamily="34" charset="0"/>
              </a:rPr>
              <a:t>Protein Data Bank </a:t>
            </a:r>
            <a:r>
              <a:rPr lang="en-US" sz="1400" b="0" dirty="0" smtClean="0">
                <a:solidFill>
                  <a:srgbClr val="000000"/>
                </a:solidFill>
                <a:cs typeface="Calibri" pitchFamily="34" charset="0"/>
              </a:rPr>
              <a:t>files (.</a:t>
            </a:r>
            <a:r>
              <a:rPr lang="en-US" sz="1400" b="0" dirty="0" err="1">
                <a:solidFill>
                  <a:srgbClr val="000000"/>
                </a:solidFill>
                <a:cs typeface="Calibri" pitchFamily="34" charset="0"/>
              </a:rPr>
              <a:t>ent</a:t>
            </a:r>
            <a:r>
              <a:rPr lang="en-US" sz="1400" b="0" dirty="0">
                <a:solidFill>
                  <a:srgbClr val="000000"/>
                </a:solidFill>
                <a:cs typeface="Calibri" pitchFamily="34" charset="0"/>
              </a:rPr>
              <a:t> or .</a:t>
            </a:r>
            <a:r>
              <a:rPr lang="en-US" sz="1400" b="0" dirty="0" err="1">
                <a:solidFill>
                  <a:srgbClr val="000000"/>
                </a:solidFill>
                <a:cs typeface="Calibri" pitchFamily="34" charset="0"/>
              </a:rPr>
              <a:t>pdb</a:t>
            </a:r>
            <a:r>
              <a:rPr lang="en-US" sz="1400" b="0" dirty="0">
                <a:solidFill>
                  <a:srgbClr val="000000"/>
                </a:solidFill>
                <a:cs typeface="Calibri" pitchFamily="34" charset="0"/>
              </a:rPr>
              <a:t> </a:t>
            </a:r>
            <a:r>
              <a:rPr lang="en-US" sz="1400" b="0" dirty="0" smtClean="0">
                <a:solidFill>
                  <a:srgbClr val="000000"/>
                </a:solidFill>
                <a:cs typeface="Calibri" pitchFamily="34" charset="0"/>
              </a:rPr>
              <a:t>extensions</a:t>
            </a:r>
            <a:r>
              <a:rPr lang="en-US" sz="1400" b="0" dirty="0">
                <a:solidFill>
                  <a:srgbClr val="000000"/>
                </a:solidFill>
                <a:cs typeface="Calibri" pitchFamily="34" charset="0"/>
              </a:rPr>
              <a:t>) </a:t>
            </a:r>
            <a:r>
              <a:rPr lang="en-US" sz="1400" b="0" dirty="0" smtClean="0">
                <a:solidFill>
                  <a:srgbClr val="000000"/>
                </a:solidFill>
                <a:cs typeface="Calibri" pitchFamily="34" charset="0"/>
              </a:rPr>
              <a:t>are primarily </a:t>
            </a:r>
            <a:r>
              <a:rPr lang="en-US" sz="1400" b="0" dirty="0">
                <a:solidFill>
                  <a:srgbClr val="000000"/>
                </a:solidFill>
                <a:cs typeface="Calibri" pitchFamily="34" charset="0"/>
              </a:rPr>
              <a:t>designed for storage of biopolymer structures such as proteins </a:t>
            </a:r>
            <a:r>
              <a:rPr lang="en-US" sz="1400" b="0" dirty="0" smtClean="0">
                <a:solidFill>
                  <a:srgbClr val="000000"/>
                </a:solidFill>
                <a:cs typeface="Calibri" pitchFamily="34" charset="0"/>
              </a:rPr>
              <a:t>and </a:t>
            </a:r>
            <a:r>
              <a:rPr lang="en-US" sz="1400" b="0" dirty="0">
                <a:solidFill>
                  <a:srgbClr val="000000"/>
                </a:solidFill>
                <a:cs typeface="Calibri" pitchFamily="34" charset="0"/>
              </a:rPr>
              <a:t>nucleic </a:t>
            </a:r>
            <a:r>
              <a:rPr lang="en-US" sz="1400" b="0" dirty="0" smtClean="0">
                <a:solidFill>
                  <a:srgbClr val="000000"/>
                </a:solidFill>
                <a:cs typeface="Calibri" pitchFamily="34" charset="0"/>
              </a:rPr>
              <a:t>acids</a:t>
            </a:r>
          </a:p>
        </p:txBody>
      </p:sp>
      <p:sp>
        <p:nvSpPr>
          <p:cNvPr id="9" name="Rounded Rectangle 8"/>
          <p:cNvSpPr/>
          <p:nvPr/>
        </p:nvSpPr>
        <p:spPr bwMode="auto">
          <a:xfrm>
            <a:off x="180000" y="3369805"/>
            <a:ext cx="4361073" cy="1293971"/>
          </a:xfrm>
          <a:prstGeom prst="round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36000" tIns="45720" rIns="36000" bIns="45720" numCol="1" rtlCol="0" anchor="t" anchorCtr="0" compatLnSpc="1">
            <a:prstTxWarp prst="textNoShape">
              <a:avLst/>
            </a:prstTxWarp>
            <a:spAutoFit/>
          </a:bodyPr>
          <a:lstStyle/>
          <a:p>
            <a:pPr algn="ctr"/>
            <a:r>
              <a:rPr lang="en-US" sz="1400" b="0" dirty="0" smtClean="0">
                <a:solidFill>
                  <a:srgbClr val="000000"/>
                </a:solidFill>
                <a:cs typeface="Calibri" pitchFamily="34" charset="0"/>
              </a:rPr>
              <a:t>Open PDB files from the: </a:t>
            </a:r>
          </a:p>
          <a:p>
            <a:pPr marL="361950" indent="-180975">
              <a:buFont typeface="Arial" pitchFamily="34" charset="0"/>
              <a:buChar char="•"/>
            </a:pPr>
            <a:r>
              <a:rPr lang="en-US" sz="1400" b="0" dirty="0" smtClean="0">
                <a:solidFill>
                  <a:srgbClr val="000000"/>
                </a:solidFill>
                <a:cs typeface="Calibri" pitchFamily="34" charset="0"/>
              </a:rPr>
              <a:t>Files Explorer (double click or drag-and-drop)</a:t>
            </a:r>
          </a:p>
          <a:p>
            <a:pPr marL="361950" indent="-180975">
              <a:buFont typeface="Arial" pitchFamily="34" charset="0"/>
              <a:buChar char="•"/>
            </a:pPr>
            <a:r>
              <a:rPr lang="en-US" sz="1400" dirty="0" smtClean="0">
                <a:solidFill>
                  <a:srgbClr val="000000"/>
                </a:solidFill>
                <a:cs typeface="Calibri" pitchFamily="34" charset="0"/>
              </a:rPr>
              <a:t>File | Open… </a:t>
            </a:r>
            <a:r>
              <a:rPr lang="en-US" sz="1400" b="0" dirty="0" smtClean="0">
                <a:solidFill>
                  <a:srgbClr val="000000"/>
                </a:solidFill>
                <a:cs typeface="Calibri" pitchFamily="34" charset="0"/>
              </a:rPr>
              <a:t>command menu</a:t>
            </a:r>
          </a:p>
          <a:p>
            <a:pPr marL="361950" indent="-180975">
              <a:buFont typeface="Arial" pitchFamily="34" charset="0"/>
              <a:buChar char="•"/>
            </a:pPr>
            <a:r>
              <a:rPr lang="en-US" sz="1400" dirty="0" smtClean="0">
                <a:solidFill>
                  <a:srgbClr val="000000"/>
                </a:solidFill>
                <a:cs typeface="Calibri" pitchFamily="34" charset="0"/>
              </a:rPr>
              <a:t>File | Open URL… </a:t>
            </a:r>
            <a:r>
              <a:rPr lang="en-US" sz="1400" b="0" dirty="0" smtClean="0">
                <a:solidFill>
                  <a:srgbClr val="000000"/>
                </a:solidFill>
                <a:cs typeface="Calibri" pitchFamily="34" charset="0"/>
              </a:rPr>
              <a:t>command menu</a:t>
            </a:r>
          </a:p>
          <a:p>
            <a:pPr marL="361950" indent="-180975">
              <a:buFont typeface="Arial" pitchFamily="34" charset="0"/>
              <a:buChar char="•"/>
            </a:pPr>
            <a:r>
              <a:rPr lang="en-US" sz="1400" dirty="0" smtClean="0">
                <a:solidFill>
                  <a:srgbClr val="000000"/>
                </a:solidFill>
                <a:cs typeface="Calibri" pitchFamily="34" charset="0"/>
              </a:rPr>
              <a:t>RSCB Structure Search </a:t>
            </a:r>
            <a:r>
              <a:rPr lang="en-US" sz="1400" b="0" dirty="0" smtClean="0">
                <a:solidFill>
                  <a:srgbClr val="000000"/>
                </a:solidFill>
                <a:cs typeface="Calibri" pitchFamily="34" charset="0"/>
              </a:rPr>
              <a:t>protoco</a:t>
            </a:r>
            <a:r>
              <a:rPr lang="en-US" sz="1400" b="0" dirty="0">
                <a:solidFill>
                  <a:srgbClr val="000000"/>
                </a:solidFill>
                <a:cs typeface="Calibri" pitchFamily="34" charset="0"/>
              </a:rPr>
              <a:t>l</a:t>
            </a:r>
            <a:endParaRPr lang="en-US" sz="1400" b="0" dirty="0" smtClean="0">
              <a:solidFill>
                <a:srgbClr val="000000"/>
              </a:solidFill>
              <a:cs typeface="Calibri" pitchFamily="34" charset="0"/>
            </a:endParaRPr>
          </a:p>
        </p:txBody>
      </p:sp>
      <p:sp>
        <p:nvSpPr>
          <p:cNvPr id="10" name="Rounded Rectangle 9"/>
          <p:cNvSpPr/>
          <p:nvPr/>
        </p:nvSpPr>
        <p:spPr bwMode="auto">
          <a:xfrm>
            <a:off x="180000" y="5297744"/>
            <a:ext cx="4361073" cy="1379101"/>
          </a:xfrm>
          <a:prstGeom prst="round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36000" tIns="45720" rIns="36000" bIns="45720" numCol="1" rtlCol="0" anchor="t" anchorCtr="0" compatLnSpc="1">
            <a:prstTxWarp prst="textNoShape">
              <a:avLst/>
            </a:prstTxWarp>
            <a:spAutoFit/>
          </a:bodyPr>
          <a:lstStyle/>
          <a:p>
            <a:pPr algn="ctr"/>
            <a:r>
              <a:rPr lang="en-US" sz="1400" b="0" dirty="0">
                <a:solidFill>
                  <a:srgbClr val="000000"/>
                </a:solidFill>
                <a:cs typeface="Calibri" pitchFamily="34" charset="0"/>
              </a:rPr>
              <a:t>The </a:t>
            </a:r>
            <a:r>
              <a:rPr lang="en-US" sz="1400" dirty="0">
                <a:solidFill>
                  <a:srgbClr val="000000"/>
                </a:solidFill>
                <a:cs typeface="Calibri" pitchFamily="34" charset="0"/>
              </a:rPr>
              <a:t>RCSB Structure Search </a:t>
            </a:r>
            <a:r>
              <a:rPr lang="en-US" sz="1400" b="0" dirty="0">
                <a:solidFill>
                  <a:srgbClr val="000000"/>
                </a:solidFill>
                <a:cs typeface="Calibri" pitchFamily="34" charset="0"/>
              </a:rPr>
              <a:t>protocol </a:t>
            </a:r>
            <a:r>
              <a:rPr lang="en-US" sz="1400" b="0" dirty="0" smtClean="0">
                <a:solidFill>
                  <a:srgbClr val="000000"/>
                </a:solidFill>
                <a:cs typeface="Calibri" pitchFamily="34" charset="0"/>
              </a:rPr>
              <a:t>allows you to search the RCSB PDB</a:t>
            </a:r>
          </a:p>
          <a:p>
            <a:pPr algn="ctr"/>
            <a:endParaRPr lang="en-US" sz="500" b="0" dirty="0">
              <a:solidFill>
                <a:srgbClr val="000000"/>
              </a:solidFill>
              <a:cs typeface="Calibri" pitchFamily="34" charset="0"/>
            </a:endParaRPr>
          </a:p>
          <a:p>
            <a:pPr algn="ctr"/>
            <a:r>
              <a:rPr lang="en-US" sz="1400" b="0" dirty="0" smtClean="0">
                <a:solidFill>
                  <a:srgbClr val="000000"/>
                </a:solidFill>
                <a:cs typeface="Calibri" pitchFamily="34" charset="0"/>
              </a:rPr>
              <a:t>You </a:t>
            </a:r>
            <a:r>
              <a:rPr lang="en-US" sz="1400" b="0" dirty="0">
                <a:solidFill>
                  <a:srgbClr val="000000"/>
                </a:solidFill>
                <a:cs typeface="Calibri" pitchFamily="34" charset="0"/>
              </a:rPr>
              <a:t>can search via a number of both simple and advanced criteria, including simple IDs, substructures and sequence </a:t>
            </a:r>
            <a:r>
              <a:rPr lang="en-US" sz="1400" b="0" dirty="0" smtClean="0">
                <a:solidFill>
                  <a:srgbClr val="000000"/>
                </a:solidFill>
                <a:cs typeface="Calibri" pitchFamily="34" charset="0"/>
              </a:rPr>
              <a:t>motifs</a:t>
            </a:r>
            <a:endParaRPr lang="en-US" sz="1400" b="0" dirty="0">
              <a:solidFill>
                <a:srgbClr val="000000"/>
              </a:solidFill>
              <a:cs typeface="Calibri" pitchFamily="34" charset="0"/>
            </a:endParaRPr>
          </a:p>
        </p:txBody>
      </p:sp>
      <p:pic>
        <p:nvPicPr>
          <p:cNvPr id="1029" name="Picture 5"/>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4626000" y="4183200"/>
            <a:ext cx="4339590" cy="249364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2" name="Oval 11"/>
          <p:cNvSpPr/>
          <p:nvPr/>
        </p:nvSpPr>
        <p:spPr bwMode="auto">
          <a:xfrm>
            <a:off x="216000" y="2304000"/>
            <a:ext cx="576075" cy="288000"/>
          </a:xfrm>
          <a:prstGeom prst="ellipse">
            <a:avLst/>
          </a:prstGeom>
          <a:noFill/>
          <a:ln>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13" name="Oval 12"/>
          <p:cNvSpPr/>
          <p:nvPr/>
        </p:nvSpPr>
        <p:spPr bwMode="auto">
          <a:xfrm>
            <a:off x="0" y="731792"/>
            <a:ext cx="360000" cy="360000"/>
          </a:xfrm>
          <a:prstGeom prst="ellipse">
            <a:avLst/>
          </a:prstGeom>
          <a:noFill/>
          <a:ln>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14" name="Oval 13"/>
          <p:cNvSpPr/>
          <p:nvPr/>
        </p:nvSpPr>
        <p:spPr bwMode="auto">
          <a:xfrm>
            <a:off x="71515" y="2862000"/>
            <a:ext cx="1224000" cy="288000"/>
          </a:xfrm>
          <a:prstGeom prst="ellipse">
            <a:avLst/>
          </a:prstGeom>
          <a:noFill/>
          <a:ln>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grpSp>
        <p:nvGrpSpPr>
          <p:cNvPr id="15" name="Group 14"/>
          <p:cNvGrpSpPr/>
          <p:nvPr/>
        </p:nvGrpSpPr>
        <p:grpSpPr>
          <a:xfrm>
            <a:off x="54000" y="72000"/>
            <a:ext cx="111468" cy="404769"/>
            <a:chOff x="577537" y="4787108"/>
            <a:chExt cx="111468" cy="404769"/>
          </a:xfrm>
        </p:grpSpPr>
        <p:sp>
          <p:nvSpPr>
            <p:cNvPr id="16" name="Teardrop 15"/>
            <p:cNvSpPr/>
            <p:nvPr/>
          </p:nvSpPr>
          <p:spPr>
            <a:xfrm rot="8100000">
              <a:off x="577539" y="4787108"/>
              <a:ext cx="111464" cy="111464"/>
            </a:xfrm>
            <a:prstGeom prst="teardrop">
              <a:avLst>
                <a:gd name="adj" fmla="val 200000"/>
              </a:avLst>
            </a:prstGeom>
          </p:spPr>
          <p:style>
            <a:lnRef idx="0">
              <a:schemeClr val="dk1"/>
            </a:lnRef>
            <a:fillRef idx="3">
              <a:schemeClr val="dk1"/>
            </a:fillRef>
            <a:effectRef idx="3">
              <a:schemeClr val="dk1"/>
            </a:effectRef>
            <a:fontRef idx="minor">
              <a:schemeClr val="lt1"/>
            </a:fontRef>
          </p:style>
        </p:sp>
        <p:sp>
          <p:nvSpPr>
            <p:cNvPr id="17" name="Teardrop 16"/>
            <p:cNvSpPr/>
            <p:nvPr/>
          </p:nvSpPr>
          <p:spPr>
            <a:xfrm rot="8100000">
              <a:off x="577539" y="4884877"/>
              <a:ext cx="111464" cy="111464"/>
            </a:xfrm>
            <a:prstGeom prst="teardrop">
              <a:avLst>
                <a:gd name="adj" fmla="val 200000"/>
              </a:avLst>
            </a:prstGeom>
            <a:solidFill>
              <a:schemeClr val="bg1"/>
            </a:solidFill>
          </p:spPr>
          <p:style>
            <a:lnRef idx="0">
              <a:schemeClr val="accent2"/>
            </a:lnRef>
            <a:fillRef idx="3">
              <a:schemeClr val="accent2"/>
            </a:fillRef>
            <a:effectRef idx="3">
              <a:schemeClr val="accent2"/>
            </a:effectRef>
            <a:fontRef idx="minor">
              <a:schemeClr val="lt1"/>
            </a:fontRef>
          </p:style>
        </p:sp>
        <p:sp>
          <p:nvSpPr>
            <p:cNvPr id="18" name="Teardrop 17"/>
            <p:cNvSpPr/>
            <p:nvPr/>
          </p:nvSpPr>
          <p:spPr>
            <a:xfrm rot="8100000">
              <a:off x="577539" y="4982646"/>
              <a:ext cx="111464" cy="111464"/>
            </a:xfrm>
            <a:prstGeom prst="teardrop">
              <a:avLst>
                <a:gd name="adj" fmla="val 200000"/>
              </a:avLst>
            </a:prstGeom>
            <a:solidFill>
              <a:schemeClr val="bg1"/>
            </a:solidFill>
          </p:spPr>
          <p:style>
            <a:lnRef idx="0">
              <a:schemeClr val="accent4"/>
            </a:lnRef>
            <a:fillRef idx="3">
              <a:schemeClr val="accent4"/>
            </a:fillRef>
            <a:effectRef idx="3">
              <a:schemeClr val="accent4"/>
            </a:effectRef>
            <a:fontRef idx="minor">
              <a:schemeClr val="lt1"/>
            </a:fontRef>
          </p:style>
        </p:sp>
        <p:sp>
          <p:nvSpPr>
            <p:cNvPr id="19" name="Oval 18"/>
            <p:cNvSpPr/>
            <p:nvPr/>
          </p:nvSpPr>
          <p:spPr>
            <a:xfrm rot="5400000">
              <a:off x="577540" y="5080412"/>
              <a:ext cx="111462" cy="111468"/>
            </a:xfrm>
            <a:prstGeom prst="ellipse">
              <a:avLst/>
            </a:prstGeom>
            <a:solidFill>
              <a:schemeClr val="bg1"/>
            </a:solidFill>
          </p:spPr>
          <p:style>
            <a:lnRef idx="0">
              <a:schemeClr val="accent6"/>
            </a:lnRef>
            <a:fillRef idx="3">
              <a:schemeClr val="accent6"/>
            </a:fillRef>
            <a:effectRef idx="3">
              <a:schemeClr val="accent6"/>
            </a:effectRef>
            <a:fontRef idx="minor">
              <a:schemeClr val="lt1"/>
            </a:fontRef>
          </p:style>
        </p:sp>
      </p:grpSp>
    </p:spTree>
    <p:extLst>
      <p:ext uri="{BB962C8B-B14F-4D97-AF65-F5344CB8AC3E}">
        <p14:creationId xmlns:p14="http://schemas.microsoft.com/office/powerpoint/2010/main" xmlns="" val="37741781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10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1027"/>
                                        </p:tgtEl>
                                        <p:attrNameLst>
                                          <p:attrName>style.visibility</p:attrName>
                                        </p:attrNameLst>
                                      </p:cBhvr>
                                      <p:to>
                                        <p:strVal val="visible"/>
                                      </p:to>
                                    </p:set>
                                    <p:animEffect transition="in" filter="fade">
                                      <p:cBhvr>
                                        <p:cTn id="17" dur="1000"/>
                                        <p:tgtEl>
                                          <p:spTgt spid="102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childTnLst>
                                </p:cTn>
                              </p:par>
                            </p:childTnLst>
                          </p:cTn>
                        </p:par>
                        <p:par>
                          <p:cTn id="26" fill="hold">
                            <p:stCondLst>
                              <p:cond delay="1000"/>
                            </p:stCondLst>
                            <p:childTnLst>
                              <p:par>
                                <p:cTn id="27" presetID="10" presetClass="entr" presetSubtype="0" fill="hold" nodeType="afterEffect">
                                  <p:stCondLst>
                                    <p:cond delay="0"/>
                                  </p:stCondLst>
                                  <p:childTnLst>
                                    <p:set>
                                      <p:cBhvr>
                                        <p:cTn id="28" dur="1" fill="hold">
                                          <p:stCondLst>
                                            <p:cond delay="0"/>
                                          </p:stCondLst>
                                        </p:cTn>
                                        <p:tgtEl>
                                          <p:spTgt spid="1029"/>
                                        </p:tgtEl>
                                        <p:attrNameLst>
                                          <p:attrName>style.visibility</p:attrName>
                                        </p:attrNameLst>
                                      </p:cBhvr>
                                      <p:to>
                                        <p:strVal val="visible"/>
                                      </p:to>
                                    </p:set>
                                    <p:animEffect transition="in" filter="fade">
                                      <p:cBhvr>
                                        <p:cTn id="29" dur="1000"/>
                                        <p:tgtEl>
                                          <p:spTgt spid="1029"/>
                                        </p:tgtEl>
                                      </p:cBhvr>
                                    </p:animEffect>
                                  </p:childTnLst>
                                </p:cTn>
                              </p:par>
                            </p:childTnLst>
                          </p:cTn>
                        </p:par>
                        <p:par>
                          <p:cTn id="30" fill="hold">
                            <p:stCondLst>
                              <p:cond delay="2000"/>
                            </p:stCondLst>
                            <p:childTnLst>
                              <p:par>
                                <p:cTn id="31" presetID="10" presetClass="entr" presetSubtype="0" fill="hold" nodeType="afterEffect">
                                  <p:stCondLst>
                                    <p:cond delay="0"/>
                                  </p:stCondLst>
                                  <p:childTnLst>
                                    <p:set>
                                      <p:cBhvr>
                                        <p:cTn id="32" dur="1" fill="hold">
                                          <p:stCondLst>
                                            <p:cond delay="0"/>
                                          </p:stCondLst>
                                        </p:cTn>
                                        <p:tgtEl>
                                          <p:spTgt spid="1028"/>
                                        </p:tgtEl>
                                        <p:attrNameLst>
                                          <p:attrName>style.visibility</p:attrName>
                                        </p:attrNameLst>
                                      </p:cBhvr>
                                      <p:to>
                                        <p:strVal val="visible"/>
                                      </p:to>
                                    </p:set>
                                    <p:animEffect transition="in" filter="fade">
                                      <p:cBhvr>
                                        <p:cTn id="33" dur="1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3" grpId="0" animBg="1"/>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smtClean="0"/>
              <a:t>Preparation – </a:t>
            </a:r>
            <a:r>
              <a:rPr lang="en-GB" dirty="0"/>
              <a:t>Working with PDB Files</a:t>
            </a:r>
          </a:p>
        </p:txBody>
      </p:sp>
      <p:sp>
        <p:nvSpPr>
          <p:cNvPr id="8" name="Oval 7"/>
          <p:cNvSpPr/>
          <p:nvPr/>
        </p:nvSpPr>
        <p:spPr bwMode="auto">
          <a:xfrm>
            <a:off x="36000" y="2430470"/>
            <a:ext cx="792000" cy="288000"/>
          </a:xfrm>
          <a:prstGeom prst="ellipse">
            <a:avLst/>
          </a:prstGeom>
          <a:noFill/>
          <a:ln>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9" name="Rounded Rectangle 8"/>
          <p:cNvSpPr/>
          <p:nvPr/>
        </p:nvSpPr>
        <p:spPr bwMode="auto">
          <a:xfrm>
            <a:off x="180000" y="3429000"/>
            <a:ext cx="2765160" cy="1055608"/>
          </a:xfrm>
          <a:prstGeom prst="round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36000" tIns="45720" rIns="36000" bIns="45720" numCol="1" rtlCol="0" anchor="t" anchorCtr="0" compatLnSpc="1">
            <a:prstTxWarp prst="textNoShape">
              <a:avLst/>
            </a:prstTxWarp>
            <a:spAutoFit/>
          </a:bodyPr>
          <a:lstStyle/>
          <a:p>
            <a:pPr algn="ctr"/>
            <a:r>
              <a:rPr lang="en-US" sz="1400" b="0" dirty="0">
                <a:solidFill>
                  <a:srgbClr val="000000"/>
                </a:solidFill>
                <a:cs typeface="Calibri" pitchFamily="34" charset="0"/>
              </a:rPr>
              <a:t>The </a:t>
            </a:r>
            <a:r>
              <a:rPr lang="en-US" sz="1400" dirty="0">
                <a:solidFill>
                  <a:srgbClr val="000000"/>
                </a:solidFill>
                <a:cs typeface="Calibri" pitchFamily="34" charset="0"/>
              </a:rPr>
              <a:t>Protein Report </a:t>
            </a:r>
            <a:r>
              <a:rPr lang="en-US" sz="1400" b="0" dirty="0">
                <a:solidFill>
                  <a:srgbClr val="000000"/>
                </a:solidFill>
                <a:cs typeface="Calibri" pitchFamily="34" charset="0"/>
              </a:rPr>
              <a:t>tools </a:t>
            </a:r>
            <a:r>
              <a:rPr lang="en-US" sz="1400" b="0" dirty="0" smtClean="0">
                <a:solidFill>
                  <a:srgbClr val="000000"/>
                </a:solidFill>
                <a:cs typeface="Calibri" pitchFamily="34" charset="0"/>
              </a:rPr>
              <a:t>extract and process protein </a:t>
            </a:r>
            <a:r>
              <a:rPr lang="en-US" sz="1400" b="0" dirty="0">
                <a:solidFill>
                  <a:srgbClr val="000000"/>
                </a:solidFill>
                <a:cs typeface="Calibri" pitchFamily="34" charset="0"/>
              </a:rPr>
              <a:t>structures and summarize information in a Protein Report</a:t>
            </a:r>
          </a:p>
        </p:txBody>
      </p:sp>
      <p:sp>
        <p:nvSpPr>
          <p:cNvPr id="11" name="Rounded Rectangle 10"/>
          <p:cNvSpPr/>
          <p:nvPr/>
        </p:nvSpPr>
        <p:spPr bwMode="auto">
          <a:xfrm>
            <a:off x="4725621" y="663840"/>
            <a:ext cx="4301822" cy="2009061"/>
          </a:xfrm>
          <a:prstGeom prst="round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36000" tIns="45720" rIns="36000" bIns="45720" numCol="1" rtlCol="0" anchor="t" anchorCtr="0" compatLnSpc="1">
            <a:prstTxWarp prst="textNoShape">
              <a:avLst/>
            </a:prstTxWarp>
            <a:spAutoFit/>
          </a:bodyPr>
          <a:lstStyle/>
          <a:p>
            <a:pPr algn="ctr"/>
            <a:r>
              <a:rPr lang="en-US" sz="1400" b="0" dirty="0">
                <a:solidFill>
                  <a:srgbClr val="000000"/>
                </a:solidFill>
                <a:cs typeface="Calibri" pitchFamily="34" charset="0"/>
              </a:rPr>
              <a:t> .</a:t>
            </a:r>
            <a:r>
              <a:rPr lang="en-US" sz="1400" b="0" dirty="0" err="1">
                <a:solidFill>
                  <a:srgbClr val="000000"/>
                </a:solidFill>
                <a:cs typeface="Calibri" pitchFamily="34" charset="0"/>
              </a:rPr>
              <a:t>pdb</a:t>
            </a:r>
            <a:r>
              <a:rPr lang="en-US" sz="1400" b="0" dirty="0">
                <a:solidFill>
                  <a:srgbClr val="000000"/>
                </a:solidFill>
                <a:cs typeface="Calibri" pitchFamily="34" charset="0"/>
              </a:rPr>
              <a:t> files do not contain the definitions for bond order outside of amino acids and nucleic </a:t>
            </a:r>
            <a:r>
              <a:rPr lang="en-US" sz="1400" b="0" dirty="0" smtClean="0">
                <a:solidFill>
                  <a:srgbClr val="000000"/>
                </a:solidFill>
                <a:cs typeface="Calibri" pitchFamily="34" charset="0"/>
              </a:rPr>
              <a:t>acids</a:t>
            </a:r>
          </a:p>
          <a:p>
            <a:pPr algn="ctr"/>
            <a:endParaRPr lang="en-US" sz="600" b="0" dirty="0" smtClean="0">
              <a:solidFill>
                <a:srgbClr val="000000"/>
              </a:solidFill>
              <a:cs typeface="Calibri" pitchFamily="34" charset="0"/>
            </a:endParaRPr>
          </a:p>
          <a:p>
            <a:pPr algn="ctr"/>
            <a:r>
              <a:rPr lang="en-US" sz="1400" b="0" dirty="0" smtClean="0">
                <a:solidFill>
                  <a:srgbClr val="000000"/>
                </a:solidFill>
                <a:cs typeface="Calibri" pitchFamily="34" charset="0"/>
              </a:rPr>
              <a:t>DS will </a:t>
            </a:r>
            <a:r>
              <a:rPr lang="en-US" sz="1400" b="0" dirty="0">
                <a:solidFill>
                  <a:srgbClr val="000000"/>
                </a:solidFill>
                <a:cs typeface="Calibri" pitchFamily="34" charset="0"/>
              </a:rPr>
              <a:t>attempt to determine bond </a:t>
            </a:r>
            <a:r>
              <a:rPr lang="en-US" sz="1400" b="0" dirty="0" smtClean="0">
                <a:solidFill>
                  <a:srgbClr val="000000"/>
                </a:solidFill>
                <a:cs typeface="Calibri" pitchFamily="34" charset="0"/>
              </a:rPr>
              <a:t>order for small molecules, </a:t>
            </a:r>
            <a:r>
              <a:rPr lang="en-US" sz="1400" b="0" dirty="0">
                <a:solidFill>
                  <a:srgbClr val="000000"/>
                </a:solidFill>
                <a:cs typeface="Calibri" pitchFamily="34" charset="0"/>
              </a:rPr>
              <a:t>based on </a:t>
            </a:r>
            <a:r>
              <a:rPr lang="en-US" sz="1400" b="0" dirty="0" smtClean="0">
                <a:solidFill>
                  <a:srgbClr val="000000"/>
                </a:solidFill>
                <a:cs typeface="Calibri" pitchFamily="34" charset="0"/>
              </a:rPr>
              <a:t>geometry</a:t>
            </a:r>
          </a:p>
          <a:p>
            <a:pPr algn="ctr"/>
            <a:r>
              <a:rPr lang="en-US" sz="1400" b="0" dirty="0" smtClean="0">
                <a:solidFill>
                  <a:srgbClr val="000000"/>
                </a:solidFill>
                <a:cs typeface="Calibri" pitchFamily="34" charset="0"/>
              </a:rPr>
              <a:t>(Always check before using further      )</a:t>
            </a:r>
          </a:p>
          <a:p>
            <a:pPr marL="1257300" indent="-266700">
              <a:buFont typeface="Arial" pitchFamily="34" charset="0"/>
              <a:buChar char="•"/>
            </a:pPr>
            <a:r>
              <a:rPr lang="en-US" sz="1200" b="0" dirty="0" smtClean="0">
                <a:solidFill>
                  <a:srgbClr val="000000"/>
                </a:solidFill>
                <a:cs typeface="Calibri" pitchFamily="34" charset="0"/>
              </a:rPr>
              <a:t>Bond order</a:t>
            </a:r>
            <a:endParaRPr lang="en-US" sz="1200" b="0" dirty="0">
              <a:solidFill>
                <a:srgbClr val="000000"/>
              </a:solidFill>
              <a:cs typeface="Calibri" pitchFamily="34" charset="0"/>
            </a:endParaRPr>
          </a:p>
          <a:p>
            <a:pPr marL="1257300" indent="-266700">
              <a:buFont typeface="Arial" pitchFamily="34" charset="0"/>
              <a:buChar char="•"/>
            </a:pPr>
            <a:r>
              <a:rPr lang="en-US" sz="1200" b="0" dirty="0" smtClean="0">
                <a:solidFill>
                  <a:srgbClr val="000000"/>
                </a:solidFill>
                <a:cs typeface="Calibri" pitchFamily="34" charset="0"/>
              </a:rPr>
              <a:t>Hybridization</a:t>
            </a:r>
          </a:p>
          <a:p>
            <a:pPr marL="1257300" indent="-266700">
              <a:buFont typeface="Arial" pitchFamily="34" charset="0"/>
              <a:buChar char="•"/>
            </a:pPr>
            <a:r>
              <a:rPr lang="en-US" sz="1200" b="0" dirty="0" smtClean="0">
                <a:solidFill>
                  <a:srgbClr val="000000"/>
                </a:solidFill>
                <a:cs typeface="Calibri" pitchFamily="34" charset="0"/>
              </a:rPr>
              <a:t>Formal charges</a:t>
            </a:r>
            <a:endParaRPr lang="en-US" sz="1200" b="0" dirty="0">
              <a:solidFill>
                <a:srgbClr val="000000"/>
              </a:solidFill>
              <a:cs typeface="Calibri" pitchFamily="34" charset="0"/>
            </a:endParaRP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443200" y="3067200"/>
            <a:ext cx="3521869" cy="361092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nvGrpSpPr>
          <p:cNvPr id="13" name="Group 12"/>
          <p:cNvGrpSpPr/>
          <p:nvPr/>
        </p:nvGrpSpPr>
        <p:grpSpPr>
          <a:xfrm>
            <a:off x="54000" y="72000"/>
            <a:ext cx="111468" cy="404769"/>
            <a:chOff x="577537" y="4787108"/>
            <a:chExt cx="111468" cy="404769"/>
          </a:xfrm>
        </p:grpSpPr>
        <p:sp>
          <p:nvSpPr>
            <p:cNvPr id="14" name="Teardrop 13"/>
            <p:cNvSpPr/>
            <p:nvPr/>
          </p:nvSpPr>
          <p:spPr>
            <a:xfrm rot="8100000">
              <a:off x="577539" y="4787108"/>
              <a:ext cx="111464" cy="111464"/>
            </a:xfrm>
            <a:prstGeom prst="teardrop">
              <a:avLst>
                <a:gd name="adj" fmla="val 200000"/>
              </a:avLst>
            </a:prstGeom>
          </p:spPr>
          <p:style>
            <a:lnRef idx="0">
              <a:schemeClr val="dk1"/>
            </a:lnRef>
            <a:fillRef idx="3">
              <a:schemeClr val="dk1"/>
            </a:fillRef>
            <a:effectRef idx="3">
              <a:schemeClr val="dk1"/>
            </a:effectRef>
            <a:fontRef idx="minor">
              <a:schemeClr val="lt1"/>
            </a:fontRef>
          </p:style>
        </p:sp>
        <p:sp>
          <p:nvSpPr>
            <p:cNvPr id="15" name="Teardrop 14"/>
            <p:cNvSpPr/>
            <p:nvPr/>
          </p:nvSpPr>
          <p:spPr>
            <a:xfrm rot="8100000">
              <a:off x="577539" y="4884877"/>
              <a:ext cx="111464" cy="111464"/>
            </a:xfrm>
            <a:prstGeom prst="teardrop">
              <a:avLst>
                <a:gd name="adj" fmla="val 200000"/>
              </a:avLst>
            </a:prstGeom>
            <a:solidFill>
              <a:schemeClr val="bg1"/>
            </a:solidFill>
          </p:spPr>
          <p:style>
            <a:lnRef idx="0">
              <a:schemeClr val="accent2"/>
            </a:lnRef>
            <a:fillRef idx="3">
              <a:schemeClr val="accent2"/>
            </a:fillRef>
            <a:effectRef idx="3">
              <a:schemeClr val="accent2"/>
            </a:effectRef>
            <a:fontRef idx="minor">
              <a:schemeClr val="lt1"/>
            </a:fontRef>
          </p:style>
        </p:sp>
        <p:sp>
          <p:nvSpPr>
            <p:cNvPr id="16" name="Teardrop 15"/>
            <p:cNvSpPr/>
            <p:nvPr/>
          </p:nvSpPr>
          <p:spPr>
            <a:xfrm rot="8100000">
              <a:off x="577539" y="4982646"/>
              <a:ext cx="111464" cy="111464"/>
            </a:xfrm>
            <a:prstGeom prst="teardrop">
              <a:avLst>
                <a:gd name="adj" fmla="val 200000"/>
              </a:avLst>
            </a:prstGeom>
            <a:solidFill>
              <a:schemeClr val="bg1"/>
            </a:solidFill>
          </p:spPr>
          <p:style>
            <a:lnRef idx="0">
              <a:schemeClr val="accent4"/>
            </a:lnRef>
            <a:fillRef idx="3">
              <a:schemeClr val="accent4"/>
            </a:fillRef>
            <a:effectRef idx="3">
              <a:schemeClr val="accent4"/>
            </a:effectRef>
            <a:fontRef idx="minor">
              <a:schemeClr val="lt1"/>
            </a:fontRef>
          </p:style>
        </p:sp>
        <p:sp>
          <p:nvSpPr>
            <p:cNvPr id="17" name="Oval 16"/>
            <p:cNvSpPr/>
            <p:nvPr/>
          </p:nvSpPr>
          <p:spPr>
            <a:xfrm rot="5400000">
              <a:off x="577540" y="5080412"/>
              <a:ext cx="111462" cy="111468"/>
            </a:xfrm>
            <a:prstGeom prst="ellipse">
              <a:avLst/>
            </a:prstGeom>
            <a:solidFill>
              <a:schemeClr val="bg1"/>
            </a:solidFill>
          </p:spPr>
          <p:style>
            <a:lnRef idx="0">
              <a:schemeClr val="accent6"/>
            </a:lnRef>
            <a:fillRef idx="3">
              <a:schemeClr val="accent6"/>
            </a:fillRef>
            <a:effectRef idx="3">
              <a:schemeClr val="accent6"/>
            </a:effectRef>
            <a:fontRef idx="minor">
              <a:schemeClr val="lt1"/>
            </a:fontRef>
          </p:style>
        </p:sp>
      </p:grpSp>
      <p:pic>
        <p:nvPicPr>
          <p:cNvPr id="26627" name="Picture 3" descr="D:\Users\tluu\AppData\Local\Microsoft\Windows\Temporary Internet Files\Content.IE5\C4E27Z3I\MC900434750[1].p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088215" y="1700775"/>
            <a:ext cx="288000" cy="288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30074396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fade">
                                      <p:cBhvr>
                                        <p:cTn id="7" dur="1000"/>
                                        <p:tgtEl>
                                          <p:spTgt spid="205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smtClean="0"/>
              <a:t>Preparation – Protein Report</a:t>
            </a:r>
            <a:endParaRPr lang="en-GB" dirty="0"/>
          </a:p>
        </p:txBody>
      </p:sp>
      <p:sp>
        <p:nvSpPr>
          <p:cNvPr id="6" name="Rounded Rectangle 5"/>
          <p:cNvSpPr/>
          <p:nvPr/>
        </p:nvSpPr>
        <p:spPr bwMode="auto">
          <a:xfrm>
            <a:off x="180000" y="3567600"/>
            <a:ext cx="4034332" cy="3108900"/>
          </a:xfrm>
          <a:prstGeom prst="round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36000" tIns="0" rIns="36000" bIns="0" numCol="1" rtlCol="0" anchor="t" anchorCtr="0" compatLnSpc="1">
            <a:prstTxWarp prst="textNoShape">
              <a:avLst/>
            </a:prstTxWarp>
            <a:noAutofit/>
          </a:bodyPr>
          <a:lstStyle/>
          <a:p>
            <a:pPr algn="ctr"/>
            <a:r>
              <a:rPr lang="en-US" sz="1400" b="0" dirty="0">
                <a:solidFill>
                  <a:srgbClr val="000000"/>
                </a:solidFill>
                <a:cs typeface="Calibri" pitchFamily="34" charset="0"/>
              </a:rPr>
              <a:t>The Protein Report </a:t>
            </a:r>
            <a:r>
              <a:rPr lang="en-US" sz="1400" b="0" dirty="0" smtClean="0">
                <a:solidFill>
                  <a:srgbClr val="000000"/>
                </a:solidFill>
                <a:cs typeface="Calibri" pitchFamily="34" charset="0"/>
              </a:rPr>
              <a:t>summarizes </a:t>
            </a:r>
            <a:r>
              <a:rPr lang="en-US" sz="1400" b="0" dirty="0">
                <a:solidFill>
                  <a:srgbClr val="000000"/>
                </a:solidFill>
                <a:cs typeface="Calibri" pitchFamily="34" charset="0"/>
              </a:rPr>
              <a:t>key information about the protein structure(s) in the active Graphics </a:t>
            </a:r>
            <a:r>
              <a:rPr lang="en-US" sz="1400" b="0" dirty="0" smtClean="0">
                <a:solidFill>
                  <a:srgbClr val="000000"/>
                </a:solidFill>
                <a:cs typeface="Calibri" pitchFamily="34" charset="0"/>
              </a:rPr>
              <a:t>View:</a:t>
            </a:r>
            <a:endParaRPr lang="en-US" sz="1400" b="0" dirty="0">
              <a:solidFill>
                <a:srgbClr val="000000"/>
              </a:solidFill>
              <a:cs typeface="Calibri" pitchFamily="34" charset="0"/>
            </a:endParaRPr>
          </a:p>
          <a:p>
            <a:pPr marL="285750" indent="-200025">
              <a:buFont typeface="Arial" pitchFamily="34" charset="0"/>
              <a:buChar char="•"/>
            </a:pPr>
            <a:r>
              <a:rPr lang="en-US" sz="1200" b="0" dirty="0">
                <a:solidFill>
                  <a:srgbClr val="000000"/>
                </a:solidFill>
                <a:cs typeface="Calibri" pitchFamily="34" charset="0"/>
              </a:rPr>
              <a:t>General </a:t>
            </a:r>
            <a:r>
              <a:rPr lang="en-US" sz="1200" b="0" dirty="0" smtClean="0">
                <a:solidFill>
                  <a:srgbClr val="000000"/>
                </a:solidFill>
                <a:cs typeface="Calibri" pitchFamily="34" charset="0"/>
              </a:rPr>
              <a:t>information</a:t>
            </a:r>
          </a:p>
          <a:p>
            <a:pPr marL="285750" indent="-200025">
              <a:buFont typeface="Arial" pitchFamily="34" charset="0"/>
              <a:buChar char="•"/>
            </a:pPr>
            <a:r>
              <a:rPr lang="en-US" sz="1200" b="0" dirty="0" smtClean="0">
                <a:solidFill>
                  <a:srgbClr val="000000"/>
                </a:solidFill>
                <a:cs typeface="Calibri" pitchFamily="34" charset="0"/>
              </a:rPr>
              <a:t>Experimental pH (if available)</a:t>
            </a:r>
          </a:p>
          <a:p>
            <a:pPr marL="285750" indent="-200025">
              <a:buFont typeface="Arial" pitchFamily="34" charset="0"/>
              <a:buChar char="•"/>
            </a:pPr>
            <a:r>
              <a:rPr lang="en-US" sz="1200" b="0" dirty="0" smtClean="0">
                <a:solidFill>
                  <a:srgbClr val="000000"/>
                </a:solidFill>
                <a:cs typeface="Calibri" pitchFamily="34" charset="0"/>
              </a:rPr>
              <a:t>Sequence</a:t>
            </a:r>
            <a:endParaRPr lang="en-US" sz="1200" b="0" dirty="0">
              <a:solidFill>
                <a:srgbClr val="000000"/>
              </a:solidFill>
              <a:cs typeface="Calibri" pitchFamily="34" charset="0"/>
            </a:endParaRPr>
          </a:p>
          <a:p>
            <a:pPr marL="285750" indent="-200025">
              <a:buFont typeface="Arial" pitchFamily="34" charset="0"/>
              <a:buChar char="•"/>
            </a:pPr>
            <a:r>
              <a:rPr lang="en-US" sz="1200" b="0" dirty="0">
                <a:solidFill>
                  <a:srgbClr val="000000"/>
                </a:solidFill>
                <a:cs typeface="Calibri" pitchFamily="34" charset="0"/>
              </a:rPr>
              <a:t>Comparison of the actual sequence with the PDB SEQRES </a:t>
            </a:r>
            <a:r>
              <a:rPr lang="en-US" sz="1200" b="0" dirty="0" smtClean="0">
                <a:solidFill>
                  <a:srgbClr val="000000"/>
                </a:solidFill>
                <a:cs typeface="Calibri" pitchFamily="34" charset="0"/>
              </a:rPr>
              <a:t>records</a:t>
            </a:r>
          </a:p>
          <a:p>
            <a:pPr marL="285750" indent="-200025">
              <a:buFont typeface="Arial" pitchFamily="34" charset="0"/>
              <a:buChar char="•"/>
            </a:pPr>
            <a:r>
              <a:rPr lang="en-US" sz="1200" b="0" dirty="0" smtClean="0">
                <a:solidFill>
                  <a:srgbClr val="000000"/>
                </a:solidFill>
                <a:cs typeface="Calibri" pitchFamily="34" charset="0"/>
              </a:rPr>
              <a:t>Residues </a:t>
            </a:r>
            <a:r>
              <a:rPr lang="en-US" sz="1200" b="0" dirty="0">
                <a:solidFill>
                  <a:srgbClr val="000000"/>
                </a:solidFill>
                <a:cs typeface="Calibri" pitchFamily="34" charset="0"/>
              </a:rPr>
              <a:t>with alternate conformations</a:t>
            </a:r>
          </a:p>
          <a:p>
            <a:pPr marL="285750" indent="-200025">
              <a:buFont typeface="Arial" pitchFamily="34" charset="0"/>
              <a:buChar char="•"/>
            </a:pPr>
            <a:r>
              <a:rPr lang="en-US" sz="1200" b="0" dirty="0">
                <a:solidFill>
                  <a:srgbClr val="000000"/>
                </a:solidFill>
                <a:cs typeface="Calibri" pitchFamily="34" charset="0"/>
              </a:rPr>
              <a:t>A list of incomplete or otherwise invalid residues</a:t>
            </a:r>
          </a:p>
          <a:p>
            <a:pPr marL="285750" indent="-200025">
              <a:buFont typeface="Arial" pitchFamily="34" charset="0"/>
              <a:buChar char="•"/>
            </a:pPr>
            <a:r>
              <a:rPr lang="en-US" sz="1200" b="0" dirty="0">
                <a:solidFill>
                  <a:srgbClr val="000000"/>
                </a:solidFill>
                <a:cs typeface="Calibri" pitchFamily="34" charset="0"/>
              </a:rPr>
              <a:t>Active site definitions</a:t>
            </a:r>
          </a:p>
          <a:p>
            <a:pPr marL="285750" indent="-200025">
              <a:buFont typeface="Arial" pitchFamily="34" charset="0"/>
              <a:buChar char="•"/>
            </a:pPr>
            <a:r>
              <a:rPr lang="en-US" sz="1200" b="0" dirty="0">
                <a:solidFill>
                  <a:srgbClr val="000000"/>
                </a:solidFill>
                <a:cs typeface="Calibri" pitchFamily="34" charset="0"/>
              </a:rPr>
              <a:t>Ligands, ions, etc.</a:t>
            </a:r>
          </a:p>
          <a:p>
            <a:pPr marL="285750" indent="-200025">
              <a:buFont typeface="Arial" pitchFamily="34" charset="0"/>
              <a:buChar char="•"/>
            </a:pPr>
            <a:r>
              <a:rPr lang="en-US" sz="1200" b="0" dirty="0">
                <a:solidFill>
                  <a:srgbClr val="000000"/>
                </a:solidFill>
                <a:cs typeface="Calibri" pitchFamily="34" charset="0"/>
              </a:rPr>
              <a:t>The number of solvent residues</a:t>
            </a:r>
          </a:p>
          <a:p>
            <a:pPr marL="285750" indent="-200025">
              <a:buFont typeface="Arial" pitchFamily="34" charset="0"/>
              <a:buChar char="•"/>
            </a:pPr>
            <a:r>
              <a:rPr lang="en-US" sz="1200" b="0" dirty="0">
                <a:solidFill>
                  <a:srgbClr val="000000"/>
                </a:solidFill>
                <a:cs typeface="Calibri" pitchFamily="34" charset="0"/>
              </a:rPr>
              <a:t>Biomolecule </a:t>
            </a:r>
            <a:r>
              <a:rPr lang="en-US" sz="1200" b="0" dirty="0" smtClean="0">
                <a:solidFill>
                  <a:srgbClr val="000000"/>
                </a:solidFill>
                <a:cs typeface="Calibri" pitchFamily="34" charset="0"/>
              </a:rPr>
              <a:t>Generation (transformation matrix)</a:t>
            </a:r>
          </a:p>
          <a:p>
            <a:pPr marL="285750" indent="-200025">
              <a:buFont typeface="Arial" pitchFamily="34" charset="0"/>
              <a:buChar char="•"/>
            </a:pPr>
            <a:r>
              <a:rPr lang="en-US" sz="1200" b="0" dirty="0" smtClean="0">
                <a:solidFill>
                  <a:srgbClr val="000000"/>
                </a:solidFill>
                <a:cs typeface="Calibri" pitchFamily="34" charset="0"/>
              </a:rPr>
              <a:t>PDB header information</a:t>
            </a:r>
          </a:p>
        </p:txBody>
      </p:sp>
      <p:grpSp>
        <p:nvGrpSpPr>
          <p:cNvPr id="5" name="Group 4"/>
          <p:cNvGrpSpPr/>
          <p:nvPr/>
        </p:nvGrpSpPr>
        <p:grpSpPr>
          <a:xfrm>
            <a:off x="54000" y="72000"/>
            <a:ext cx="111468" cy="404769"/>
            <a:chOff x="577537" y="4787108"/>
            <a:chExt cx="111468" cy="404769"/>
          </a:xfrm>
        </p:grpSpPr>
        <p:sp>
          <p:nvSpPr>
            <p:cNvPr id="7" name="Teardrop 6"/>
            <p:cNvSpPr/>
            <p:nvPr/>
          </p:nvSpPr>
          <p:spPr>
            <a:xfrm rot="8100000">
              <a:off x="577539" y="4787108"/>
              <a:ext cx="111464" cy="111464"/>
            </a:xfrm>
            <a:prstGeom prst="teardrop">
              <a:avLst>
                <a:gd name="adj" fmla="val 200000"/>
              </a:avLst>
            </a:prstGeom>
          </p:spPr>
          <p:style>
            <a:lnRef idx="0">
              <a:schemeClr val="dk1"/>
            </a:lnRef>
            <a:fillRef idx="3">
              <a:schemeClr val="dk1"/>
            </a:fillRef>
            <a:effectRef idx="3">
              <a:schemeClr val="dk1"/>
            </a:effectRef>
            <a:fontRef idx="minor">
              <a:schemeClr val="lt1"/>
            </a:fontRef>
          </p:style>
        </p:sp>
        <p:sp>
          <p:nvSpPr>
            <p:cNvPr id="8" name="Teardrop 7"/>
            <p:cNvSpPr/>
            <p:nvPr/>
          </p:nvSpPr>
          <p:spPr>
            <a:xfrm rot="8100000">
              <a:off x="577539" y="4884877"/>
              <a:ext cx="111464" cy="111464"/>
            </a:xfrm>
            <a:prstGeom prst="teardrop">
              <a:avLst>
                <a:gd name="adj" fmla="val 200000"/>
              </a:avLst>
            </a:prstGeom>
            <a:solidFill>
              <a:schemeClr val="bg1"/>
            </a:solidFill>
          </p:spPr>
          <p:style>
            <a:lnRef idx="0">
              <a:schemeClr val="accent2"/>
            </a:lnRef>
            <a:fillRef idx="3">
              <a:schemeClr val="accent2"/>
            </a:fillRef>
            <a:effectRef idx="3">
              <a:schemeClr val="accent2"/>
            </a:effectRef>
            <a:fontRef idx="minor">
              <a:schemeClr val="lt1"/>
            </a:fontRef>
          </p:style>
        </p:sp>
        <p:sp>
          <p:nvSpPr>
            <p:cNvPr id="9" name="Teardrop 8"/>
            <p:cNvSpPr/>
            <p:nvPr/>
          </p:nvSpPr>
          <p:spPr>
            <a:xfrm rot="8100000">
              <a:off x="577539" y="4982646"/>
              <a:ext cx="111464" cy="111464"/>
            </a:xfrm>
            <a:prstGeom prst="teardrop">
              <a:avLst>
                <a:gd name="adj" fmla="val 200000"/>
              </a:avLst>
            </a:prstGeom>
            <a:solidFill>
              <a:schemeClr val="bg1"/>
            </a:solidFill>
          </p:spPr>
          <p:style>
            <a:lnRef idx="0">
              <a:schemeClr val="accent4"/>
            </a:lnRef>
            <a:fillRef idx="3">
              <a:schemeClr val="accent4"/>
            </a:fillRef>
            <a:effectRef idx="3">
              <a:schemeClr val="accent4"/>
            </a:effectRef>
            <a:fontRef idx="minor">
              <a:schemeClr val="lt1"/>
            </a:fontRef>
          </p:style>
        </p:sp>
        <p:sp>
          <p:nvSpPr>
            <p:cNvPr id="10" name="Oval 9"/>
            <p:cNvSpPr/>
            <p:nvPr/>
          </p:nvSpPr>
          <p:spPr>
            <a:xfrm rot="5400000">
              <a:off x="577540" y="5080412"/>
              <a:ext cx="111462" cy="111468"/>
            </a:xfrm>
            <a:prstGeom prst="ellipse">
              <a:avLst/>
            </a:prstGeom>
            <a:solidFill>
              <a:schemeClr val="bg1"/>
            </a:solidFill>
          </p:spPr>
          <p:style>
            <a:lnRef idx="0">
              <a:schemeClr val="accent6"/>
            </a:lnRef>
            <a:fillRef idx="3">
              <a:schemeClr val="accent6"/>
            </a:fillRef>
            <a:effectRef idx="3">
              <a:schemeClr val="accent6"/>
            </a:effectRef>
            <a:fontRef idx="minor">
              <a:schemeClr val="lt1"/>
            </a:fontRef>
          </p:style>
        </p:sp>
      </p:grpSp>
    </p:spTree>
    <p:extLst>
      <p:ext uri="{BB962C8B-B14F-4D97-AF65-F5344CB8AC3E}">
        <p14:creationId xmlns:p14="http://schemas.microsoft.com/office/powerpoint/2010/main" xmlns="" val="274591452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Preparation – </a:t>
            </a:r>
            <a:r>
              <a:rPr lang="en-GB" dirty="0"/>
              <a:t>Protein Report</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568800"/>
            <a:ext cx="4320000" cy="472015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412000" y="1353325"/>
            <a:ext cx="4320000" cy="472015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824000" y="2137849"/>
            <a:ext cx="4320000" cy="472015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8" name="Rounded Rectangle 7"/>
          <p:cNvSpPr/>
          <p:nvPr/>
        </p:nvSpPr>
        <p:spPr bwMode="auto">
          <a:xfrm>
            <a:off x="180000" y="5385600"/>
            <a:ext cx="4536000" cy="1293971"/>
          </a:xfrm>
          <a:prstGeom prst="round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36000" tIns="45720" rIns="36000" bIns="45720" numCol="1" rtlCol="0" anchor="t" anchorCtr="0" compatLnSpc="1">
            <a:prstTxWarp prst="textNoShape">
              <a:avLst/>
            </a:prstTxWarp>
            <a:spAutoFit/>
          </a:bodyPr>
          <a:lstStyle/>
          <a:p>
            <a:pPr algn="ctr"/>
            <a:r>
              <a:rPr lang="en-US" sz="1400" b="0" dirty="0" smtClean="0">
                <a:solidFill>
                  <a:srgbClr val="000000"/>
                </a:solidFill>
                <a:cs typeface="Calibri" pitchFamily="34" charset="0"/>
              </a:rPr>
              <a:t>Transformation </a:t>
            </a:r>
            <a:r>
              <a:rPr lang="en-US" sz="1400" b="0" dirty="0">
                <a:solidFill>
                  <a:srgbClr val="000000"/>
                </a:solidFill>
                <a:cs typeface="Calibri" pitchFamily="34" charset="0"/>
              </a:rPr>
              <a:t>matrices </a:t>
            </a:r>
            <a:r>
              <a:rPr lang="en-US" sz="1400" b="0" dirty="0" smtClean="0">
                <a:solidFill>
                  <a:srgbClr val="000000"/>
                </a:solidFill>
                <a:cs typeface="Calibri" pitchFamily="34" charset="0"/>
              </a:rPr>
              <a:t>are read </a:t>
            </a:r>
            <a:r>
              <a:rPr lang="en-US" sz="1400" b="0" dirty="0">
                <a:solidFill>
                  <a:srgbClr val="000000"/>
                </a:solidFill>
                <a:cs typeface="Calibri" pitchFamily="34" charset="0"/>
              </a:rPr>
              <a:t>in and </a:t>
            </a:r>
            <a:r>
              <a:rPr lang="en-US" sz="1400" b="0" dirty="0" smtClean="0">
                <a:solidFill>
                  <a:srgbClr val="000000"/>
                </a:solidFill>
                <a:cs typeface="Calibri" pitchFamily="34" charset="0"/>
              </a:rPr>
              <a:t>can be edited </a:t>
            </a:r>
            <a:r>
              <a:rPr lang="en-US" sz="1400" b="0" dirty="0">
                <a:solidFill>
                  <a:srgbClr val="000000"/>
                </a:solidFill>
                <a:cs typeface="Calibri" pitchFamily="34" charset="0"/>
              </a:rPr>
              <a:t>or applied using the </a:t>
            </a:r>
            <a:r>
              <a:rPr lang="en-US" sz="1400" dirty="0">
                <a:solidFill>
                  <a:srgbClr val="000000"/>
                </a:solidFill>
                <a:cs typeface="Calibri" pitchFamily="34" charset="0"/>
              </a:rPr>
              <a:t>Structure | Superimpose | Edit Transformation Matrix... </a:t>
            </a:r>
            <a:r>
              <a:rPr lang="en-US" sz="1400" b="0" dirty="0">
                <a:solidFill>
                  <a:srgbClr val="000000"/>
                </a:solidFill>
                <a:cs typeface="Calibri" pitchFamily="34" charset="0"/>
              </a:rPr>
              <a:t>or </a:t>
            </a:r>
            <a:r>
              <a:rPr lang="en-US" sz="1400" dirty="0">
                <a:solidFill>
                  <a:srgbClr val="000000"/>
                </a:solidFill>
                <a:cs typeface="Calibri" pitchFamily="34" charset="0"/>
              </a:rPr>
              <a:t>Structure | Superimpose | Apply Transformation Matrix... </a:t>
            </a:r>
            <a:r>
              <a:rPr lang="en-US" sz="1400" dirty="0" smtClean="0">
                <a:solidFill>
                  <a:srgbClr val="000000"/>
                </a:solidFill>
                <a:cs typeface="Calibri" pitchFamily="34" charset="0"/>
              </a:rPr>
              <a:t>c</a:t>
            </a:r>
            <a:r>
              <a:rPr lang="en-US" sz="1400" b="0" dirty="0" smtClean="0">
                <a:solidFill>
                  <a:srgbClr val="000000"/>
                </a:solidFill>
                <a:cs typeface="Calibri" pitchFamily="34" charset="0"/>
              </a:rPr>
              <a:t>ommand menus to create </a:t>
            </a:r>
            <a:r>
              <a:rPr lang="en-US" sz="1400" b="0" dirty="0" err="1">
                <a:solidFill>
                  <a:srgbClr val="000000"/>
                </a:solidFill>
                <a:cs typeface="Calibri" pitchFamily="34" charset="0"/>
              </a:rPr>
              <a:t>biomolecular</a:t>
            </a:r>
            <a:r>
              <a:rPr lang="en-US" sz="1400" b="0" dirty="0">
                <a:solidFill>
                  <a:srgbClr val="000000"/>
                </a:solidFill>
                <a:cs typeface="Calibri" pitchFamily="34" charset="0"/>
              </a:rPr>
              <a:t> complexes </a:t>
            </a:r>
          </a:p>
        </p:txBody>
      </p:sp>
      <p:grpSp>
        <p:nvGrpSpPr>
          <p:cNvPr id="7" name="Group 6"/>
          <p:cNvGrpSpPr/>
          <p:nvPr/>
        </p:nvGrpSpPr>
        <p:grpSpPr>
          <a:xfrm>
            <a:off x="54000" y="72000"/>
            <a:ext cx="111468" cy="404769"/>
            <a:chOff x="577537" y="4787108"/>
            <a:chExt cx="111468" cy="404769"/>
          </a:xfrm>
        </p:grpSpPr>
        <p:sp>
          <p:nvSpPr>
            <p:cNvPr id="9" name="Teardrop 8"/>
            <p:cNvSpPr/>
            <p:nvPr/>
          </p:nvSpPr>
          <p:spPr>
            <a:xfrm rot="8100000">
              <a:off x="577539" y="4787108"/>
              <a:ext cx="111464" cy="111464"/>
            </a:xfrm>
            <a:prstGeom prst="teardrop">
              <a:avLst>
                <a:gd name="adj" fmla="val 200000"/>
              </a:avLst>
            </a:prstGeom>
          </p:spPr>
          <p:style>
            <a:lnRef idx="0">
              <a:schemeClr val="dk1"/>
            </a:lnRef>
            <a:fillRef idx="3">
              <a:schemeClr val="dk1"/>
            </a:fillRef>
            <a:effectRef idx="3">
              <a:schemeClr val="dk1"/>
            </a:effectRef>
            <a:fontRef idx="minor">
              <a:schemeClr val="lt1"/>
            </a:fontRef>
          </p:style>
        </p:sp>
        <p:sp>
          <p:nvSpPr>
            <p:cNvPr id="10" name="Teardrop 9"/>
            <p:cNvSpPr/>
            <p:nvPr/>
          </p:nvSpPr>
          <p:spPr>
            <a:xfrm rot="8100000">
              <a:off x="577539" y="4884877"/>
              <a:ext cx="111464" cy="111464"/>
            </a:xfrm>
            <a:prstGeom prst="teardrop">
              <a:avLst>
                <a:gd name="adj" fmla="val 200000"/>
              </a:avLst>
            </a:prstGeom>
            <a:solidFill>
              <a:schemeClr val="bg1"/>
            </a:solidFill>
          </p:spPr>
          <p:style>
            <a:lnRef idx="0">
              <a:schemeClr val="accent2"/>
            </a:lnRef>
            <a:fillRef idx="3">
              <a:schemeClr val="accent2"/>
            </a:fillRef>
            <a:effectRef idx="3">
              <a:schemeClr val="accent2"/>
            </a:effectRef>
            <a:fontRef idx="minor">
              <a:schemeClr val="lt1"/>
            </a:fontRef>
          </p:style>
        </p:sp>
        <p:sp>
          <p:nvSpPr>
            <p:cNvPr id="11" name="Teardrop 10"/>
            <p:cNvSpPr/>
            <p:nvPr/>
          </p:nvSpPr>
          <p:spPr>
            <a:xfrm rot="8100000">
              <a:off x="577539" y="4982646"/>
              <a:ext cx="111464" cy="111464"/>
            </a:xfrm>
            <a:prstGeom prst="teardrop">
              <a:avLst>
                <a:gd name="adj" fmla="val 200000"/>
              </a:avLst>
            </a:prstGeom>
            <a:solidFill>
              <a:schemeClr val="bg1"/>
            </a:solidFill>
          </p:spPr>
          <p:style>
            <a:lnRef idx="0">
              <a:schemeClr val="accent4"/>
            </a:lnRef>
            <a:fillRef idx="3">
              <a:schemeClr val="accent4"/>
            </a:fillRef>
            <a:effectRef idx="3">
              <a:schemeClr val="accent4"/>
            </a:effectRef>
            <a:fontRef idx="minor">
              <a:schemeClr val="lt1"/>
            </a:fontRef>
          </p:style>
        </p:sp>
        <p:sp>
          <p:nvSpPr>
            <p:cNvPr id="12" name="Oval 11"/>
            <p:cNvSpPr/>
            <p:nvPr/>
          </p:nvSpPr>
          <p:spPr>
            <a:xfrm rot="5400000">
              <a:off x="577540" y="5080412"/>
              <a:ext cx="111462" cy="111468"/>
            </a:xfrm>
            <a:prstGeom prst="ellipse">
              <a:avLst/>
            </a:prstGeom>
            <a:solidFill>
              <a:schemeClr val="bg1"/>
            </a:solidFill>
          </p:spPr>
          <p:style>
            <a:lnRef idx="0">
              <a:schemeClr val="accent6"/>
            </a:lnRef>
            <a:fillRef idx="3">
              <a:schemeClr val="accent6"/>
            </a:fillRef>
            <a:effectRef idx="3">
              <a:schemeClr val="accent6"/>
            </a:effectRef>
            <a:fontRef idx="minor">
              <a:schemeClr val="lt1"/>
            </a:fontRef>
          </p:style>
        </p:sp>
      </p:grpSp>
    </p:spTree>
    <p:extLst>
      <p:ext uri="{BB962C8B-B14F-4D97-AF65-F5344CB8AC3E}">
        <p14:creationId xmlns:p14="http://schemas.microsoft.com/office/powerpoint/2010/main" xmlns="" val="45003898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1000"/>
                                        <p:tgtEl>
                                          <p:spTgt spid="4098"/>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4099"/>
                                        </p:tgtEl>
                                        <p:attrNameLst>
                                          <p:attrName>style.visibility</p:attrName>
                                        </p:attrNameLst>
                                      </p:cBhvr>
                                      <p:to>
                                        <p:strVal val="visible"/>
                                      </p:to>
                                    </p:set>
                                    <p:animEffect transition="in" filter="fade">
                                      <p:cBhvr>
                                        <p:cTn id="11" dur="1000"/>
                                        <p:tgtEl>
                                          <p:spTgt spid="4099"/>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4100"/>
                                        </p:tgtEl>
                                        <p:attrNameLst>
                                          <p:attrName>style.visibility</p:attrName>
                                        </p:attrNameLst>
                                      </p:cBhvr>
                                      <p:to>
                                        <p:strVal val="visible"/>
                                      </p:to>
                                    </p:set>
                                    <p:animEffect transition="in" filter="fade">
                                      <p:cBhvr>
                                        <p:cTn id="15" dur="1000"/>
                                        <p:tgtEl>
                                          <p:spTgt spid="410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smtClean="0"/>
              <a:t>Preparation – Clean Protein</a:t>
            </a:r>
            <a:endParaRPr lang="en-GB" dirty="0"/>
          </a:p>
        </p:txBody>
      </p:sp>
      <p:sp>
        <p:nvSpPr>
          <p:cNvPr id="8" name="Rounded Rectangular Callout 7"/>
          <p:cNvSpPr/>
          <p:nvPr/>
        </p:nvSpPr>
        <p:spPr bwMode="auto">
          <a:xfrm>
            <a:off x="1922055" y="2112490"/>
            <a:ext cx="3494855" cy="817245"/>
          </a:xfrm>
          <a:prstGeom prst="wedgeRoundRectCallout">
            <a:avLst>
              <a:gd name="adj1" fmla="val 54286"/>
              <a:gd name="adj2" fmla="val -72994"/>
              <a:gd name="adj3" fmla="val 16667"/>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36000" tIns="45720" rIns="36000" bIns="45720" numCol="1" rtlCol="0" anchor="t" anchorCtr="0" compatLnSpc="1">
            <a:prstTxWarp prst="textNoShape">
              <a:avLst/>
            </a:prstTxWarp>
            <a:spAutoFit/>
          </a:bodyPr>
          <a:lstStyle/>
          <a:p>
            <a:pPr algn="ctr"/>
            <a:r>
              <a:rPr lang="en-US" sz="1400" b="0" dirty="0">
                <a:solidFill>
                  <a:srgbClr val="000000"/>
                </a:solidFill>
                <a:cs typeface="Calibri" pitchFamily="34" charset="0"/>
              </a:rPr>
              <a:t>Clean the protein molecule (add missing atoms, correct connectivity, correct names, etc</a:t>
            </a:r>
            <a:r>
              <a:rPr lang="en-US" sz="1400" b="0" dirty="0" smtClean="0">
                <a:solidFill>
                  <a:srgbClr val="000000"/>
                </a:solidFill>
                <a:cs typeface="Calibri" pitchFamily="34" charset="0"/>
              </a:rPr>
              <a:t>.) and report changes </a:t>
            </a:r>
            <a:endParaRPr lang="en-US" sz="1400" b="0" dirty="0">
              <a:solidFill>
                <a:srgbClr val="000000"/>
              </a:solidFill>
              <a:cs typeface="Calibri" pitchFamily="34" charset="0"/>
            </a:endParaRPr>
          </a:p>
        </p:txBody>
      </p:sp>
      <p:sp>
        <p:nvSpPr>
          <p:cNvPr id="9" name="Rounded Rectangular Callout 8"/>
          <p:cNvSpPr/>
          <p:nvPr/>
        </p:nvSpPr>
        <p:spPr bwMode="auto">
          <a:xfrm>
            <a:off x="1922055" y="2112490"/>
            <a:ext cx="3494855" cy="817245"/>
          </a:xfrm>
          <a:prstGeom prst="wedgeRoundRectCallout">
            <a:avLst>
              <a:gd name="adj1" fmla="val -71485"/>
              <a:gd name="adj2" fmla="val 77290"/>
              <a:gd name="adj3" fmla="val 16667"/>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36000" tIns="45720" rIns="36000" bIns="45720" numCol="1" rtlCol="0" anchor="t" anchorCtr="0" compatLnSpc="1">
            <a:prstTxWarp prst="textNoShape">
              <a:avLst/>
            </a:prstTxWarp>
            <a:spAutoFit/>
          </a:bodyPr>
          <a:lstStyle/>
          <a:p>
            <a:pPr algn="ctr"/>
            <a:r>
              <a:rPr lang="en-US" sz="1400" b="0" dirty="0">
                <a:solidFill>
                  <a:srgbClr val="000000"/>
                </a:solidFill>
                <a:cs typeface="Calibri" pitchFamily="34" charset="0"/>
              </a:rPr>
              <a:t>Clean the protein molecule (add missing atoms, correct connectivity, correct names, etc</a:t>
            </a:r>
            <a:r>
              <a:rPr lang="en-US" sz="1400" b="0" dirty="0" smtClean="0">
                <a:solidFill>
                  <a:srgbClr val="000000"/>
                </a:solidFill>
                <a:cs typeface="Calibri" pitchFamily="34" charset="0"/>
              </a:rPr>
              <a:t>.) and report changes </a:t>
            </a:r>
            <a:endParaRPr lang="en-US" sz="1400" b="0" dirty="0">
              <a:solidFill>
                <a:srgbClr val="000000"/>
              </a:solidFill>
              <a:cs typeface="Calibri" pitchFamily="34" charset="0"/>
            </a:endParaRPr>
          </a:p>
        </p:txBody>
      </p:sp>
      <p:sp>
        <p:nvSpPr>
          <p:cNvPr id="10" name="Rounded Rectangle 9"/>
          <p:cNvSpPr/>
          <p:nvPr/>
        </p:nvSpPr>
        <p:spPr bwMode="auto">
          <a:xfrm>
            <a:off x="4514400" y="4546130"/>
            <a:ext cx="4262956" cy="1055608"/>
          </a:xfrm>
          <a:prstGeom prst="round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36000" tIns="45720" rIns="36000" bIns="45720" numCol="1" rtlCol="0" anchor="t" anchorCtr="0" compatLnSpc="1">
            <a:prstTxWarp prst="textNoShape">
              <a:avLst/>
            </a:prstTxWarp>
            <a:spAutoFit/>
          </a:bodyPr>
          <a:lstStyle/>
          <a:p>
            <a:pPr algn="ctr"/>
            <a:r>
              <a:rPr lang="en-US" sz="1400" b="0" dirty="0">
                <a:solidFill>
                  <a:srgbClr val="000000"/>
                </a:solidFill>
                <a:cs typeface="Calibri" pitchFamily="34" charset="0"/>
              </a:rPr>
              <a:t>Specify which corrective actions Clean Protein will perform e.g. remove alternate conformations, add missing </a:t>
            </a:r>
            <a:r>
              <a:rPr lang="en-US" sz="1400" b="0" dirty="0" err="1">
                <a:solidFill>
                  <a:srgbClr val="000000"/>
                </a:solidFill>
                <a:cs typeface="Calibri" pitchFamily="34" charset="0"/>
              </a:rPr>
              <a:t>sidechains</a:t>
            </a:r>
            <a:r>
              <a:rPr lang="en-US" sz="1400" b="0" dirty="0">
                <a:solidFill>
                  <a:srgbClr val="000000"/>
                </a:solidFill>
                <a:cs typeface="Calibri" pitchFamily="34" charset="0"/>
              </a:rPr>
              <a:t> and </a:t>
            </a:r>
            <a:r>
              <a:rPr lang="en-US" sz="1400" b="0" dirty="0" err="1">
                <a:solidFill>
                  <a:srgbClr val="000000"/>
                </a:solidFill>
                <a:cs typeface="Calibri" pitchFamily="34" charset="0"/>
              </a:rPr>
              <a:t>hydrogens</a:t>
            </a:r>
            <a:r>
              <a:rPr lang="en-US" sz="1400" b="0" dirty="0">
                <a:solidFill>
                  <a:srgbClr val="000000"/>
                </a:solidFill>
                <a:cs typeface="Calibri" pitchFamily="34" charset="0"/>
              </a:rPr>
              <a:t> from </a:t>
            </a:r>
            <a:r>
              <a:rPr lang="en-US" sz="1400" dirty="0">
                <a:solidFill>
                  <a:srgbClr val="000000"/>
                </a:solidFill>
                <a:cs typeface="Calibri" pitchFamily="34" charset="0"/>
              </a:rPr>
              <a:t>the Edit | Preferences… </a:t>
            </a:r>
            <a:r>
              <a:rPr lang="en-US" sz="1400" b="0" dirty="0">
                <a:solidFill>
                  <a:srgbClr val="000000"/>
                </a:solidFill>
                <a:cs typeface="Calibri" pitchFamily="34" charset="0"/>
              </a:rPr>
              <a:t>command menu </a:t>
            </a:r>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80000" y="3470400"/>
            <a:ext cx="4154329" cy="320706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3" name="Oval 12"/>
          <p:cNvSpPr/>
          <p:nvPr/>
        </p:nvSpPr>
        <p:spPr bwMode="auto">
          <a:xfrm>
            <a:off x="-36000" y="2916000"/>
            <a:ext cx="1152000" cy="468000"/>
          </a:xfrm>
          <a:prstGeom prst="ellipse">
            <a:avLst/>
          </a:prstGeom>
          <a:noFill/>
          <a:ln>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grpSp>
        <p:nvGrpSpPr>
          <p:cNvPr id="11" name="Group 10"/>
          <p:cNvGrpSpPr/>
          <p:nvPr/>
        </p:nvGrpSpPr>
        <p:grpSpPr>
          <a:xfrm>
            <a:off x="54000" y="72000"/>
            <a:ext cx="111468" cy="404769"/>
            <a:chOff x="577537" y="4787108"/>
            <a:chExt cx="111468" cy="404769"/>
          </a:xfrm>
        </p:grpSpPr>
        <p:sp>
          <p:nvSpPr>
            <p:cNvPr id="12" name="Teardrop 11"/>
            <p:cNvSpPr/>
            <p:nvPr/>
          </p:nvSpPr>
          <p:spPr>
            <a:xfrm rot="8100000">
              <a:off x="577539" y="4787108"/>
              <a:ext cx="111464" cy="111464"/>
            </a:xfrm>
            <a:prstGeom prst="teardrop">
              <a:avLst>
                <a:gd name="adj" fmla="val 200000"/>
              </a:avLst>
            </a:prstGeom>
          </p:spPr>
          <p:style>
            <a:lnRef idx="0">
              <a:schemeClr val="dk1"/>
            </a:lnRef>
            <a:fillRef idx="3">
              <a:schemeClr val="dk1"/>
            </a:fillRef>
            <a:effectRef idx="3">
              <a:schemeClr val="dk1"/>
            </a:effectRef>
            <a:fontRef idx="minor">
              <a:schemeClr val="lt1"/>
            </a:fontRef>
          </p:style>
        </p:sp>
        <p:sp>
          <p:nvSpPr>
            <p:cNvPr id="14" name="Teardrop 13"/>
            <p:cNvSpPr/>
            <p:nvPr/>
          </p:nvSpPr>
          <p:spPr>
            <a:xfrm rot="8100000">
              <a:off x="577539" y="4884877"/>
              <a:ext cx="111464" cy="111464"/>
            </a:xfrm>
            <a:prstGeom prst="teardrop">
              <a:avLst>
                <a:gd name="adj" fmla="val 200000"/>
              </a:avLst>
            </a:prstGeom>
            <a:solidFill>
              <a:schemeClr val="bg1"/>
            </a:solidFill>
          </p:spPr>
          <p:style>
            <a:lnRef idx="0">
              <a:schemeClr val="accent2"/>
            </a:lnRef>
            <a:fillRef idx="3">
              <a:schemeClr val="accent2"/>
            </a:fillRef>
            <a:effectRef idx="3">
              <a:schemeClr val="accent2"/>
            </a:effectRef>
            <a:fontRef idx="minor">
              <a:schemeClr val="lt1"/>
            </a:fontRef>
          </p:style>
        </p:sp>
        <p:sp>
          <p:nvSpPr>
            <p:cNvPr id="15" name="Teardrop 14"/>
            <p:cNvSpPr/>
            <p:nvPr/>
          </p:nvSpPr>
          <p:spPr>
            <a:xfrm rot="8100000">
              <a:off x="577539" y="4982646"/>
              <a:ext cx="111464" cy="111464"/>
            </a:xfrm>
            <a:prstGeom prst="teardrop">
              <a:avLst>
                <a:gd name="adj" fmla="val 200000"/>
              </a:avLst>
            </a:prstGeom>
            <a:solidFill>
              <a:schemeClr val="bg1"/>
            </a:solidFill>
          </p:spPr>
          <p:style>
            <a:lnRef idx="0">
              <a:schemeClr val="accent4"/>
            </a:lnRef>
            <a:fillRef idx="3">
              <a:schemeClr val="accent4"/>
            </a:fillRef>
            <a:effectRef idx="3">
              <a:schemeClr val="accent4"/>
            </a:effectRef>
            <a:fontRef idx="minor">
              <a:schemeClr val="lt1"/>
            </a:fontRef>
          </p:style>
        </p:sp>
        <p:sp>
          <p:nvSpPr>
            <p:cNvPr id="16" name="Oval 15"/>
            <p:cNvSpPr/>
            <p:nvPr/>
          </p:nvSpPr>
          <p:spPr>
            <a:xfrm rot="5400000">
              <a:off x="577540" y="5080412"/>
              <a:ext cx="111462" cy="111468"/>
            </a:xfrm>
            <a:prstGeom prst="ellipse">
              <a:avLst/>
            </a:prstGeom>
            <a:solidFill>
              <a:schemeClr val="bg1"/>
            </a:solidFill>
          </p:spPr>
          <p:style>
            <a:lnRef idx="0">
              <a:schemeClr val="accent6"/>
            </a:lnRef>
            <a:fillRef idx="3">
              <a:schemeClr val="accent6"/>
            </a:fillRef>
            <a:effectRef idx="3">
              <a:schemeClr val="accent6"/>
            </a:effectRef>
            <a:fontRef idx="minor">
              <a:schemeClr val="lt1"/>
            </a:fontRef>
          </p:style>
        </p:sp>
      </p:grpSp>
    </p:spTree>
    <p:extLst>
      <p:ext uri="{BB962C8B-B14F-4D97-AF65-F5344CB8AC3E}">
        <p14:creationId xmlns:p14="http://schemas.microsoft.com/office/powerpoint/2010/main" xmlns="" val="36464623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10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123"/>
                                        </p:tgtEl>
                                        <p:attrNameLst>
                                          <p:attrName>style.visibility</p:attrName>
                                        </p:attrNameLst>
                                      </p:cBhvr>
                                      <p:to>
                                        <p:strVal val="visible"/>
                                      </p:to>
                                    </p:set>
                                    <p:animEffect transition="in" filter="fade">
                                      <p:cBhvr>
                                        <p:cTn id="18" dur="1000"/>
                                        <p:tgtEl>
                                          <p:spTgt spid="512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6149" name="Picture 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smtClean="0"/>
              <a:t>Preparation – Prepare Protein</a:t>
            </a:r>
            <a:endParaRPr lang="en-GB" dirty="0"/>
          </a:p>
        </p:txBody>
      </p:sp>
      <p:sp>
        <p:nvSpPr>
          <p:cNvPr id="13" name="Oval 12"/>
          <p:cNvSpPr/>
          <p:nvPr/>
        </p:nvSpPr>
        <p:spPr bwMode="auto">
          <a:xfrm>
            <a:off x="-36000" y="4950000"/>
            <a:ext cx="1044000" cy="288000"/>
          </a:xfrm>
          <a:prstGeom prst="ellipse">
            <a:avLst/>
          </a:prstGeom>
          <a:noFill/>
          <a:ln>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11" name="Rounded Rectangle 10"/>
          <p:cNvSpPr/>
          <p:nvPr/>
        </p:nvSpPr>
        <p:spPr bwMode="auto">
          <a:xfrm>
            <a:off x="6357600" y="3841200"/>
            <a:ext cx="2607420" cy="2835354"/>
          </a:xfrm>
          <a:prstGeom prst="round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36000" tIns="45720" rIns="36000" bIns="45720" numCol="1" rtlCol="0" anchor="t" anchorCtr="0" compatLnSpc="1">
            <a:prstTxWarp prst="textNoShape">
              <a:avLst/>
            </a:prstTxWarp>
            <a:spAutoFit/>
          </a:bodyPr>
          <a:lstStyle/>
          <a:p>
            <a:pPr algn="ctr"/>
            <a:r>
              <a:rPr lang="en-US" sz="1400" b="0" dirty="0">
                <a:solidFill>
                  <a:srgbClr val="000000"/>
                </a:solidFill>
                <a:cs typeface="Calibri" pitchFamily="34" charset="0"/>
              </a:rPr>
              <a:t>The </a:t>
            </a:r>
            <a:r>
              <a:rPr lang="en-US" sz="1400" dirty="0">
                <a:solidFill>
                  <a:srgbClr val="000000"/>
                </a:solidFill>
                <a:cs typeface="Calibri" pitchFamily="34" charset="0"/>
              </a:rPr>
              <a:t>Prepare Protein </a:t>
            </a:r>
            <a:r>
              <a:rPr lang="en-US" sz="1400" b="0" dirty="0">
                <a:solidFill>
                  <a:srgbClr val="000000"/>
                </a:solidFill>
                <a:cs typeface="Calibri" pitchFamily="34" charset="0"/>
              </a:rPr>
              <a:t>protocol prepares </a:t>
            </a:r>
            <a:r>
              <a:rPr lang="en-US" sz="1400" b="0" dirty="0" smtClean="0">
                <a:solidFill>
                  <a:srgbClr val="000000"/>
                </a:solidFill>
                <a:cs typeface="Calibri" pitchFamily="34" charset="0"/>
              </a:rPr>
              <a:t>proteins, </a:t>
            </a:r>
            <a:r>
              <a:rPr lang="en-US" sz="1400" b="0" dirty="0">
                <a:solidFill>
                  <a:srgbClr val="000000"/>
                </a:solidFill>
                <a:cs typeface="Calibri" pitchFamily="34" charset="0"/>
              </a:rPr>
              <a:t>performing tasks such </a:t>
            </a:r>
            <a:r>
              <a:rPr lang="en-US" sz="1400" b="0" dirty="0" smtClean="0">
                <a:solidFill>
                  <a:srgbClr val="000000"/>
                </a:solidFill>
                <a:cs typeface="Calibri" pitchFamily="34" charset="0"/>
              </a:rPr>
              <a:t>as:</a:t>
            </a:r>
          </a:p>
          <a:p>
            <a:pPr marL="285750" indent="-200025">
              <a:buFont typeface="Arial" pitchFamily="34" charset="0"/>
              <a:buChar char="•"/>
            </a:pPr>
            <a:r>
              <a:rPr lang="en-US" sz="1200" b="0" dirty="0" smtClean="0">
                <a:solidFill>
                  <a:srgbClr val="000000"/>
                </a:solidFill>
                <a:cs typeface="Calibri" pitchFamily="34" charset="0"/>
              </a:rPr>
              <a:t>Inserting </a:t>
            </a:r>
            <a:r>
              <a:rPr lang="en-US" sz="1200" b="0" dirty="0">
                <a:solidFill>
                  <a:srgbClr val="000000"/>
                </a:solidFill>
                <a:cs typeface="Calibri" pitchFamily="34" charset="0"/>
              </a:rPr>
              <a:t>missing atoms in incomplete </a:t>
            </a:r>
            <a:r>
              <a:rPr lang="en-US" sz="1200" b="0" dirty="0" smtClean="0">
                <a:solidFill>
                  <a:srgbClr val="000000"/>
                </a:solidFill>
                <a:cs typeface="Calibri" pitchFamily="34" charset="0"/>
              </a:rPr>
              <a:t>residues</a:t>
            </a:r>
          </a:p>
          <a:p>
            <a:pPr marL="285750" indent="-200025">
              <a:buFont typeface="Arial" pitchFamily="34" charset="0"/>
              <a:buChar char="•"/>
            </a:pPr>
            <a:r>
              <a:rPr lang="en-US" sz="1200" b="0" dirty="0" smtClean="0">
                <a:solidFill>
                  <a:srgbClr val="000000"/>
                </a:solidFill>
                <a:cs typeface="Calibri" pitchFamily="34" charset="0"/>
              </a:rPr>
              <a:t>Modeling </a:t>
            </a:r>
            <a:r>
              <a:rPr lang="en-US" sz="1200" b="0" dirty="0">
                <a:solidFill>
                  <a:srgbClr val="000000"/>
                </a:solidFill>
                <a:cs typeface="Calibri" pitchFamily="34" charset="0"/>
              </a:rPr>
              <a:t>missing loop </a:t>
            </a:r>
            <a:r>
              <a:rPr lang="en-US" sz="1200" b="0" dirty="0" smtClean="0">
                <a:solidFill>
                  <a:srgbClr val="000000"/>
                </a:solidFill>
                <a:cs typeface="Calibri" pitchFamily="34" charset="0"/>
              </a:rPr>
              <a:t>regions</a:t>
            </a:r>
          </a:p>
          <a:p>
            <a:pPr marL="285750" indent="-200025">
              <a:buFont typeface="Arial" pitchFamily="34" charset="0"/>
              <a:buChar char="•"/>
            </a:pPr>
            <a:r>
              <a:rPr lang="en-US" sz="1200" b="0" dirty="0">
                <a:solidFill>
                  <a:srgbClr val="000000"/>
                </a:solidFill>
                <a:cs typeface="Calibri" pitchFamily="34" charset="0"/>
              </a:rPr>
              <a:t>D</a:t>
            </a:r>
            <a:r>
              <a:rPr lang="en-US" sz="1200" b="0" dirty="0" smtClean="0">
                <a:solidFill>
                  <a:srgbClr val="000000"/>
                </a:solidFill>
                <a:cs typeface="Calibri" pitchFamily="34" charset="0"/>
              </a:rPr>
              <a:t>eleting </a:t>
            </a:r>
            <a:r>
              <a:rPr lang="en-US" sz="1200" b="0" dirty="0">
                <a:solidFill>
                  <a:srgbClr val="000000"/>
                </a:solidFill>
                <a:cs typeface="Calibri" pitchFamily="34" charset="0"/>
              </a:rPr>
              <a:t>alternate conformations (disorder</a:t>
            </a:r>
            <a:r>
              <a:rPr lang="en-US" sz="1200" b="0" dirty="0" smtClean="0">
                <a:solidFill>
                  <a:srgbClr val="000000"/>
                </a:solidFill>
                <a:cs typeface="Calibri" pitchFamily="34" charset="0"/>
              </a:rPr>
              <a:t>)</a:t>
            </a:r>
          </a:p>
          <a:p>
            <a:pPr marL="285750" indent="-200025">
              <a:buFont typeface="Arial" pitchFamily="34" charset="0"/>
              <a:buChar char="•"/>
            </a:pPr>
            <a:r>
              <a:rPr lang="en-US" sz="1200" b="0" dirty="0" smtClean="0">
                <a:solidFill>
                  <a:srgbClr val="000000"/>
                </a:solidFill>
                <a:cs typeface="Calibri" pitchFamily="34" charset="0"/>
              </a:rPr>
              <a:t>Removing waters</a:t>
            </a:r>
          </a:p>
          <a:p>
            <a:pPr marL="285750" indent="-200025">
              <a:buFont typeface="Arial" pitchFamily="34" charset="0"/>
              <a:buChar char="•"/>
            </a:pPr>
            <a:r>
              <a:rPr lang="en-US" sz="1200" b="0" dirty="0" smtClean="0">
                <a:solidFill>
                  <a:srgbClr val="000000"/>
                </a:solidFill>
                <a:cs typeface="Calibri" pitchFamily="34" charset="0"/>
              </a:rPr>
              <a:t>Standardizing </a:t>
            </a:r>
            <a:r>
              <a:rPr lang="en-US" sz="1200" b="0" dirty="0">
                <a:solidFill>
                  <a:srgbClr val="000000"/>
                </a:solidFill>
                <a:cs typeface="Calibri" pitchFamily="34" charset="0"/>
              </a:rPr>
              <a:t>atom </a:t>
            </a:r>
            <a:r>
              <a:rPr lang="en-US" sz="1200" b="0" dirty="0" smtClean="0">
                <a:solidFill>
                  <a:srgbClr val="000000"/>
                </a:solidFill>
                <a:cs typeface="Calibri" pitchFamily="34" charset="0"/>
              </a:rPr>
              <a:t>names</a:t>
            </a:r>
          </a:p>
          <a:p>
            <a:pPr marL="285750" indent="-200025">
              <a:buFont typeface="Arial" pitchFamily="34" charset="0"/>
              <a:buChar char="•"/>
            </a:pPr>
            <a:r>
              <a:rPr lang="en-US" sz="1200" b="0" dirty="0" smtClean="0">
                <a:solidFill>
                  <a:srgbClr val="000000"/>
                </a:solidFill>
                <a:cs typeface="Calibri" pitchFamily="34" charset="0"/>
              </a:rPr>
              <a:t>Protonating </a:t>
            </a:r>
            <a:r>
              <a:rPr lang="en-US" sz="1200" b="0" dirty="0" err="1">
                <a:solidFill>
                  <a:srgbClr val="000000"/>
                </a:solidFill>
                <a:cs typeface="Calibri" pitchFamily="34" charset="0"/>
              </a:rPr>
              <a:t>titratable</a:t>
            </a:r>
            <a:r>
              <a:rPr lang="en-US" sz="1200" b="0" dirty="0">
                <a:solidFill>
                  <a:srgbClr val="000000"/>
                </a:solidFill>
                <a:cs typeface="Calibri" pitchFamily="34" charset="0"/>
              </a:rPr>
              <a:t> residues using predicted </a:t>
            </a:r>
            <a:r>
              <a:rPr lang="en-US" sz="1200" b="0" dirty="0" err="1" smtClean="0">
                <a:solidFill>
                  <a:srgbClr val="000000"/>
                </a:solidFill>
                <a:cs typeface="Calibri" pitchFamily="34" charset="0"/>
              </a:rPr>
              <a:t>pKs</a:t>
            </a:r>
            <a:endParaRPr lang="en-US" sz="1200" b="0" dirty="0">
              <a:solidFill>
                <a:srgbClr val="000000"/>
              </a:solidFill>
              <a:cs typeface="Calibri" pitchFamily="34" charset="0"/>
            </a:endParaRPr>
          </a:p>
        </p:txBody>
      </p:sp>
      <p:pic>
        <p:nvPicPr>
          <p:cNvPr id="15" name="Picture 6"/>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116000" y="2768400"/>
            <a:ext cx="4339590" cy="391048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nvGrpSpPr>
          <p:cNvPr id="8" name="Group 7"/>
          <p:cNvGrpSpPr/>
          <p:nvPr/>
        </p:nvGrpSpPr>
        <p:grpSpPr>
          <a:xfrm>
            <a:off x="54000" y="72000"/>
            <a:ext cx="111468" cy="404769"/>
            <a:chOff x="577537" y="4787108"/>
            <a:chExt cx="111468" cy="404769"/>
          </a:xfrm>
        </p:grpSpPr>
        <p:sp>
          <p:nvSpPr>
            <p:cNvPr id="9" name="Teardrop 8"/>
            <p:cNvSpPr/>
            <p:nvPr/>
          </p:nvSpPr>
          <p:spPr>
            <a:xfrm rot="8100000">
              <a:off x="577539" y="4787108"/>
              <a:ext cx="111464" cy="111464"/>
            </a:xfrm>
            <a:prstGeom prst="teardrop">
              <a:avLst>
                <a:gd name="adj" fmla="val 200000"/>
              </a:avLst>
            </a:prstGeom>
          </p:spPr>
          <p:style>
            <a:lnRef idx="0">
              <a:schemeClr val="dk1"/>
            </a:lnRef>
            <a:fillRef idx="3">
              <a:schemeClr val="dk1"/>
            </a:fillRef>
            <a:effectRef idx="3">
              <a:schemeClr val="dk1"/>
            </a:effectRef>
            <a:fontRef idx="minor">
              <a:schemeClr val="lt1"/>
            </a:fontRef>
          </p:style>
        </p:sp>
        <p:sp>
          <p:nvSpPr>
            <p:cNvPr id="10" name="Teardrop 9"/>
            <p:cNvSpPr/>
            <p:nvPr/>
          </p:nvSpPr>
          <p:spPr>
            <a:xfrm rot="8100000">
              <a:off x="577539" y="4884877"/>
              <a:ext cx="111464" cy="111464"/>
            </a:xfrm>
            <a:prstGeom prst="teardrop">
              <a:avLst>
                <a:gd name="adj" fmla="val 200000"/>
              </a:avLst>
            </a:prstGeom>
            <a:solidFill>
              <a:schemeClr val="bg1"/>
            </a:solidFill>
          </p:spPr>
          <p:style>
            <a:lnRef idx="0">
              <a:schemeClr val="accent2"/>
            </a:lnRef>
            <a:fillRef idx="3">
              <a:schemeClr val="accent2"/>
            </a:fillRef>
            <a:effectRef idx="3">
              <a:schemeClr val="accent2"/>
            </a:effectRef>
            <a:fontRef idx="minor">
              <a:schemeClr val="lt1"/>
            </a:fontRef>
          </p:style>
        </p:sp>
        <p:sp>
          <p:nvSpPr>
            <p:cNvPr id="12" name="Teardrop 11"/>
            <p:cNvSpPr/>
            <p:nvPr/>
          </p:nvSpPr>
          <p:spPr>
            <a:xfrm rot="8100000">
              <a:off x="577539" y="4982646"/>
              <a:ext cx="111464" cy="111464"/>
            </a:xfrm>
            <a:prstGeom prst="teardrop">
              <a:avLst>
                <a:gd name="adj" fmla="val 200000"/>
              </a:avLst>
            </a:prstGeom>
            <a:solidFill>
              <a:schemeClr val="bg1"/>
            </a:solidFill>
          </p:spPr>
          <p:style>
            <a:lnRef idx="0">
              <a:schemeClr val="accent4"/>
            </a:lnRef>
            <a:fillRef idx="3">
              <a:schemeClr val="accent4"/>
            </a:fillRef>
            <a:effectRef idx="3">
              <a:schemeClr val="accent4"/>
            </a:effectRef>
            <a:fontRef idx="minor">
              <a:schemeClr val="lt1"/>
            </a:fontRef>
          </p:style>
        </p:sp>
        <p:sp>
          <p:nvSpPr>
            <p:cNvPr id="14" name="Oval 13"/>
            <p:cNvSpPr/>
            <p:nvPr/>
          </p:nvSpPr>
          <p:spPr>
            <a:xfrm rot="5400000">
              <a:off x="577540" y="5080412"/>
              <a:ext cx="111462" cy="111468"/>
            </a:xfrm>
            <a:prstGeom prst="ellipse">
              <a:avLst/>
            </a:prstGeom>
            <a:solidFill>
              <a:schemeClr val="bg1"/>
            </a:solidFill>
          </p:spPr>
          <p:style>
            <a:lnRef idx="0">
              <a:schemeClr val="accent6"/>
            </a:lnRef>
            <a:fillRef idx="3">
              <a:schemeClr val="accent6"/>
            </a:fillRef>
            <a:effectRef idx="3">
              <a:schemeClr val="accent6"/>
            </a:effectRef>
            <a:fontRef idx="minor">
              <a:schemeClr val="lt1"/>
            </a:fontRef>
          </p:style>
        </p:sp>
      </p:grpSp>
    </p:spTree>
    <p:extLst>
      <p:ext uri="{BB962C8B-B14F-4D97-AF65-F5344CB8AC3E}">
        <p14:creationId xmlns:p14="http://schemas.microsoft.com/office/powerpoint/2010/main" xmlns="" val="178443574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1000"/>
                                        <p:tgtEl>
                                          <p:spTgt spid="15"/>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6149"/>
                                        </p:tgtEl>
                                        <p:attrNameLst>
                                          <p:attrName>style.visibility</p:attrName>
                                        </p:attrNameLst>
                                      </p:cBhvr>
                                      <p:to>
                                        <p:strVal val="visible"/>
                                      </p:to>
                                    </p:set>
                                    <p:animEffect transition="in" filter="fade">
                                      <p:cBhvr>
                                        <p:cTn id="20" dur="1000"/>
                                        <p:tgtEl>
                                          <p:spTgt spid="6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GB"/>
          </a:p>
        </p:txBody>
      </p:sp>
      <p:sp>
        <p:nvSpPr>
          <p:cNvPr id="3" name="Title 2"/>
          <p:cNvSpPr>
            <a:spLocks noGrp="1"/>
          </p:cNvSpPr>
          <p:nvPr>
            <p:ph type="title"/>
          </p:nvPr>
        </p:nvSpPr>
        <p:spPr/>
        <p:txBody>
          <a:bodyPr/>
          <a:lstStyle/>
          <a:p>
            <a:r>
              <a:rPr lang="en-GB" dirty="0"/>
              <a:t>Preparation – </a:t>
            </a:r>
            <a:r>
              <a:rPr lang="en-GB" dirty="0" smtClean="0"/>
              <a:t>Binding Sites</a:t>
            </a:r>
            <a:endParaRPr lang="en-GB"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7" name="Rounded Rectangle 6"/>
          <p:cNvSpPr/>
          <p:nvPr/>
        </p:nvSpPr>
        <p:spPr bwMode="auto">
          <a:xfrm>
            <a:off x="1499600" y="4089600"/>
            <a:ext cx="3840498" cy="2587943"/>
          </a:xfrm>
          <a:prstGeom prst="round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36000" tIns="45720" rIns="36000" bIns="45720" numCol="1" rtlCol="0" anchor="t" anchorCtr="0" compatLnSpc="1">
            <a:prstTxWarp prst="textNoShape">
              <a:avLst/>
            </a:prstTxWarp>
            <a:spAutoFit/>
          </a:bodyPr>
          <a:lstStyle/>
          <a:p>
            <a:pPr algn="ctr"/>
            <a:r>
              <a:rPr lang="en-US" sz="1400" b="0" dirty="0" smtClean="0">
                <a:solidFill>
                  <a:srgbClr val="000000"/>
                </a:solidFill>
                <a:cs typeface="Calibri" pitchFamily="34" charset="0"/>
              </a:rPr>
              <a:t>Binding site(s) can be identified from PDB site records or by selecting a bound ligand (</a:t>
            </a:r>
            <a:r>
              <a:rPr lang="en-US" sz="1400" dirty="0" smtClean="0">
                <a:solidFill>
                  <a:srgbClr val="000000"/>
                </a:solidFill>
                <a:cs typeface="Calibri" pitchFamily="34" charset="0"/>
              </a:rPr>
              <a:t>Define and Edit Binding Site </a:t>
            </a:r>
            <a:r>
              <a:rPr lang="en-US" sz="1400" b="0" dirty="0" err="1" smtClean="0">
                <a:solidFill>
                  <a:srgbClr val="000000"/>
                </a:solidFill>
                <a:cs typeface="Calibri" pitchFamily="34" charset="0"/>
              </a:rPr>
              <a:t>toolpanel</a:t>
            </a:r>
            <a:r>
              <a:rPr lang="en-US" sz="1400" b="0" dirty="0" smtClean="0">
                <a:solidFill>
                  <a:srgbClr val="000000"/>
                </a:solidFill>
                <a:cs typeface="Calibri" pitchFamily="34" charset="0"/>
              </a:rPr>
              <a:t>)</a:t>
            </a:r>
          </a:p>
          <a:p>
            <a:pPr algn="ctr"/>
            <a:endParaRPr lang="en-US" sz="1200" b="0" dirty="0" smtClean="0">
              <a:solidFill>
                <a:srgbClr val="000000"/>
              </a:solidFill>
              <a:cs typeface="Calibri" pitchFamily="34" charset="0"/>
            </a:endParaRPr>
          </a:p>
          <a:p>
            <a:pPr algn="ctr"/>
            <a:r>
              <a:rPr lang="en-US" sz="1400" b="0" dirty="0" smtClean="0">
                <a:solidFill>
                  <a:srgbClr val="000000"/>
                </a:solidFill>
                <a:cs typeface="Calibri" pitchFamily="34" charset="0"/>
              </a:rPr>
              <a:t>When the binding site is unknown you can: </a:t>
            </a:r>
          </a:p>
          <a:p>
            <a:pPr marL="534988" indent="-173038">
              <a:buFont typeface="Arial" pitchFamily="34" charset="0"/>
              <a:buChar char="•"/>
            </a:pPr>
            <a:r>
              <a:rPr lang="en-US" sz="1400" b="0" dirty="0" smtClean="0">
                <a:solidFill>
                  <a:srgbClr val="000000"/>
                </a:solidFill>
                <a:cs typeface="Calibri" pitchFamily="34" charset="0"/>
              </a:rPr>
              <a:t>Search for cavities</a:t>
            </a:r>
          </a:p>
          <a:p>
            <a:pPr marL="534988" indent="-173038">
              <a:buFont typeface="Arial" pitchFamily="34" charset="0"/>
              <a:buChar char="•"/>
            </a:pPr>
            <a:r>
              <a:rPr lang="en-US" sz="1400" b="0" dirty="0" smtClean="0">
                <a:solidFill>
                  <a:srgbClr val="000000"/>
                </a:solidFill>
                <a:cs typeface="Calibri" pitchFamily="34" charset="0"/>
              </a:rPr>
              <a:t>Use experimental data</a:t>
            </a:r>
          </a:p>
          <a:p>
            <a:pPr marL="801688" lvl="1" indent="-171450">
              <a:buSzPct val="80000"/>
              <a:buFont typeface="Courier New" pitchFamily="49" charset="0"/>
              <a:buChar char="o"/>
            </a:pPr>
            <a:r>
              <a:rPr lang="en-US" sz="1200" b="0" dirty="0">
                <a:solidFill>
                  <a:srgbClr val="000000"/>
                </a:solidFill>
                <a:cs typeface="Calibri" pitchFamily="34" charset="0"/>
              </a:rPr>
              <a:t>Site-directed mutagenesis studies</a:t>
            </a:r>
          </a:p>
          <a:p>
            <a:pPr marL="801688" lvl="1" indent="-171450">
              <a:buSzPct val="80000"/>
              <a:buFont typeface="Courier New" pitchFamily="49" charset="0"/>
              <a:buChar char="o"/>
            </a:pPr>
            <a:r>
              <a:rPr lang="en-US" sz="1200" b="0" dirty="0">
                <a:solidFill>
                  <a:srgbClr val="000000"/>
                </a:solidFill>
                <a:cs typeface="Calibri" pitchFamily="34" charset="0"/>
              </a:rPr>
              <a:t>Cross-linking data</a:t>
            </a:r>
          </a:p>
          <a:p>
            <a:pPr marL="801688" lvl="1" indent="-171450">
              <a:buSzPct val="80000"/>
              <a:buFont typeface="Courier New" pitchFamily="49" charset="0"/>
              <a:buChar char="o"/>
            </a:pPr>
            <a:r>
              <a:rPr lang="en-US" sz="1200" b="0" dirty="0">
                <a:solidFill>
                  <a:srgbClr val="000000"/>
                </a:solidFill>
                <a:cs typeface="Calibri" pitchFamily="34" charset="0"/>
              </a:rPr>
              <a:t>NMR results</a:t>
            </a:r>
          </a:p>
          <a:p>
            <a:pPr marL="534988" indent="-173038">
              <a:buFont typeface="Arial" pitchFamily="34" charset="0"/>
              <a:buChar char="•"/>
            </a:pPr>
            <a:r>
              <a:rPr lang="en-US" sz="1400" b="0" dirty="0">
                <a:solidFill>
                  <a:srgbClr val="000000"/>
                </a:solidFill>
                <a:cs typeface="Calibri" pitchFamily="34" charset="0"/>
              </a:rPr>
              <a:t>Compare target to similar </a:t>
            </a:r>
            <a:r>
              <a:rPr lang="en-US" sz="1400" b="0" dirty="0" smtClean="0">
                <a:solidFill>
                  <a:srgbClr val="000000"/>
                </a:solidFill>
                <a:cs typeface="Calibri" pitchFamily="34" charset="0"/>
              </a:rPr>
              <a:t>proteins</a:t>
            </a:r>
            <a:endParaRPr lang="en-US" sz="1400" b="0" dirty="0">
              <a:solidFill>
                <a:srgbClr val="000000"/>
              </a:solidFill>
              <a:cs typeface="Calibri" pitchFamily="34" charset="0"/>
            </a:endParaRPr>
          </a:p>
        </p:txBody>
      </p:sp>
      <p:sp>
        <p:nvSpPr>
          <p:cNvPr id="5" name="Oval 4"/>
          <p:cNvSpPr/>
          <p:nvPr/>
        </p:nvSpPr>
        <p:spPr bwMode="auto">
          <a:xfrm>
            <a:off x="-51927" y="2442570"/>
            <a:ext cx="1332000" cy="756000"/>
          </a:xfrm>
          <a:prstGeom prst="ellipse">
            <a:avLst/>
          </a:prstGeom>
          <a:noFill/>
          <a:ln>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grpSp>
        <p:nvGrpSpPr>
          <p:cNvPr id="8" name="Group 7"/>
          <p:cNvGrpSpPr/>
          <p:nvPr/>
        </p:nvGrpSpPr>
        <p:grpSpPr>
          <a:xfrm>
            <a:off x="54000" y="72000"/>
            <a:ext cx="111468" cy="404769"/>
            <a:chOff x="577537" y="4787108"/>
            <a:chExt cx="111468" cy="404769"/>
          </a:xfrm>
        </p:grpSpPr>
        <p:sp>
          <p:nvSpPr>
            <p:cNvPr id="9" name="Teardrop 8"/>
            <p:cNvSpPr/>
            <p:nvPr/>
          </p:nvSpPr>
          <p:spPr>
            <a:xfrm rot="8100000">
              <a:off x="577539" y="4787108"/>
              <a:ext cx="111464" cy="111464"/>
            </a:xfrm>
            <a:prstGeom prst="teardrop">
              <a:avLst>
                <a:gd name="adj" fmla="val 200000"/>
              </a:avLst>
            </a:prstGeom>
          </p:spPr>
          <p:style>
            <a:lnRef idx="0">
              <a:schemeClr val="dk1"/>
            </a:lnRef>
            <a:fillRef idx="3">
              <a:schemeClr val="dk1"/>
            </a:fillRef>
            <a:effectRef idx="3">
              <a:schemeClr val="dk1"/>
            </a:effectRef>
            <a:fontRef idx="minor">
              <a:schemeClr val="lt1"/>
            </a:fontRef>
          </p:style>
        </p:sp>
        <p:sp>
          <p:nvSpPr>
            <p:cNvPr id="10" name="Teardrop 9"/>
            <p:cNvSpPr/>
            <p:nvPr/>
          </p:nvSpPr>
          <p:spPr>
            <a:xfrm rot="8100000">
              <a:off x="577539" y="4884877"/>
              <a:ext cx="111464" cy="111464"/>
            </a:xfrm>
            <a:prstGeom prst="teardrop">
              <a:avLst>
                <a:gd name="adj" fmla="val 200000"/>
              </a:avLst>
            </a:prstGeom>
            <a:solidFill>
              <a:schemeClr val="bg1"/>
            </a:solidFill>
          </p:spPr>
          <p:style>
            <a:lnRef idx="0">
              <a:schemeClr val="accent2"/>
            </a:lnRef>
            <a:fillRef idx="3">
              <a:schemeClr val="accent2"/>
            </a:fillRef>
            <a:effectRef idx="3">
              <a:schemeClr val="accent2"/>
            </a:effectRef>
            <a:fontRef idx="minor">
              <a:schemeClr val="lt1"/>
            </a:fontRef>
          </p:style>
        </p:sp>
        <p:sp>
          <p:nvSpPr>
            <p:cNvPr id="11" name="Teardrop 10"/>
            <p:cNvSpPr/>
            <p:nvPr/>
          </p:nvSpPr>
          <p:spPr>
            <a:xfrm rot="8100000">
              <a:off x="577539" y="4982646"/>
              <a:ext cx="111464" cy="111464"/>
            </a:xfrm>
            <a:prstGeom prst="teardrop">
              <a:avLst>
                <a:gd name="adj" fmla="val 200000"/>
              </a:avLst>
            </a:prstGeom>
            <a:solidFill>
              <a:schemeClr val="bg1"/>
            </a:solidFill>
          </p:spPr>
          <p:style>
            <a:lnRef idx="0">
              <a:schemeClr val="accent4"/>
            </a:lnRef>
            <a:fillRef idx="3">
              <a:schemeClr val="accent4"/>
            </a:fillRef>
            <a:effectRef idx="3">
              <a:schemeClr val="accent4"/>
            </a:effectRef>
            <a:fontRef idx="minor">
              <a:schemeClr val="lt1"/>
            </a:fontRef>
          </p:style>
        </p:sp>
        <p:sp>
          <p:nvSpPr>
            <p:cNvPr id="12" name="Oval 11"/>
            <p:cNvSpPr/>
            <p:nvPr/>
          </p:nvSpPr>
          <p:spPr>
            <a:xfrm rot="5400000">
              <a:off x="577540" y="5080412"/>
              <a:ext cx="111462" cy="111468"/>
            </a:xfrm>
            <a:prstGeom prst="ellipse">
              <a:avLst/>
            </a:prstGeom>
            <a:solidFill>
              <a:schemeClr val="bg1"/>
            </a:solidFill>
          </p:spPr>
          <p:style>
            <a:lnRef idx="0">
              <a:schemeClr val="accent6"/>
            </a:lnRef>
            <a:fillRef idx="3">
              <a:schemeClr val="accent6"/>
            </a:fillRef>
            <a:effectRef idx="3">
              <a:schemeClr val="accent6"/>
            </a:effectRef>
            <a:fontRef idx="minor">
              <a:schemeClr val="lt1"/>
            </a:fontRef>
          </p:style>
        </p:sp>
      </p:grpSp>
    </p:spTree>
    <p:extLst>
      <p:ext uri="{BB962C8B-B14F-4D97-AF65-F5344CB8AC3E}">
        <p14:creationId xmlns:p14="http://schemas.microsoft.com/office/powerpoint/2010/main" xmlns="" val="44894137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12291"/>
                                        </p:tgtEl>
                                        <p:attrNameLst>
                                          <p:attrName>style.visibility</p:attrName>
                                        </p:attrNameLst>
                                      </p:cBhvr>
                                      <p:to>
                                        <p:strVal val="visible"/>
                                      </p:to>
                                    </p:set>
                                    <p:animEffect transition="in" filter="fade">
                                      <p:cBhvr>
                                        <p:cTn id="14" dur="1000"/>
                                        <p:tgtEl>
                                          <p:spTgt spid="122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smtClean="0"/>
              <a:t>Preparation – Ligand Filtering</a:t>
            </a:r>
            <a:endParaRPr lang="en-GB" dirty="0"/>
          </a:p>
        </p:txBody>
      </p:sp>
      <p:sp>
        <p:nvSpPr>
          <p:cNvPr id="6" name="Rectangle 10"/>
          <p:cNvSpPr>
            <a:spLocks noChangeArrowheads="1"/>
          </p:cNvSpPr>
          <p:nvPr/>
        </p:nvSpPr>
        <p:spPr bwMode="auto">
          <a:xfrm>
            <a:off x="1890000" y="2901196"/>
            <a:ext cx="5364000" cy="1055608"/>
          </a:xfrm>
          <a:prstGeom prst="roundRect">
            <a:avLst/>
          </a:prstGeom>
          <a:ln>
            <a:headEnd/>
            <a:tailEnd/>
          </a:ln>
        </p:spPr>
        <p:style>
          <a:lnRef idx="1">
            <a:schemeClr val="dk1"/>
          </a:lnRef>
          <a:fillRef idx="2">
            <a:schemeClr val="dk1"/>
          </a:fillRef>
          <a:effectRef idx="1">
            <a:schemeClr val="dk1"/>
          </a:effectRef>
          <a:fontRef idx="minor">
            <a:schemeClr val="dk1"/>
          </a:fontRef>
        </p:style>
        <p:txBody>
          <a:bodyPr wrap="square" lIns="36000" rIns="36000" anchor="ctr">
            <a:spAutoFit/>
          </a:bodyPr>
          <a:lstStyle/>
          <a:p>
            <a:pPr algn="ctr">
              <a:tabLst>
                <a:tab pos="180975" algn="l"/>
              </a:tabLst>
              <a:defRPr/>
            </a:pPr>
            <a:r>
              <a:rPr lang="en-US" sz="1400" b="0" dirty="0" smtClean="0">
                <a:solidFill>
                  <a:srgbClr val="000000"/>
                </a:solidFill>
              </a:rPr>
              <a:t>You can calculate molecular properties for ligand libraries to prepare for screening:</a:t>
            </a:r>
          </a:p>
          <a:p>
            <a:pPr marL="361950" indent="-276225">
              <a:buFont typeface="Arial" pitchFamily="34" charset="0"/>
              <a:buChar char="•"/>
              <a:tabLst>
                <a:tab pos="180975" algn="l"/>
              </a:tabLst>
              <a:defRPr/>
            </a:pPr>
            <a:r>
              <a:rPr lang="en-US" sz="1400" b="0" dirty="0" smtClean="0">
                <a:solidFill>
                  <a:srgbClr val="000000"/>
                </a:solidFill>
              </a:rPr>
              <a:t>Include ligands with desirable properties</a:t>
            </a:r>
          </a:p>
          <a:p>
            <a:pPr marL="361950" indent="-276225">
              <a:buFont typeface="Arial" pitchFamily="34" charset="0"/>
              <a:buChar char="•"/>
              <a:tabLst>
                <a:tab pos="180975" algn="l"/>
              </a:tabLst>
              <a:defRPr/>
            </a:pPr>
            <a:r>
              <a:rPr lang="en-US" sz="1400" b="0" dirty="0" smtClean="0">
                <a:solidFill>
                  <a:srgbClr val="000000"/>
                </a:solidFill>
              </a:rPr>
              <a:t>Filter ligands with undesirable properties and substructures</a:t>
            </a:r>
            <a:endParaRPr lang="en-US" sz="1400" b="0" dirty="0">
              <a:solidFill>
                <a:srgbClr val="000000"/>
              </a:solidFill>
            </a:endParaRPr>
          </a:p>
        </p:txBody>
      </p:sp>
      <p:sp>
        <p:nvSpPr>
          <p:cNvPr id="8" name="Oval 7"/>
          <p:cNvSpPr/>
          <p:nvPr/>
        </p:nvSpPr>
        <p:spPr bwMode="auto">
          <a:xfrm>
            <a:off x="-51927" y="2952000"/>
            <a:ext cx="1836000" cy="756000"/>
          </a:xfrm>
          <a:prstGeom prst="ellipse">
            <a:avLst/>
          </a:prstGeom>
          <a:noFill/>
          <a:ln>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9" name="Oval 8"/>
          <p:cNvSpPr/>
          <p:nvPr/>
        </p:nvSpPr>
        <p:spPr bwMode="auto">
          <a:xfrm>
            <a:off x="-51927" y="4338000"/>
            <a:ext cx="1188000" cy="468000"/>
          </a:xfrm>
          <a:prstGeom prst="ellipse">
            <a:avLst/>
          </a:prstGeom>
          <a:noFill/>
          <a:ln>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10" name="Oval 9"/>
          <p:cNvSpPr/>
          <p:nvPr/>
        </p:nvSpPr>
        <p:spPr bwMode="auto">
          <a:xfrm>
            <a:off x="-51927" y="5148000"/>
            <a:ext cx="1728000" cy="288000"/>
          </a:xfrm>
          <a:prstGeom prst="ellipse">
            <a:avLst/>
          </a:prstGeom>
          <a:noFill/>
          <a:ln>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grpSp>
        <p:nvGrpSpPr>
          <p:cNvPr id="11" name="Group 10"/>
          <p:cNvGrpSpPr/>
          <p:nvPr/>
        </p:nvGrpSpPr>
        <p:grpSpPr>
          <a:xfrm>
            <a:off x="54000" y="72000"/>
            <a:ext cx="111468" cy="404769"/>
            <a:chOff x="577537" y="4787108"/>
            <a:chExt cx="111468" cy="404769"/>
          </a:xfrm>
        </p:grpSpPr>
        <p:sp>
          <p:nvSpPr>
            <p:cNvPr id="12" name="Teardrop 11"/>
            <p:cNvSpPr/>
            <p:nvPr/>
          </p:nvSpPr>
          <p:spPr>
            <a:xfrm rot="8100000">
              <a:off x="577539" y="4787108"/>
              <a:ext cx="111464" cy="111464"/>
            </a:xfrm>
            <a:prstGeom prst="teardrop">
              <a:avLst>
                <a:gd name="adj" fmla="val 200000"/>
              </a:avLst>
            </a:prstGeom>
          </p:spPr>
          <p:style>
            <a:lnRef idx="0">
              <a:schemeClr val="dk1"/>
            </a:lnRef>
            <a:fillRef idx="3">
              <a:schemeClr val="dk1"/>
            </a:fillRef>
            <a:effectRef idx="3">
              <a:schemeClr val="dk1"/>
            </a:effectRef>
            <a:fontRef idx="minor">
              <a:schemeClr val="lt1"/>
            </a:fontRef>
          </p:style>
        </p:sp>
        <p:sp>
          <p:nvSpPr>
            <p:cNvPr id="13" name="Teardrop 12"/>
            <p:cNvSpPr/>
            <p:nvPr/>
          </p:nvSpPr>
          <p:spPr>
            <a:xfrm rot="8100000">
              <a:off x="577539" y="4884877"/>
              <a:ext cx="111464" cy="111464"/>
            </a:xfrm>
            <a:prstGeom prst="teardrop">
              <a:avLst>
                <a:gd name="adj" fmla="val 200000"/>
              </a:avLst>
            </a:prstGeom>
            <a:solidFill>
              <a:schemeClr val="bg1"/>
            </a:solidFill>
          </p:spPr>
          <p:style>
            <a:lnRef idx="0">
              <a:schemeClr val="accent2"/>
            </a:lnRef>
            <a:fillRef idx="3">
              <a:schemeClr val="accent2"/>
            </a:fillRef>
            <a:effectRef idx="3">
              <a:schemeClr val="accent2"/>
            </a:effectRef>
            <a:fontRef idx="minor">
              <a:schemeClr val="lt1"/>
            </a:fontRef>
          </p:style>
        </p:sp>
        <p:sp>
          <p:nvSpPr>
            <p:cNvPr id="14" name="Teardrop 13"/>
            <p:cNvSpPr/>
            <p:nvPr/>
          </p:nvSpPr>
          <p:spPr>
            <a:xfrm rot="8100000">
              <a:off x="577539" y="4982646"/>
              <a:ext cx="111464" cy="111464"/>
            </a:xfrm>
            <a:prstGeom prst="teardrop">
              <a:avLst>
                <a:gd name="adj" fmla="val 200000"/>
              </a:avLst>
            </a:prstGeom>
            <a:solidFill>
              <a:schemeClr val="bg1"/>
            </a:solidFill>
          </p:spPr>
          <p:style>
            <a:lnRef idx="0">
              <a:schemeClr val="accent4"/>
            </a:lnRef>
            <a:fillRef idx="3">
              <a:schemeClr val="accent4"/>
            </a:fillRef>
            <a:effectRef idx="3">
              <a:schemeClr val="accent4"/>
            </a:effectRef>
            <a:fontRef idx="minor">
              <a:schemeClr val="lt1"/>
            </a:fontRef>
          </p:style>
        </p:sp>
        <p:sp>
          <p:nvSpPr>
            <p:cNvPr id="15" name="Oval 14"/>
            <p:cNvSpPr/>
            <p:nvPr/>
          </p:nvSpPr>
          <p:spPr>
            <a:xfrm rot="5400000">
              <a:off x="577540" y="5080412"/>
              <a:ext cx="111462" cy="111468"/>
            </a:xfrm>
            <a:prstGeom prst="ellipse">
              <a:avLst/>
            </a:prstGeom>
            <a:solidFill>
              <a:schemeClr val="bg1"/>
            </a:solidFill>
          </p:spPr>
          <p:style>
            <a:lnRef idx="0">
              <a:schemeClr val="accent6"/>
            </a:lnRef>
            <a:fillRef idx="3">
              <a:schemeClr val="accent6"/>
            </a:fillRef>
            <a:effectRef idx="3">
              <a:schemeClr val="accent6"/>
            </a:effectRef>
            <a:fontRef idx="minor">
              <a:schemeClr val="lt1"/>
            </a:fontRef>
          </p:style>
        </p:sp>
      </p:grpSp>
    </p:spTree>
    <p:extLst>
      <p:ext uri="{BB962C8B-B14F-4D97-AF65-F5344CB8AC3E}">
        <p14:creationId xmlns:p14="http://schemas.microsoft.com/office/powerpoint/2010/main" xmlns="" val="148299392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000"/>
                                        <p:tgtEl>
                                          <p:spTgt spid="9"/>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smtClean="0"/>
              <a:t>Preparation – Prepare Ligands</a:t>
            </a:r>
            <a:endParaRPr lang="en-GB" dirty="0"/>
          </a:p>
        </p:txBody>
      </p:sp>
      <p:sp>
        <p:nvSpPr>
          <p:cNvPr id="6" name="Rectangle 10"/>
          <p:cNvSpPr>
            <a:spLocks noChangeArrowheads="1"/>
          </p:cNvSpPr>
          <p:nvPr/>
        </p:nvSpPr>
        <p:spPr bwMode="auto">
          <a:xfrm>
            <a:off x="5647340" y="1824258"/>
            <a:ext cx="3362575" cy="4178022"/>
          </a:xfrm>
          <a:prstGeom prst="roundRect">
            <a:avLst/>
          </a:prstGeom>
          <a:ln>
            <a:headEnd/>
            <a:tailEnd/>
          </a:ln>
        </p:spPr>
        <p:style>
          <a:lnRef idx="1">
            <a:schemeClr val="dk1"/>
          </a:lnRef>
          <a:fillRef idx="2">
            <a:schemeClr val="dk1"/>
          </a:fillRef>
          <a:effectRef idx="1">
            <a:schemeClr val="dk1"/>
          </a:effectRef>
          <a:fontRef idx="minor">
            <a:schemeClr val="dk1"/>
          </a:fontRef>
        </p:style>
        <p:txBody>
          <a:bodyPr wrap="square" lIns="36000" rIns="36000" anchor="ctr">
            <a:spAutoFit/>
          </a:bodyPr>
          <a:lstStyle/>
          <a:p>
            <a:pPr algn="ctr">
              <a:tabLst>
                <a:tab pos="180975" algn="l"/>
              </a:tabLst>
              <a:defRPr/>
            </a:pPr>
            <a:r>
              <a:rPr lang="en-US" sz="1400" b="0" dirty="0">
                <a:solidFill>
                  <a:srgbClr val="000000"/>
                </a:solidFill>
              </a:rPr>
              <a:t>Different </a:t>
            </a:r>
            <a:r>
              <a:rPr lang="en-US" sz="1400" b="0" dirty="0" smtClean="0">
                <a:solidFill>
                  <a:srgbClr val="000000"/>
                </a:solidFill>
              </a:rPr>
              <a:t>ligand protonation </a:t>
            </a:r>
            <a:r>
              <a:rPr lang="en-US" sz="1400" b="0" dirty="0">
                <a:solidFill>
                  <a:srgbClr val="000000"/>
                </a:solidFill>
              </a:rPr>
              <a:t>states, isomers and </a:t>
            </a:r>
            <a:r>
              <a:rPr lang="en-US" sz="1400" b="0" dirty="0" err="1">
                <a:solidFill>
                  <a:srgbClr val="000000"/>
                </a:solidFill>
              </a:rPr>
              <a:t>tautomers</a:t>
            </a:r>
            <a:r>
              <a:rPr lang="en-US" sz="1400" b="0" dirty="0">
                <a:solidFill>
                  <a:srgbClr val="000000"/>
                </a:solidFill>
              </a:rPr>
              <a:t> typically have different 3D geometries and binding </a:t>
            </a:r>
            <a:r>
              <a:rPr lang="en-US" sz="1400" b="0" dirty="0" smtClean="0">
                <a:solidFill>
                  <a:srgbClr val="000000"/>
                </a:solidFill>
              </a:rPr>
              <a:t>characteristics</a:t>
            </a:r>
          </a:p>
          <a:p>
            <a:pPr algn="ctr">
              <a:tabLst>
                <a:tab pos="180975" algn="l"/>
              </a:tabLst>
              <a:defRPr/>
            </a:pPr>
            <a:endParaRPr lang="en-US" sz="1200" b="0" dirty="0">
              <a:solidFill>
                <a:srgbClr val="000000"/>
              </a:solidFill>
            </a:endParaRPr>
          </a:p>
          <a:p>
            <a:pPr algn="ctr">
              <a:tabLst>
                <a:tab pos="180975" algn="l"/>
              </a:tabLst>
              <a:defRPr/>
            </a:pPr>
            <a:r>
              <a:rPr lang="en-US" sz="1400" b="0" dirty="0" smtClean="0">
                <a:solidFill>
                  <a:srgbClr val="000000"/>
                </a:solidFill>
              </a:rPr>
              <a:t>The </a:t>
            </a:r>
            <a:r>
              <a:rPr lang="en-US" sz="1400" dirty="0">
                <a:solidFill>
                  <a:srgbClr val="000000"/>
                </a:solidFill>
              </a:rPr>
              <a:t>Prepare </a:t>
            </a:r>
            <a:r>
              <a:rPr lang="en-US" sz="1400" dirty="0" smtClean="0">
                <a:solidFill>
                  <a:srgbClr val="000000"/>
                </a:solidFill>
              </a:rPr>
              <a:t>Ligands </a:t>
            </a:r>
            <a:r>
              <a:rPr lang="en-US" sz="1400" b="0" dirty="0" smtClean="0">
                <a:solidFill>
                  <a:srgbClr val="000000"/>
                </a:solidFill>
              </a:rPr>
              <a:t>protocol </a:t>
            </a:r>
            <a:r>
              <a:rPr lang="en-US" sz="1400" b="0" dirty="0">
                <a:solidFill>
                  <a:srgbClr val="000000"/>
                </a:solidFill>
              </a:rPr>
              <a:t>can  </a:t>
            </a:r>
            <a:r>
              <a:rPr lang="en-US" sz="1400" b="0" dirty="0" smtClean="0">
                <a:solidFill>
                  <a:srgbClr val="000000"/>
                </a:solidFill>
              </a:rPr>
              <a:t>consistently </a:t>
            </a:r>
            <a:r>
              <a:rPr lang="en-US" sz="1400" b="0" dirty="0">
                <a:solidFill>
                  <a:srgbClr val="000000"/>
                </a:solidFill>
              </a:rPr>
              <a:t>and </a:t>
            </a:r>
            <a:r>
              <a:rPr lang="en-US" sz="1400" b="0" dirty="0" smtClean="0">
                <a:solidFill>
                  <a:srgbClr val="000000"/>
                </a:solidFill>
              </a:rPr>
              <a:t>uniformly </a:t>
            </a:r>
            <a:r>
              <a:rPr lang="en-US" sz="1400" b="0" dirty="0">
                <a:solidFill>
                  <a:srgbClr val="000000"/>
                </a:solidFill>
              </a:rPr>
              <a:t>prepare </a:t>
            </a:r>
            <a:r>
              <a:rPr lang="en-US" sz="1400" b="0" dirty="0" smtClean="0">
                <a:solidFill>
                  <a:srgbClr val="000000"/>
                </a:solidFill>
              </a:rPr>
              <a:t>ligands and enumerate </a:t>
            </a:r>
            <a:r>
              <a:rPr lang="en-US" sz="1400" b="0" dirty="0">
                <a:solidFill>
                  <a:srgbClr val="000000"/>
                </a:solidFill>
              </a:rPr>
              <a:t>a number of likely configurations:</a:t>
            </a:r>
          </a:p>
          <a:p>
            <a:pPr marL="449263" lvl="1" indent="-182563">
              <a:buSzPct val="80000"/>
              <a:buFont typeface="Courier New" pitchFamily="49" charset="0"/>
              <a:buChar char="o"/>
              <a:tabLst>
                <a:tab pos="180975" algn="l"/>
              </a:tabLst>
              <a:defRPr/>
            </a:pPr>
            <a:r>
              <a:rPr lang="en-US" sz="1200" b="0" dirty="0" smtClean="0">
                <a:solidFill>
                  <a:srgbClr val="000000"/>
                </a:solidFill>
              </a:rPr>
              <a:t>Add </a:t>
            </a:r>
            <a:r>
              <a:rPr lang="en-US" sz="1200" b="0" dirty="0" err="1">
                <a:solidFill>
                  <a:srgbClr val="000000"/>
                </a:solidFill>
              </a:rPr>
              <a:t>h</a:t>
            </a:r>
            <a:r>
              <a:rPr lang="en-US" sz="1200" b="0" dirty="0" err="1" smtClean="0">
                <a:solidFill>
                  <a:srgbClr val="000000"/>
                </a:solidFill>
              </a:rPr>
              <a:t>ydrogens</a:t>
            </a:r>
            <a:endParaRPr lang="en-US" sz="1200" b="0" dirty="0" smtClean="0">
              <a:solidFill>
                <a:srgbClr val="000000"/>
              </a:solidFill>
            </a:endParaRPr>
          </a:p>
          <a:p>
            <a:pPr marL="449263" lvl="1" indent="-182563">
              <a:buSzPct val="80000"/>
              <a:buFont typeface="Courier New" pitchFamily="49" charset="0"/>
              <a:buChar char="o"/>
              <a:tabLst>
                <a:tab pos="180975" algn="l"/>
              </a:tabLst>
              <a:defRPr/>
            </a:pPr>
            <a:r>
              <a:rPr lang="en-US" sz="1200" b="0" dirty="0">
                <a:solidFill>
                  <a:srgbClr val="000000"/>
                </a:solidFill>
              </a:rPr>
              <a:t>Calculate 3D </a:t>
            </a:r>
            <a:r>
              <a:rPr lang="en-US" sz="1200" b="0" dirty="0" smtClean="0">
                <a:solidFill>
                  <a:srgbClr val="000000"/>
                </a:solidFill>
              </a:rPr>
              <a:t>coordinates</a:t>
            </a:r>
            <a:endParaRPr lang="en-US" sz="1200" b="0" dirty="0">
              <a:solidFill>
                <a:srgbClr val="000000"/>
              </a:solidFill>
            </a:endParaRPr>
          </a:p>
          <a:p>
            <a:pPr marL="449263" lvl="1" indent="-182563">
              <a:buSzPct val="80000"/>
              <a:buFont typeface="Courier New" pitchFamily="49" charset="0"/>
              <a:buChar char="o"/>
              <a:tabLst>
                <a:tab pos="180975" algn="l"/>
              </a:tabLst>
              <a:defRPr/>
            </a:pPr>
            <a:r>
              <a:rPr lang="en-US" sz="1200" b="0" dirty="0" smtClean="0">
                <a:solidFill>
                  <a:srgbClr val="000000"/>
                </a:solidFill>
              </a:rPr>
              <a:t>Enumerate </a:t>
            </a:r>
            <a:r>
              <a:rPr lang="en-US" sz="1200" b="0" dirty="0">
                <a:solidFill>
                  <a:srgbClr val="000000"/>
                </a:solidFill>
              </a:rPr>
              <a:t>ionization </a:t>
            </a:r>
            <a:r>
              <a:rPr lang="en-US" sz="1200" b="0" dirty="0" smtClean="0">
                <a:solidFill>
                  <a:srgbClr val="000000"/>
                </a:solidFill>
              </a:rPr>
              <a:t>states</a:t>
            </a:r>
          </a:p>
          <a:p>
            <a:pPr marL="449263" lvl="1" indent="-182563">
              <a:buSzPct val="80000"/>
              <a:buFont typeface="Courier New" pitchFamily="49" charset="0"/>
              <a:buChar char="o"/>
              <a:tabLst>
                <a:tab pos="180975" algn="l"/>
              </a:tabLst>
              <a:defRPr/>
            </a:pPr>
            <a:r>
              <a:rPr lang="en-US" sz="1200" b="0" dirty="0" smtClean="0">
                <a:solidFill>
                  <a:srgbClr val="000000"/>
                </a:solidFill>
              </a:rPr>
              <a:t>Ionize functional groups</a:t>
            </a:r>
          </a:p>
          <a:p>
            <a:pPr marL="449263" lvl="1" indent="-182563">
              <a:buSzPct val="80000"/>
              <a:buFont typeface="Courier New" pitchFamily="49" charset="0"/>
              <a:buChar char="o"/>
              <a:tabLst>
                <a:tab pos="180975" algn="l"/>
              </a:tabLst>
              <a:defRPr/>
            </a:pPr>
            <a:r>
              <a:rPr lang="en-US" sz="1200" b="0" dirty="0" smtClean="0">
                <a:solidFill>
                  <a:srgbClr val="000000"/>
                </a:solidFill>
              </a:rPr>
              <a:t>Generate </a:t>
            </a:r>
            <a:r>
              <a:rPr lang="en-US" sz="1200" b="0" dirty="0" err="1">
                <a:solidFill>
                  <a:srgbClr val="000000"/>
                </a:solidFill>
              </a:rPr>
              <a:t>tautomers</a:t>
            </a:r>
            <a:r>
              <a:rPr lang="en-US" sz="1200" b="0" dirty="0">
                <a:solidFill>
                  <a:srgbClr val="000000"/>
                </a:solidFill>
              </a:rPr>
              <a:t> and isomers</a:t>
            </a:r>
          </a:p>
          <a:p>
            <a:pPr marL="449263" lvl="1" indent="-182563">
              <a:buSzPct val="80000"/>
              <a:buFont typeface="Courier New" pitchFamily="49" charset="0"/>
              <a:buChar char="o"/>
              <a:tabLst>
                <a:tab pos="180975" algn="l"/>
              </a:tabLst>
              <a:defRPr/>
            </a:pPr>
            <a:r>
              <a:rPr lang="en-US" sz="1200" b="0" dirty="0">
                <a:solidFill>
                  <a:srgbClr val="000000"/>
                </a:solidFill>
              </a:rPr>
              <a:t>Remove duplicates</a:t>
            </a:r>
          </a:p>
          <a:p>
            <a:pPr marL="449263" lvl="1" indent="-182563">
              <a:buSzPct val="80000"/>
              <a:buFont typeface="Courier New" pitchFamily="49" charset="0"/>
              <a:buChar char="o"/>
              <a:tabLst>
                <a:tab pos="180975" algn="l"/>
              </a:tabLst>
              <a:defRPr/>
            </a:pPr>
            <a:r>
              <a:rPr lang="en-US" sz="1200" b="0" dirty="0">
                <a:solidFill>
                  <a:srgbClr val="000000"/>
                </a:solidFill>
              </a:rPr>
              <a:t>Fix bad </a:t>
            </a:r>
            <a:r>
              <a:rPr lang="en-US" sz="1200" b="0" dirty="0" err="1">
                <a:solidFill>
                  <a:srgbClr val="000000"/>
                </a:solidFill>
              </a:rPr>
              <a:t>valencies</a:t>
            </a:r>
            <a:endParaRPr lang="en-US" sz="1200" b="0" dirty="0">
              <a:solidFill>
                <a:srgbClr val="000000"/>
              </a:solidFill>
            </a:endParaRPr>
          </a:p>
          <a:p>
            <a:pPr marL="449263" lvl="1" indent="-182563">
              <a:buSzPct val="80000"/>
              <a:buFont typeface="Courier New" pitchFamily="49" charset="0"/>
              <a:buChar char="o"/>
              <a:tabLst>
                <a:tab pos="180975" algn="l"/>
              </a:tabLst>
              <a:defRPr/>
            </a:pPr>
            <a:r>
              <a:rPr lang="en-US" sz="1200" b="0" dirty="0">
                <a:solidFill>
                  <a:srgbClr val="000000"/>
                </a:solidFill>
              </a:rPr>
              <a:t>Standardize charges for common groups</a:t>
            </a:r>
          </a:p>
          <a:p>
            <a:pPr marL="449263" lvl="1" indent="-182563">
              <a:buSzPct val="80000"/>
              <a:buFont typeface="Courier New" pitchFamily="49" charset="0"/>
              <a:buChar char="o"/>
              <a:tabLst>
                <a:tab pos="180975" algn="l"/>
              </a:tabLst>
              <a:defRPr/>
            </a:pPr>
            <a:r>
              <a:rPr lang="en-US" sz="1200" b="0" dirty="0">
                <a:solidFill>
                  <a:srgbClr val="000000"/>
                </a:solidFill>
              </a:rPr>
              <a:t>Retain largest fragment</a:t>
            </a:r>
          </a:p>
        </p:txBody>
      </p:sp>
      <p:sp>
        <p:nvSpPr>
          <p:cNvPr id="5" name="Oval 4"/>
          <p:cNvSpPr/>
          <p:nvPr/>
        </p:nvSpPr>
        <p:spPr bwMode="auto">
          <a:xfrm>
            <a:off x="-51927" y="2276850"/>
            <a:ext cx="1152000" cy="288000"/>
          </a:xfrm>
          <a:prstGeom prst="ellipse">
            <a:avLst/>
          </a:prstGeom>
          <a:noFill/>
          <a:ln>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209600" y="1220400"/>
            <a:ext cx="4339590" cy="552973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nvGrpSpPr>
          <p:cNvPr id="7" name="Group 6"/>
          <p:cNvGrpSpPr/>
          <p:nvPr/>
        </p:nvGrpSpPr>
        <p:grpSpPr>
          <a:xfrm>
            <a:off x="54000" y="72000"/>
            <a:ext cx="111468" cy="404769"/>
            <a:chOff x="577537" y="4787108"/>
            <a:chExt cx="111468" cy="404769"/>
          </a:xfrm>
        </p:grpSpPr>
        <p:sp>
          <p:nvSpPr>
            <p:cNvPr id="8" name="Teardrop 7"/>
            <p:cNvSpPr/>
            <p:nvPr/>
          </p:nvSpPr>
          <p:spPr>
            <a:xfrm rot="8100000">
              <a:off x="577539" y="4787108"/>
              <a:ext cx="111464" cy="111464"/>
            </a:xfrm>
            <a:prstGeom prst="teardrop">
              <a:avLst>
                <a:gd name="adj" fmla="val 200000"/>
              </a:avLst>
            </a:prstGeom>
          </p:spPr>
          <p:style>
            <a:lnRef idx="0">
              <a:schemeClr val="dk1"/>
            </a:lnRef>
            <a:fillRef idx="3">
              <a:schemeClr val="dk1"/>
            </a:fillRef>
            <a:effectRef idx="3">
              <a:schemeClr val="dk1"/>
            </a:effectRef>
            <a:fontRef idx="minor">
              <a:schemeClr val="lt1"/>
            </a:fontRef>
          </p:style>
        </p:sp>
        <p:sp>
          <p:nvSpPr>
            <p:cNvPr id="9" name="Teardrop 8"/>
            <p:cNvSpPr/>
            <p:nvPr/>
          </p:nvSpPr>
          <p:spPr>
            <a:xfrm rot="8100000">
              <a:off x="577539" y="4884877"/>
              <a:ext cx="111464" cy="111464"/>
            </a:xfrm>
            <a:prstGeom prst="teardrop">
              <a:avLst>
                <a:gd name="adj" fmla="val 200000"/>
              </a:avLst>
            </a:prstGeom>
            <a:solidFill>
              <a:schemeClr val="bg1"/>
            </a:solidFill>
          </p:spPr>
          <p:style>
            <a:lnRef idx="0">
              <a:schemeClr val="accent2"/>
            </a:lnRef>
            <a:fillRef idx="3">
              <a:schemeClr val="accent2"/>
            </a:fillRef>
            <a:effectRef idx="3">
              <a:schemeClr val="accent2"/>
            </a:effectRef>
            <a:fontRef idx="minor">
              <a:schemeClr val="lt1"/>
            </a:fontRef>
          </p:style>
        </p:sp>
        <p:sp>
          <p:nvSpPr>
            <p:cNvPr id="10" name="Teardrop 9"/>
            <p:cNvSpPr/>
            <p:nvPr/>
          </p:nvSpPr>
          <p:spPr>
            <a:xfrm rot="8100000">
              <a:off x="577539" y="4982646"/>
              <a:ext cx="111464" cy="111464"/>
            </a:xfrm>
            <a:prstGeom prst="teardrop">
              <a:avLst>
                <a:gd name="adj" fmla="val 200000"/>
              </a:avLst>
            </a:prstGeom>
            <a:solidFill>
              <a:schemeClr val="bg1"/>
            </a:solidFill>
          </p:spPr>
          <p:style>
            <a:lnRef idx="0">
              <a:schemeClr val="accent4"/>
            </a:lnRef>
            <a:fillRef idx="3">
              <a:schemeClr val="accent4"/>
            </a:fillRef>
            <a:effectRef idx="3">
              <a:schemeClr val="accent4"/>
            </a:effectRef>
            <a:fontRef idx="minor">
              <a:schemeClr val="lt1"/>
            </a:fontRef>
          </p:style>
        </p:sp>
        <p:sp>
          <p:nvSpPr>
            <p:cNvPr id="11" name="Oval 10"/>
            <p:cNvSpPr/>
            <p:nvPr/>
          </p:nvSpPr>
          <p:spPr>
            <a:xfrm rot="5400000">
              <a:off x="577540" y="5080412"/>
              <a:ext cx="111462" cy="111468"/>
            </a:xfrm>
            <a:prstGeom prst="ellipse">
              <a:avLst/>
            </a:prstGeom>
            <a:solidFill>
              <a:schemeClr val="bg1"/>
            </a:solidFill>
          </p:spPr>
          <p:style>
            <a:lnRef idx="0">
              <a:schemeClr val="accent6"/>
            </a:lnRef>
            <a:fillRef idx="3">
              <a:schemeClr val="accent6"/>
            </a:fillRef>
            <a:effectRef idx="3">
              <a:schemeClr val="accent6"/>
            </a:effectRef>
            <a:fontRef idx="minor">
              <a:schemeClr val="lt1"/>
            </a:fontRef>
          </p:style>
        </p:sp>
      </p:grpSp>
    </p:spTree>
    <p:extLst>
      <p:ext uri="{BB962C8B-B14F-4D97-AF65-F5344CB8AC3E}">
        <p14:creationId xmlns:p14="http://schemas.microsoft.com/office/powerpoint/2010/main" xmlns="" val="276583270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8194"/>
                                        </p:tgtEl>
                                        <p:attrNameLst>
                                          <p:attrName>style.visibility</p:attrName>
                                        </p:attrNameLst>
                                      </p:cBhvr>
                                      <p:to>
                                        <p:strVal val="visible"/>
                                      </p:to>
                                    </p:set>
                                    <p:animEffect transition="in" filter="fade">
                                      <p:cBhvr>
                                        <p:cTn id="16" dur="10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smtClean="0"/>
              <a:t>Preparation – Prepare Ligands</a:t>
            </a:r>
            <a:endParaRPr lang="en-GB" dirty="0"/>
          </a:p>
        </p:txBody>
      </p:sp>
      <p:sp>
        <p:nvSpPr>
          <p:cNvPr id="6" name="Rectangle 10"/>
          <p:cNvSpPr>
            <a:spLocks noChangeArrowheads="1"/>
          </p:cNvSpPr>
          <p:nvPr/>
        </p:nvSpPr>
        <p:spPr bwMode="auto">
          <a:xfrm>
            <a:off x="3895200" y="3772800"/>
            <a:ext cx="5069460" cy="1906905"/>
          </a:xfrm>
          <a:prstGeom prst="roundRect">
            <a:avLst/>
          </a:prstGeom>
          <a:ln>
            <a:headEnd/>
            <a:tailEnd/>
          </a:ln>
        </p:spPr>
        <p:style>
          <a:lnRef idx="1">
            <a:schemeClr val="dk1"/>
          </a:lnRef>
          <a:fillRef idx="2">
            <a:schemeClr val="dk1"/>
          </a:fillRef>
          <a:effectRef idx="1">
            <a:schemeClr val="dk1"/>
          </a:effectRef>
          <a:fontRef idx="minor">
            <a:schemeClr val="dk1"/>
          </a:fontRef>
        </p:style>
        <p:txBody>
          <a:bodyPr wrap="square" lIns="36000" rIns="36000" anchor="ctr">
            <a:spAutoFit/>
          </a:bodyPr>
          <a:lstStyle/>
          <a:p>
            <a:pPr marL="180975" indent="-180975">
              <a:buFont typeface="Arial" pitchFamily="34" charset="0"/>
              <a:buChar char="•"/>
              <a:tabLst>
                <a:tab pos="180975" algn="l"/>
              </a:tabLst>
              <a:defRPr/>
            </a:pPr>
            <a:r>
              <a:rPr lang="en-US" sz="1400" b="0" dirty="0" smtClean="0">
                <a:solidFill>
                  <a:srgbClr val="000000"/>
                </a:solidFill>
              </a:rPr>
              <a:t>Enumeration of all </a:t>
            </a:r>
            <a:r>
              <a:rPr lang="en-US" sz="1400" b="0" dirty="0">
                <a:solidFill>
                  <a:srgbClr val="000000"/>
                </a:solidFill>
              </a:rPr>
              <a:t>ligand protonation states, </a:t>
            </a:r>
            <a:r>
              <a:rPr lang="en-US" sz="1400" b="0" dirty="0" smtClean="0">
                <a:solidFill>
                  <a:srgbClr val="000000"/>
                </a:solidFill>
              </a:rPr>
              <a:t>and isomer and tautomer configurations</a:t>
            </a:r>
            <a:r>
              <a:rPr lang="en-US" sz="1400" b="0" dirty="0">
                <a:solidFill>
                  <a:srgbClr val="000000"/>
                </a:solidFill>
              </a:rPr>
              <a:t> </a:t>
            </a:r>
            <a:r>
              <a:rPr lang="en-US" sz="1400" b="0" dirty="0" smtClean="0">
                <a:solidFill>
                  <a:srgbClr val="000000"/>
                </a:solidFill>
              </a:rPr>
              <a:t>can generate too many ligands (!)</a:t>
            </a:r>
          </a:p>
          <a:p>
            <a:pPr marL="630238" lvl="1" indent="-173038">
              <a:buSzPct val="80000"/>
              <a:buFont typeface="Courier New" pitchFamily="49" charset="0"/>
              <a:buChar char="o"/>
              <a:tabLst>
                <a:tab pos="180975" algn="l"/>
              </a:tabLst>
              <a:defRPr/>
            </a:pPr>
            <a:r>
              <a:rPr lang="en-US" sz="1200" b="0" dirty="0" smtClean="0">
                <a:solidFill>
                  <a:srgbClr val="000000"/>
                </a:solidFill>
              </a:rPr>
              <a:t>Choose protocol preferences carefully</a:t>
            </a:r>
          </a:p>
          <a:p>
            <a:pPr marL="180975" indent="-180975">
              <a:buFont typeface="Arial" pitchFamily="34" charset="0"/>
              <a:buChar char="•"/>
              <a:tabLst>
                <a:tab pos="180975" algn="l"/>
              </a:tabLst>
              <a:defRPr/>
            </a:pPr>
            <a:r>
              <a:rPr lang="en-US" sz="1400" b="0" dirty="0" smtClean="0">
                <a:solidFill>
                  <a:srgbClr val="000000"/>
                </a:solidFill>
              </a:rPr>
              <a:t>Names are the same for multiple representations of an original ligand</a:t>
            </a:r>
          </a:p>
          <a:p>
            <a:pPr marL="638175" lvl="1" indent="-180975">
              <a:buSzPct val="80000"/>
              <a:buFont typeface="Courier New" pitchFamily="49" charset="0"/>
              <a:buChar char="o"/>
              <a:tabLst>
                <a:tab pos="180975" algn="l"/>
              </a:tabLst>
              <a:defRPr/>
            </a:pPr>
            <a:r>
              <a:rPr lang="en-US" sz="1200" b="0" dirty="0" smtClean="0">
                <a:solidFill>
                  <a:srgbClr val="000000"/>
                </a:solidFill>
              </a:rPr>
              <a:t>Index properties are added to track different ionization states, </a:t>
            </a:r>
            <a:r>
              <a:rPr lang="en-US" sz="1200" b="0" dirty="0" err="1" smtClean="0">
                <a:solidFill>
                  <a:srgbClr val="000000"/>
                </a:solidFill>
              </a:rPr>
              <a:t>tautomers</a:t>
            </a:r>
            <a:r>
              <a:rPr lang="en-US" sz="1200" b="0" dirty="0" smtClean="0">
                <a:solidFill>
                  <a:srgbClr val="000000"/>
                </a:solidFill>
              </a:rPr>
              <a:t>, and stereoisomers </a:t>
            </a:r>
            <a:endParaRPr lang="en-US" sz="1200" b="0" dirty="0">
              <a:solidFill>
                <a:srgbClr val="000000"/>
              </a:solidFill>
            </a:endParaRPr>
          </a:p>
        </p:txBody>
      </p:sp>
      <p:sp>
        <p:nvSpPr>
          <p:cNvPr id="8" name="Rectangle 10"/>
          <p:cNvSpPr>
            <a:spLocks noChangeArrowheads="1"/>
          </p:cNvSpPr>
          <p:nvPr/>
        </p:nvSpPr>
        <p:spPr bwMode="auto">
          <a:xfrm>
            <a:off x="3895200" y="5860800"/>
            <a:ext cx="5069460" cy="817245"/>
          </a:xfrm>
          <a:prstGeom prst="roundRect">
            <a:avLst/>
          </a:prstGeom>
          <a:ln>
            <a:headEnd/>
            <a:tailEnd/>
          </a:ln>
        </p:spPr>
        <p:style>
          <a:lnRef idx="1">
            <a:schemeClr val="dk1"/>
          </a:lnRef>
          <a:fillRef idx="2">
            <a:schemeClr val="dk1"/>
          </a:fillRef>
          <a:effectRef idx="1">
            <a:schemeClr val="dk1"/>
          </a:effectRef>
          <a:fontRef idx="minor">
            <a:schemeClr val="dk1"/>
          </a:fontRef>
        </p:style>
        <p:txBody>
          <a:bodyPr wrap="square" lIns="36000" rIns="36000" anchor="ctr">
            <a:spAutoFit/>
          </a:bodyPr>
          <a:lstStyle/>
          <a:p>
            <a:pPr algn="ctr">
              <a:tabLst>
                <a:tab pos="180975" algn="l"/>
              </a:tabLst>
              <a:defRPr/>
            </a:pPr>
            <a:r>
              <a:rPr lang="en-US" sz="1400" b="0" dirty="0" smtClean="0">
                <a:solidFill>
                  <a:srgbClr val="000000"/>
                </a:solidFill>
              </a:rPr>
              <a:t>During the validation phase of a project you should create a property (e.g. Control) to keep track of active and decoy ligands for later analysis</a:t>
            </a:r>
            <a:endParaRPr lang="en-US" sz="1200" b="0" dirty="0">
              <a:solidFill>
                <a:srgbClr val="000000"/>
              </a:solidFill>
            </a:endParaRPr>
          </a:p>
        </p:txBody>
      </p:sp>
      <p:grpSp>
        <p:nvGrpSpPr>
          <p:cNvPr id="7" name="Group 6"/>
          <p:cNvGrpSpPr/>
          <p:nvPr/>
        </p:nvGrpSpPr>
        <p:grpSpPr>
          <a:xfrm>
            <a:off x="54000" y="72000"/>
            <a:ext cx="111468" cy="404769"/>
            <a:chOff x="577537" y="4787108"/>
            <a:chExt cx="111468" cy="404769"/>
          </a:xfrm>
        </p:grpSpPr>
        <p:sp>
          <p:nvSpPr>
            <p:cNvPr id="9" name="Teardrop 8"/>
            <p:cNvSpPr/>
            <p:nvPr/>
          </p:nvSpPr>
          <p:spPr>
            <a:xfrm rot="8100000">
              <a:off x="577539" y="4787108"/>
              <a:ext cx="111464" cy="111464"/>
            </a:xfrm>
            <a:prstGeom prst="teardrop">
              <a:avLst>
                <a:gd name="adj" fmla="val 200000"/>
              </a:avLst>
            </a:prstGeom>
          </p:spPr>
          <p:style>
            <a:lnRef idx="0">
              <a:schemeClr val="dk1"/>
            </a:lnRef>
            <a:fillRef idx="3">
              <a:schemeClr val="dk1"/>
            </a:fillRef>
            <a:effectRef idx="3">
              <a:schemeClr val="dk1"/>
            </a:effectRef>
            <a:fontRef idx="minor">
              <a:schemeClr val="lt1"/>
            </a:fontRef>
          </p:style>
        </p:sp>
        <p:sp>
          <p:nvSpPr>
            <p:cNvPr id="10" name="Teardrop 9"/>
            <p:cNvSpPr/>
            <p:nvPr/>
          </p:nvSpPr>
          <p:spPr>
            <a:xfrm rot="8100000">
              <a:off x="577539" y="4884877"/>
              <a:ext cx="111464" cy="111464"/>
            </a:xfrm>
            <a:prstGeom prst="teardrop">
              <a:avLst>
                <a:gd name="adj" fmla="val 200000"/>
              </a:avLst>
            </a:prstGeom>
            <a:solidFill>
              <a:schemeClr val="bg1"/>
            </a:solidFill>
          </p:spPr>
          <p:style>
            <a:lnRef idx="0">
              <a:schemeClr val="accent2"/>
            </a:lnRef>
            <a:fillRef idx="3">
              <a:schemeClr val="accent2"/>
            </a:fillRef>
            <a:effectRef idx="3">
              <a:schemeClr val="accent2"/>
            </a:effectRef>
            <a:fontRef idx="minor">
              <a:schemeClr val="lt1"/>
            </a:fontRef>
          </p:style>
        </p:sp>
        <p:sp>
          <p:nvSpPr>
            <p:cNvPr id="11" name="Teardrop 10"/>
            <p:cNvSpPr/>
            <p:nvPr/>
          </p:nvSpPr>
          <p:spPr>
            <a:xfrm rot="8100000">
              <a:off x="577539" y="4982646"/>
              <a:ext cx="111464" cy="111464"/>
            </a:xfrm>
            <a:prstGeom prst="teardrop">
              <a:avLst>
                <a:gd name="adj" fmla="val 200000"/>
              </a:avLst>
            </a:prstGeom>
            <a:solidFill>
              <a:schemeClr val="bg1"/>
            </a:solidFill>
          </p:spPr>
          <p:style>
            <a:lnRef idx="0">
              <a:schemeClr val="accent4"/>
            </a:lnRef>
            <a:fillRef idx="3">
              <a:schemeClr val="accent4"/>
            </a:fillRef>
            <a:effectRef idx="3">
              <a:schemeClr val="accent4"/>
            </a:effectRef>
            <a:fontRef idx="minor">
              <a:schemeClr val="lt1"/>
            </a:fontRef>
          </p:style>
        </p:sp>
        <p:sp>
          <p:nvSpPr>
            <p:cNvPr id="12" name="Oval 11"/>
            <p:cNvSpPr/>
            <p:nvPr/>
          </p:nvSpPr>
          <p:spPr>
            <a:xfrm rot="5400000">
              <a:off x="577540" y="5080412"/>
              <a:ext cx="111462" cy="111468"/>
            </a:xfrm>
            <a:prstGeom prst="ellipse">
              <a:avLst/>
            </a:prstGeom>
            <a:solidFill>
              <a:schemeClr val="bg1"/>
            </a:solidFill>
          </p:spPr>
          <p:style>
            <a:lnRef idx="0">
              <a:schemeClr val="accent6"/>
            </a:lnRef>
            <a:fillRef idx="3">
              <a:schemeClr val="accent6"/>
            </a:fillRef>
            <a:effectRef idx="3">
              <a:schemeClr val="accent6"/>
            </a:effectRef>
            <a:fontRef idx="minor">
              <a:schemeClr val="lt1"/>
            </a:fontRef>
          </p:style>
        </p:sp>
      </p:grpSp>
    </p:spTree>
    <p:extLst>
      <p:ext uri="{BB962C8B-B14F-4D97-AF65-F5344CB8AC3E}">
        <p14:creationId xmlns:p14="http://schemas.microsoft.com/office/powerpoint/2010/main" xmlns="" val="295948524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386002" y="663840"/>
            <a:ext cx="1393301" cy="1393301"/>
            <a:chOff x="386002" y="663840"/>
            <a:chExt cx="1393301" cy="1393301"/>
          </a:xfrm>
        </p:grpSpPr>
        <p:sp>
          <p:nvSpPr>
            <p:cNvPr id="20" name="Teardrop 19"/>
            <p:cNvSpPr/>
            <p:nvPr/>
          </p:nvSpPr>
          <p:spPr>
            <a:xfrm rot="8100000">
              <a:off x="386002" y="663840"/>
              <a:ext cx="1393301" cy="1393301"/>
            </a:xfrm>
            <a:prstGeom prst="teardrop">
              <a:avLst>
                <a:gd name="adj" fmla="val 200000"/>
              </a:avLst>
            </a:prstGeom>
            <a:solidFill>
              <a:schemeClr val="bg1"/>
            </a:solidFill>
          </p:spPr>
          <p:style>
            <a:lnRef idx="0">
              <a:schemeClr val="dk1"/>
            </a:lnRef>
            <a:fillRef idx="3">
              <a:schemeClr val="dk1"/>
            </a:fillRef>
            <a:effectRef idx="3">
              <a:schemeClr val="dk1"/>
            </a:effectRef>
            <a:fontRef idx="minor">
              <a:schemeClr val="lt1"/>
            </a:fontRef>
          </p:style>
        </p:sp>
        <p:sp>
          <p:nvSpPr>
            <p:cNvPr id="21" name="Freeform 20"/>
            <p:cNvSpPr/>
            <p:nvPr/>
          </p:nvSpPr>
          <p:spPr>
            <a:xfrm>
              <a:off x="432194" y="710567"/>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a:solidFill>
              <a:schemeClr val="bg1"/>
            </a:solidFill>
          </p:spPr>
          <p:style>
            <a:lnRef idx="1">
              <a:schemeClr val="dk1"/>
            </a:lnRef>
            <a:fillRef idx="2">
              <a:schemeClr val="dk1"/>
            </a:fillRef>
            <a:effectRef idx="1">
              <a:schemeClr val="dk1"/>
            </a:effectRef>
            <a:fontRef idx="minor">
              <a:schemeClr val="dk1"/>
            </a:fontRef>
          </p:style>
          <p:txBody>
            <a:bodyPr spcFirstLastPara="0" vert="horz" wrap="square" lIns="36000" tIns="36000" rIns="36000" bIns="36000" numCol="1" spcCol="1270" anchor="ctr" anchorCtr="0">
              <a:noAutofit/>
            </a:bodyPr>
            <a:lstStyle/>
            <a:p>
              <a:pPr lvl="0" algn="ctr" defTabSz="222250">
                <a:lnSpc>
                  <a:spcPct val="90000"/>
                </a:lnSpc>
                <a:spcBef>
                  <a:spcPct val="0"/>
                </a:spcBef>
                <a:spcAft>
                  <a:spcPct val="35000"/>
                </a:spcAft>
              </a:pPr>
              <a:r>
                <a:rPr lang="en-GB" sz="1400" b="0" kern="1200" dirty="0" smtClean="0">
                  <a:solidFill>
                    <a:srgbClr val="000000"/>
                  </a:solidFill>
                </a:rPr>
                <a:t>Preparation</a:t>
              </a:r>
            </a:p>
            <a:p>
              <a:pPr lvl="0" algn="ctr" defTabSz="222250">
                <a:lnSpc>
                  <a:spcPct val="90000"/>
                </a:lnSpc>
                <a:spcBef>
                  <a:spcPct val="0"/>
                </a:spcBef>
                <a:spcAft>
                  <a:spcPct val="35000"/>
                </a:spcAft>
              </a:pPr>
              <a:r>
                <a:rPr lang="en-GB" sz="1400" b="0" dirty="0" smtClean="0">
                  <a:solidFill>
                    <a:srgbClr val="000000"/>
                  </a:solidFill>
                </a:rPr>
                <a:t>Protein &amp; Ligands</a:t>
              </a:r>
              <a:endParaRPr lang="en-GB" sz="1400" b="0" kern="1200" dirty="0">
                <a:solidFill>
                  <a:srgbClr val="000000"/>
                </a:solidFill>
              </a:endParaRPr>
            </a:p>
          </p:txBody>
        </p:sp>
      </p:grpSp>
      <p:grpSp>
        <p:nvGrpSpPr>
          <p:cNvPr id="3" name="Group 2"/>
          <p:cNvGrpSpPr/>
          <p:nvPr/>
        </p:nvGrpSpPr>
        <p:grpSpPr>
          <a:xfrm>
            <a:off x="386002" y="2234879"/>
            <a:ext cx="1393301" cy="1393301"/>
            <a:chOff x="386002" y="2277767"/>
            <a:chExt cx="1393301" cy="1393301"/>
          </a:xfrm>
        </p:grpSpPr>
        <p:sp>
          <p:nvSpPr>
            <p:cNvPr id="18" name="Teardrop 17"/>
            <p:cNvSpPr/>
            <p:nvPr/>
          </p:nvSpPr>
          <p:spPr>
            <a:xfrm rot="8100000">
              <a:off x="386002" y="2277767"/>
              <a:ext cx="1393301" cy="1393301"/>
            </a:xfrm>
            <a:prstGeom prst="teardrop">
              <a:avLst>
                <a:gd name="adj" fmla="val 200000"/>
              </a:avLst>
            </a:prstGeom>
          </p:spPr>
          <p:style>
            <a:lnRef idx="0">
              <a:schemeClr val="accent2"/>
            </a:lnRef>
            <a:fillRef idx="3">
              <a:schemeClr val="accent2"/>
            </a:fillRef>
            <a:effectRef idx="3">
              <a:schemeClr val="accent2"/>
            </a:effectRef>
            <a:fontRef idx="minor">
              <a:schemeClr val="lt1"/>
            </a:fontRef>
          </p:style>
        </p:sp>
        <p:sp>
          <p:nvSpPr>
            <p:cNvPr id="19" name="Freeform 18"/>
            <p:cNvSpPr/>
            <p:nvPr/>
          </p:nvSpPr>
          <p:spPr>
            <a:xfrm>
              <a:off x="432194" y="2324494"/>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p:spPr>
          <p:style>
            <a:lnRef idx="1">
              <a:schemeClr val="accent2"/>
            </a:lnRef>
            <a:fillRef idx="2">
              <a:schemeClr val="accent2"/>
            </a:fillRef>
            <a:effectRef idx="1">
              <a:schemeClr val="accent2"/>
            </a:effectRef>
            <a:fontRef idx="minor">
              <a:schemeClr val="dk1"/>
            </a:fontRef>
          </p:style>
          <p:txBody>
            <a:bodyPr spcFirstLastPara="0" vert="horz" wrap="square" lIns="36000" tIns="36000" rIns="36000" bIns="36000" numCol="1" spcCol="1270" anchor="ctr" anchorCtr="0">
              <a:noAutofit/>
            </a:bodyPr>
            <a:lstStyle/>
            <a:p>
              <a:pPr lvl="0" algn="ctr" defTabSz="222250">
                <a:lnSpc>
                  <a:spcPct val="90000"/>
                </a:lnSpc>
                <a:spcBef>
                  <a:spcPct val="0"/>
                </a:spcBef>
                <a:spcAft>
                  <a:spcPct val="35000"/>
                </a:spcAft>
              </a:pPr>
              <a:r>
                <a:rPr lang="en-GB" sz="1400" b="0" kern="1200" dirty="0" smtClean="0">
                  <a:solidFill>
                    <a:srgbClr val="000000"/>
                  </a:solidFill>
                </a:rPr>
                <a:t>Docking</a:t>
              </a:r>
              <a:endParaRPr lang="en-GB" sz="1400" b="0" kern="1200" dirty="0">
                <a:solidFill>
                  <a:srgbClr val="000000"/>
                </a:solidFill>
              </a:endParaRPr>
            </a:p>
          </p:txBody>
        </p:sp>
      </p:grpSp>
      <p:grpSp>
        <p:nvGrpSpPr>
          <p:cNvPr id="4" name="Group 3"/>
          <p:cNvGrpSpPr/>
          <p:nvPr/>
        </p:nvGrpSpPr>
        <p:grpSpPr>
          <a:xfrm>
            <a:off x="386002" y="3805918"/>
            <a:ext cx="1393301" cy="1393301"/>
            <a:chOff x="386002" y="3711673"/>
            <a:chExt cx="1393301" cy="1393301"/>
          </a:xfrm>
          <a:solidFill>
            <a:schemeClr val="bg1"/>
          </a:solidFill>
        </p:grpSpPr>
        <p:sp>
          <p:nvSpPr>
            <p:cNvPr id="16" name="Teardrop 15"/>
            <p:cNvSpPr/>
            <p:nvPr/>
          </p:nvSpPr>
          <p:spPr>
            <a:xfrm rot="8100000">
              <a:off x="386002" y="3711673"/>
              <a:ext cx="1393301" cy="1393301"/>
            </a:xfrm>
            <a:prstGeom prst="teardrop">
              <a:avLst>
                <a:gd name="adj" fmla="val 200000"/>
              </a:avLst>
            </a:prstGeom>
            <a:grpFill/>
          </p:spPr>
          <p:style>
            <a:lnRef idx="0">
              <a:schemeClr val="accent4"/>
            </a:lnRef>
            <a:fillRef idx="3">
              <a:schemeClr val="accent4"/>
            </a:fillRef>
            <a:effectRef idx="3">
              <a:schemeClr val="accent4"/>
            </a:effectRef>
            <a:fontRef idx="minor">
              <a:schemeClr val="lt1"/>
            </a:fontRef>
          </p:style>
        </p:sp>
        <p:sp>
          <p:nvSpPr>
            <p:cNvPr id="17" name="Freeform 16"/>
            <p:cNvSpPr/>
            <p:nvPr/>
          </p:nvSpPr>
          <p:spPr>
            <a:xfrm>
              <a:off x="432194" y="3764375"/>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a:grpFill/>
          </p:spPr>
          <p:style>
            <a:lnRef idx="1">
              <a:schemeClr val="accent4"/>
            </a:lnRef>
            <a:fillRef idx="2">
              <a:schemeClr val="accent4"/>
            </a:fillRef>
            <a:effectRef idx="1">
              <a:schemeClr val="accent4"/>
            </a:effectRef>
            <a:fontRef idx="minor">
              <a:schemeClr val="dk1"/>
            </a:fontRef>
          </p:style>
          <p:txBody>
            <a:bodyPr spcFirstLastPara="0" vert="horz" wrap="square" lIns="36000" tIns="36000" rIns="36000" bIns="36000" numCol="1" spcCol="1270" anchor="ctr" anchorCtr="0">
              <a:noAutofit/>
            </a:bodyPr>
            <a:lstStyle/>
            <a:p>
              <a:pPr lvl="0" algn="ctr" defTabSz="222250">
                <a:lnSpc>
                  <a:spcPct val="114000"/>
                </a:lnSpc>
                <a:spcBef>
                  <a:spcPct val="0"/>
                </a:spcBef>
                <a:spcAft>
                  <a:spcPts val="0"/>
                </a:spcAft>
              </a:pPr>
              <a:r>
                <a:rPr lang="en-GB" sz="1400" b="0" kern="1200" dirty="0" smtClean="0">
                  <a:solidFill>
                    <a:srgbClr val="000000"/>
                  </a:solidFill>
                </a:rPr>
                <a:t>Scoring</a:t>
              </a:r>
            </a:p>
          </p:txBody>
        </p:sp>
      </p:grpSp>
      <p:grpSp>
        <p:nvGrpSpPr>
          <p:cNvPr id="5" name="Group 4"/>
          <p:cNvGrpSpPr/>
          <p:nvPr/>
        </p:nvGrpSpPr>
        <p:grpSpPr>
          <a:xfrm>
            <a:off x="385855" y="5376956"/>
            <a:ext cx="1393350" cy="1393279"/>
            <a:chOff x="385855" y="5157539"/>
            <a:chExt cx="1393350" cy="1393279"/>
          </a:xfrm>
          <a:solidFill>
            <a:schemeClr val="bg1"/>
          </a:solidFill>
        </p:grpSpPr>
        <p:sp>
          <p:nvSpPr>
            <p:cNvPr id="14" name="Oval 13"/>
            <p:cNvSpPr/>
            <p:nvPr/>
          </p:nvSpPr>
          <p:spPr>
            <a:xfrm rot="5400000">
              <a:off x="385890" y="5157504"/>
              <a:ext cx="1393279" cy="1393350"/>
            </a:xfrm>
            <a:prstGeom prst="ellipse">
              <a:avLst/>
            </a:prstGeom>
            <a:grpFill/>
          </p:spPr>
          <p:style>
            <a:lnRef idx="0">
              <a:schemeClr val="accent6"/>
            </a:lnRef>
            <a:fillRef idx="3">
              <a:schemeClr val="accent6"/>
            </a:fillRef>
            <a:effectRef idx="3">
              <a:schemeClr val="accent6"/>
            </a:effectRef>
            <a:fontRef idx="minor">
              <a:schemeClr val="lt1"/>
            </a:fontRef>
          </p:style>
        </p:sp>
        <p:sp>
          <p:nvSpPr>
            <p:cNvPr id="15" name="Freeform 14"/>
            <p:cNvSpPr/>
            <p:nvPr/>
          </p:nvSpPr>
          <p:spPr>
            <a:xfrm>
              <a:off x="432194" y="5204256"/>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a:grpFill/>
          </p:spPr>
          <p:style>
            <a:lnRef idx="1">
              <a:schemeClr val="accent6"/>
            </a:lnRef>
            <a:fillRef idx="2">
              <a:schemeClr val="accent6"/>
            </a:fillRef>
            <a:effectRef idx="1">
              <a:schemeClr val="accent6"/>
            </a:effectRef>
            <a:fontRef idx="minor">
              <a:schemeClr val="dk1"/>
            </a:fontRef>
          </p:style>
          <p:txBody>
            <a:bodyPr spcFirstLastPara="0" vert="horz" wrap="square" lIns="36000" tIns="36000" rIns="36000" bIns="36000" numCol="1" spcCol="1270" anchor="ctr" anchorCtr="0">
              <a:noAutofit/>
            </a:bodyPr>
            <a:lstStyle/>
            <a:p>
              <a:pPr algn="ctr" defTabSz="222250">
                <a:lnSpc>
                  <a:spcPct val="114000"/>
                </a:lnSpc>
                <a:spcAft>
                  <a:spcPts val="0"/>
                </a:spcAft>
              </a:pPr>
              <a:r>
                <a:rPr lang="en-GB" sz="1400" b="0" dirty="0">
                  <a:solidFill>
                    <a:srgbClr val="000000"/>
                  </a:solidFill>
                </a:rPr>
                <a:t>Filtering</a:t>
              </a:r>
            </a:p>
            <a:p>
              <a:pPr algn="ctr" defTabSz="222250">
                <a:lnSpc>
                  <a:spcPct val="114000"/>
                </a:lnSpc>
                <a:spcAft>
                  <a:spcPts val="0"/>
                </a:spcAft>
              </a:pPr>
              <a:r>
                <a:rPr lang="en-GB" sz="1400" b="0" dirty="0">
                  <a:solidFill>
                    <a:srgbClr val="000000"/>
                  </a:solidFill>
                </a:rPr>
                <a:t>Refinement</a:t>
              </a:r>
            </a:p>
            <a:p>
              <a:pPr algn="ctr" defTabSz="222250">
                <a:lnSpc>
                  <a:spcPct val="114000"/>
                </a:lnSpc>
                <a:spcAft>
                  <a:spcPts val="0"/>
                </a:spcAft>
              </a:pPr>
              <a:r>
                <a:rPr lang="en-GB" sz="1400" b="0" dirty="0">
                  <a:solidFill>
                    <a:srgbClr val="000000"/>
                  </a:solidFill>
                </a:rPr>
                <a:t>Analysis</a:t>
              </a:r>
            </a:p>
          </p:txBody>
        </p:sp>
      </p:grpSp>
      <p:sp>
        <p:nvSpPr>
          <p:cNvPr id="6" name="Title 5"/>
          <p:cNvSpPr>
            <a:spLocks noGrp="1"/>
          </p:cNvSpPr>
          <p:nvPr>
            <p:ph type="title"/>
          </p:nvPr>
        </p:nvSpPr>
        <p:spPr/>
        <p:txBody>
          <a:bodyPr/>
          <a:lstStyle/>
          <a:p>
            <a:r>
              <a:rPr lang="en-GB" dirty="0" smtClean="0"/>
              <a:t>Docking</a:t>
            </a:r>
            <a:endParaRPr lang="en-GB" dirty="0"/>
          </a:p>
        </p:txBody>
      </p:sp>
      <p:grpSp>
        <p:nvGrpSpPr>
          <p:cNvPr id="11" name="Group 10"/>
          <p:cNvGrpSpPr/>
          <p:nvPr/>
        </p:nvGrpSpPr>
        <p:grpSpPr>
          <a:xfrm>
            <a:off x="5338122" y="3052067"/>
            <a:ext cx="1609200" cy="964800"/>
            <a:chOff x="5293750" y="2174618"/>
            <a:chExt cx="1609200" cy="964800"/>
          </a:xfrm>
        </p:grpSpPr>
        <p:sp>
          <p:nvSpPr>
            <p:cNvPr id="28" name="Rounded Rectangle 27"/>
            <p:cNvSpPr/>
            <p:nvPr/>
          </p:nvSpPr>
          <p:spPr bwMode="auto">
            <a:xfrm>
              <a:off x="5293750" y="2174618"/>
              <a:ext cx="1609200" cy="964800"/>
            </a:xfrm>
            <a:prstGeom prst="roundRect">
              <a:avLst/>
            </a:prstGeom>
            <a:ln>
              <a:headEnd/>
              <a:tailEnd/>
            </a:ln>
          </p:spPr>
          <p:style>
            <a:lnRef idx="1">
              <a:schemeClr val="accent2"/>
            </a:lnRef>
            <a:fillRef idx="2">
              <a:schemeClr val="accent2"/>
            </a:fillRef>
            <a:effectRef idx="1">
              <a:schemeClr val="accent2"/>
            </a:effectRef>
            <a:fontRef idx="minor">
              <a:schemeClr val="dk1"/>
            </a:fontRef>
          </p:style>
          <p:txBody>
            <a:bodyPr rtlCol="0" anchor="ctr">
              <a:noAutofit/>
            </a:bodyPr>
            <a:lstStyle/>
            <a:p>
              <a:pPr algn="ctr" eaLnBrk="1" hangingPunct="1"/>
              <a:endParaRPr lang="en-GB" sz="1200" b="0" dirty="0">
                <a:solidFill>
                  <a:schemeClr val="bg1"/>
                </a:solidFill>
              </a:endParaRPr>
            </a:p>
          </p:txBody>
        </p:sp>
        <p:sp>
          <p:nvSpPr>
            <p:cNvPr id="34" name="Rounded Rectangle 33"/>
            <p:cNvSpPr/>
            <p:nvPr/>
          </p:nvSpPr>
          <p:spPr bwMode="auto">
            <a:xfrm>
              <a:off x="5383975" y="2265422"/>
              <a:ext cx="1428750" cy="783193"/>
            </a:xfrm>
            <a:prstGeom prst="roundRect">
              <a:avLst/>
            </a:prstGeom>
            <a:ln>
              <a:headEnd/>
              <a:tailEnd/>
            </a:ln>
          </p:spPr>
          <p:style>
            <a:lnRef idx="0">
              <a:schemeClr val="accent2"/>
            </a:lnRef>
            <a:fillRef idx="3">
              <a:schemeClr val="accent2"/>
            </a:fillRef>
            <a:effectRef idx="3">
              <a:schemeClr val="accent2"/>
            </a:effectRef>
            <a:fontRef idx="minor">
              <a:schemeClr val="lt1"/>
            </a:fontRef>
          </p:style>
          <p:txBody>
            <a:bodyPr rtlCol="0" anchor="ctr">
              <a:spAutoFit/>
            </a:bodyPr>
            <a:lstStyle/>
            <a:p>
              <a:pPr algn="ctr" eaLnBrk="1" hangingPunct="1"/>
              <a:r>
                <a:rPr lang="en-GB" sz="1600" b="0" dirty="0" smtClean="0">
                  <a:solidFill>
                    <a:schemeClr val="bg1"/>
                  </a:solidFill>
                </a:rPr>
                <a:t>CDOCKER</a:t>
              </a:r>
            </a:p>
            <a:p>
              <a:pPr algn="ctr" eaLnBrk="1" hangingPunct="1"/>
              <a:r>
                <a:rPr lang="en-GB" sz="1200" b="0" dirty="0" err="1" smtClean="0">
                  <a:solidFill>
                    <a:schemeClr val="bg1"/>
                  </a:solidFill>
                </a:rPr>
                <a:t>CHARMm</a:t>
              </a:r>
              <a:r>
                <a:rPr lang="en-GB" sz="1200" b="0" dirty="0" smtClean="0">
                  <a:solidFill>
                    <a:schemeClr val="bg1"/>
                  </a:solidFill>
                </a:rPr>
                <a:t>-based MD Docking</a:t>
              </a:r>
              <a:endParaRPr lang="en-GB" sz="1200" b="0" dirty="0">
                <a:solidFill>
                  <a:schemeClr val="bg1"/>
                </a:solidFill>
              </a:endParaRPr>
            </a:p>
          </p:txBody>
        </p:sp>
      </p:grpSp>
      <p:sp>
        <p:nvSpPr>
          <p:cNvPr id="35" name="Rounded Rectangle 34"/>
          <p:cNvSpPr/>
          <p:nvPr/>
        </p:nvSpPr>
        <p:spPr bwMode="auto">
          <a:xfrm>
            <a:off x="7290990" y="4258817"/>
            <a:ext cx="1428750" cy="783193"/>
          </a:xfrm>
          <a:prstGeom prst="roundRect">
            <a:avLst/>
          </a:prstGeom>
          <a:ln>
            <a:headEnd/>
            <a:tailEnd/>
          </a:ln>
        </p:spPr>
        <p:style>
          <a:lnRef idx="0">
            <a:schemeClr val="accent2"/>
          </a:lnRef>
          <a:fillRef idx="3">
            <a:schemeClr val="accent2"/>
          </a:fillRef>
          <a:effectRef idx="3">
            <a:schemeClr val="accent2"/>
          </a:effectRef>
          <a:fontRef idx="minor">
            <a:schemeClr val="lt1"/>
          </a:fontRef>
        </p:style>
        <p:txBody>
          <a:bodyPr rtlCol="0" anchor="ctr">
            <a:spAutoFit/>
          </a:bodyPr>
          <a:lstStyle/>
          <a:p>
            <a:pPr algn="ctr" eaLnBrk="1" hangingPunct="1"/>
            <a:r>
              <a:rPr lang="en-GB" sz="1600" b="0" dirty="0" smtClean="0">
                <a:solidFill>
                  <a:schemeClr val="bg1"/>
                </a:solidFill>
              </a:rPr>
              <a:t>Flexible </a:t>
            </a:r>
          </a:p>
          <a:p>
            <a:pPr algn="ctr" eaLnBrk="1" hangingPunct="1"/>
            <a:r>
              <a:rPr lang="en-GB" sz="1200" b="0" dirty="0" smtClean="0">
                <a:solidFill>
                  <a:schemeClr val="bg1"/>
                </a:solidFill>
              </a:rPr>
              <a:t>Flexible Protein Docking</a:t>
            </a:r>
            <a:endParaRPr lang="en-GB" sz="1200" b="0" dirty="0">
              <a:solidFill>
                <a:schemeClr val="bg1"/>
              </a:solidFill>
            </a:endParaRPr>
          </a:p>
        </p:txBody>
      </p:sp>
      <p:sp>
        <p:nvSpPr>
          <p:cNvPr id="36" name="Arc 35"/>
          <p:cNvSpPr>
            <a:spLocks noChangeAspect="1"/>
          </p:cNvSpPr>
          <p:nvPr/>
        </p:nvSpPr>
        <p:spPr bwMode="auto">
          <a:xfrm rot="1246141" flipH="1">
            <a:off x="3158047" y="901468"/>
            <a:ext cx="8217519" cy="4361479"/>
          </a:xfrm>
          <a:prstGeom prst="arc">
            <a:avLst>
              <a:gd name="adj1" fmla="val 413023"/>
              <a:gd name="adj2" fmla="val 8224636"/>
            </a:avLst>
          </a:prstGeom>
          <a:ln>
            <a:headEnd/>
            <a:tailEnd type="triangle" w="med" len="lg"/>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GB"/>
          </a:p>
        </p:txBody>
      </p:sp>
      <p:grpSp>
        <p:nvGrpSpPr>
          <p:cNvPr id="7" name="Group 6"/>
          <p:cNvGrpSpPr/>
          <p:nvPr/>
        </p:nvGrpSpPr>
        <p:grpSpPr>
          <a:xfrm>
            <a:off x="2656949" y="2124594"/>
            <a:ext cx="5855826" cy="4299996"/>
            <a:chOff x="2848974" y="1702139"/>
            <a:chExt cx="5855826" cy="4299996"/>
          </a:xfrm>
        </p:grpSpPr>
        <p:cxnSp>
          <p:nvCxnSpPr>
            <p:cNvPr id="38" name="Straight Connector 37"/>
            <p:cNvCxnSpPr/>
            <p:nvPr/>
          </p:nvCxnSpPr>
          <p:spPr>
            <a:xfrm>
              <a:off x="3301623" y="1702139"/>
              <a:ext cx="0" cy="3960000"/>
            </a:xfrm>
            <a:prstGeom prst="line">
              <a:avLst/>
            </a:prstGeom>
            <a:ln>
              <a:solidFill>
                <a:srgbClr val="000000"/>
              </a:solidFill>
            </a:ln>
          </p:spPr>
          <p:style>
            <a:lnRef idx="3">
              <a:schemeClr val="dk1"/>
            </a:lnRef>
            <a:fillRef idx="0">
              <a:schemeClr val="dk1"/>
            </a:fillRef>
            <a:effectRef idx="2">
              <a:schemeClr val="dk1"/>
            </a:effectRef>
            <a:fontRef idx="minor">
              <a:schemeClr val="tx1"/>
            </a:fontRef>
          </p:style>
        </p:cxnSp>
        <p:cxnSp>
          <p:nvCxnSpPr>
            <p:cNvPr id="39" name="Straight Connector 38"/>
            <p:cNvCxnSpPr/>
            <p:nvPr/>
          </p:nvCxnSpPr>
          <p:spPr>
            <a:xfrm flipH="1">
              <a:off x="3304800" y="5644800"/>
              <a:ext cx="5400000" cy="0"/>
            </a:xfrm>
            <a:prstGeom prst="line">
              <a:avLst/>
            </a:prstGeom>
            <a:ln>
              <a:solidFill>
                <a:srgbClr val="000000"/>
              </a:solidFill>
            </a:ln>
          </p:spPr>
          <p:style>
            <a:lnRef idx="3">
              <a:schemeClr val="dk1"/>
            </a:lnRef>
            <a:fillRef idx="0">
              <a:schemeClr val="dk1"/>
            </a:fillRef>
            <a:effectRef idx="2">
              <a:schemeClr val="dk1"/>
            </a:effectRef>
            <a:fontRef idx="minor">
              <a:schemeClr val="tx1"/>
            </a:fontRef>
          </p:style>
        </p:cxnSp>
        <p:sp>
          <p:nvSpPr>
            <p:cNvPr id="40" name="TextBox 39"/>
            <p:cNvSpPr txBox="1"/>
            <p:nvPr/>
          </p:nvSpPr>
          <p:spPr>
            <a:xfrm>
              <a:off x="5478053" y="5663581"/>
              <a:ext cx="1053494" cy="338554"/>
            </a:xfrm>
            <a:prstGeom prst="rect">
              <a:avLst/>
            </a:prstGeom>
            <a:noFill/>
          </p:spPr>
          <p:txBody>
            <a:bodyPr wrap="none" rtlCol="0">
              <a:spAutoFit/>
            </a:bodyPr>
            <a:lstStyle/>
            <a:p>
              <a:r>
                <a:rPr lang="en-GB" sz="1600" dirty="0" smtClean="0">
                  <a:solidFill>
                    <a:srgbClr val="000000"/>
                  </a:solidFill>
                  <a:latin typeface="+mn-lt"/>
                </a:rPr>
                <a:t>Accuracy</a:t>
              </a:r>
              <a:endParaRPr lang="en-GB" sz="1600" dirty="0">
                <a:solidFill>
                  <a:srgbClr val="000000"/>
                </a:solidFill>
                <a:latin typeface="+mn-lt"/>
              </a:endParaRPr>
            </a:p>
          </p:txBody>
        </p:sp>
        <p:sp>
          <p:nvSpPr>
            <p:cNvPr id="41" name="TextBox 40"/>
            <p:cNvSpPr txBox="1"/>
            <p:nvPr/>
          </p:nvSpPr>
          <p:spPr>
            <a:xfrm>
              <a:off x="2848974" y="3067708"/>
              <a:ext cx="430887" cy="1228863"/>
            </a:xfrm>
            <a:prstGeom prst="rect">
              <a:avLst/>
            </a:prstGeom>
            <a:noFill/>
          </p:spPr>
          <p:txBody>
            <a:bodyPr vert="vert270" wrap="none" rtlCol="0">
              <a:spAutoFit/>
            </a:bodyPr>
            <a:lstStyle/>
            <a:p>
              <a:r>
                <a:rPr lang="en-GB" sz="1600" dirty="0" smtClean="0">
                  <a:solidFill>
                    <a:srgbClr val="000000"/>
                  </a:solidFill>
                  <a:latin typeface="+mn-lt"/>
                </a:rPr>
                <a:t>Library Size</a:t>
              </a:r>
              <a:endParaRPr lang="en-GB" sz="1600" dirty="0">
                <a:solidFill>
                  <a:srgbClr val="000000"/>
                </a:solidFill>
                <a:latin typeface="+mn-lt"/>
              </a:endParaRPr>
            </a:p>
          </p:txBody>
        </p:sp>
      </p:grpSp>
      <p:sp>
        <p:nvSpPr>
          <p:cNvPr id="29" name="Rounded Rectangle 28"/>
          <p:cNvSpPr/>
          <p:nvPr/>
        </p:nvSpPr>
        <p:spPr bwMode="auto">
          <a:xfrm>
            <a:off x="2318400" y="748800"/>
            <a:ext cx="6644066" cy="340519"/>
          </a:xfrm>
          <a:prstGeom prst="roundRect">
            <a:avLst/>
          </a:prstGeom>
          <a:ln>
            <a:headEnd/>
            <a:tailEnd/>
          </a:ln>
        </p:spPr>
        <p:style>
          <a:lnRef idx="1">
            <a:schemeClr val="accent2"/>
          </a:lnRef>
          <a:fillRef idx="2">
            <a:schemeClr val="accent2"/>
          </a:fillRef>
          <a:effectRef idx="1">
            <a:schemeClr val="accent2"/>
          </a:effectRef>
          <a:fontRef idx="minor">
            <a:schemeClr val="dk1"/>
          </a:fontRef>
        </p:style>
        <p:txBody>
          <a:bodyPr wrap="square" rtlCol="0" anchor="ctr">
            <a:spAutoFit/>
          </a:bodyPr>
          <a:lstStyle/>
          <a:p>
            <a:pPr algn="ctr" eaLnBrk="1" hangingPunct="1"/>
            <a:r>
              <a:rPr lang="en-GB" sz="1400" b="0" dirty="0" smtClean="0">
                <a:solidFill>
                  <a:srgbClr val="000000"/>
                </a:solidFill>
              </a:rPr>
              <a:t>Different docking methods are available for different screening requirements</a:t>
            </a:r>
          </a:p>
        </p:txBody>
      </p:sp>
      <p:grpSp>
        <p:nvGrpSpPr>
          <p:cNvPr id="30" name="Group 29"/>
          <p:cNvGrpSpPr/>
          <p:nvPr/>
        </p:nvGrpSpPr>
        <p:grpSpPr>
          <a:xfrm>
            <a:off x="54000" y="72000"/>
            <a:ext cx="111468" cy="404769"/>
            <a:chOff x="792988" y="4787108"/>
            <a:chExt cx="111468" cy="404769"/>
          </a:xfrm>
        </p:grpSpPr>
        <p:sp>
          <p:nvSpPr>
            <p:cNvPr id="31" name="Teardrop 30"/>
            <p:cNvSpPr/>
            <p:nvPr/>
          </p:nvSpPr>
          <p:spPr>
            <a:xfrm rot="8100000">
              <a:off x="792990" y="4787108"/>
              <a:ext cx="111464" cy="111464"/>
            </a:xfrm>
            <a:prstGeom prst="teardrop">
              <a:avLst>
                <a:gd name="adj" fmla="val 200000"/>
              </a:avLst>
            </a:prstGeom>
            <a:solidFill>
              <a:schemeClr val="bg1"/>
            </a:solidFill>
          </p:spPr>
          <p:style>
            <a:lnRef idx="0">
              <a:schemeClr val="dk1"/>
            </a:lnRef>
            <a:fillRef idx="3">
              <a:schemeClr val="dk1"/>
            </a:fillRef>
            <a:effectRef idx="3">
              <a:schemeClr val="dk1"/>
            </a:effectRef>
            <a:fontRef idx="minor">
              <a:schemeClr val="lt1"/>
            </a:fontRef>
          </p:style>
        </p:sp>
        <p:sp>
          <p:nvSpPr>
            <p:cNvPr id="32" name="Teardrop 31"/>
            <p:cNvSpPr/>
            <p:nvPr/>
          </p:nvSpPr>
          <p:spPr>
            <a:xfrm rot="8100000">
              <a:off x="792990" y="4884877"/>
              <a:ext cx="111464" cy="111464"/>
            </a:xfrm>
            <a:prstGeom prst="teardrop">
              <a:avLst>
                <a:gd name="adj" fmla="val 200000"/>
              </a:avLst>
            </a:prstGeom>
          </p:spPr>
          <p:style>
            <a:lnRef idx="0">
              <a:schemeClr val="accent2"/>
            </a:lnRef>
            <a:fillRef idx="3">
              <a:schemeClr val="accent2"/>
            </a:fillRef>
            <a:effectRef idx="3">
              <a:schemeClr val="accent2"/>
            </a:effectRef>
            <a:fontRef idx="minor">
              <a:schemeClr val="lt1"/>
            </a:fontRef>
          </p:style>
        </p:sp>
        <p:sp>
          <p:nvSpPr>
            <p:cNvPr id="42" name="Teardrop 41"/>
            <p:cNvSpPr/>
            <p:nvPr/>
          </p:nvSpPr>
          <p:spPr>
            <a:xfrm rot="8100000">
              <a:off x="792990" y="4982646"/>
              <a:ext cx="111464" cy="111464"/>
            </a:xfrm>
            <a:prstGeom prst="teardrop">
              <a:avLst>
                <a:gd name="adj" fmla="val 200000"/>
              </a:avLst>
            </a:prstGeom>
            <a:solidFill>
              <a:schemeClr val="bg1"/>
            </a:solidFill>
          </p:spPr>
          <p:style>
            <a:lnRef idx="0">
              <a:schemeClr val="accent4"/>
            </a:lnRef>
            <a:fillRef idx="3">
              <a:schemeClr val="accent4"/>
            </a:fillRef>
            <a:effectRef idx="3">
              <a:schemeClr val="accent4"/>
            </a:effectRef>
            <a:fontRef idx="minor">
              <a:schemeClr val="lt1"/>
            </a:fontRef>
          </p:style>
        </p:sp>
        <p:sp>
          <p:nvSpPr>
            <p:cNvPr id="43" name="Oval 42"/>
            <p:cNvSpPr/>
            <p:nvPr/>
          </p:nvSpPr>
          <p:spPr>
            <a:xfrm rot="5400000">
              <a:off x="792991" y="5080412"/>
              <a:ext cx="111462" cy="111468"/>
            </a:xfrm>
            <a:prstGeom prst="ellipse">
              <a:avLst/>
            </a:prstGeom>
            <a:solidFill>
              <a:schemeClr val="bg1"/>
            </a:solidFill>
          </p:spPr>
          <p:style>
            <a:lnRef idx="0">
              <a:schemeClr val="accent6"/>
            </a:lnRef>
            <a:fillRef idx="3">
              <a:schemeClr val="accent6"/>
            </a:fillRef>
            <a:effectRef idx="3">
              <a:schemeClr val="accent6"/>
            </a:effectRef>
            <a:fontRef idx="minor">
              <a:schemeClr val="lt1"/>
            </a:fontRef>
          </p:style>
        </p:sp>
      </p:grpSp>
      <p:sp>
        <p:nvSpPr>
          <p:cNvPr id="33" name="Rounded Rectangle 32"/>
          <p:cNvSpPr/>
          <p:nvPr/>
        </p:nvSpPr>
        <p:spPr bwMode="auto">
          <a:xfrm>
            <a:off x="3565705" y="1724087"/>
            <a:ext cx="1428750" cy="783193"/>
          </a:xfrm>
          <a:prstGeom prst="roundRect">
            <a:avLst/>
          </a:prstGeom>
          <a:ln>
            <a:headEnd/>
            <a:tailEnd/>
          </a:ln>
        </p:spPr>
        <p:style>
          <a:lnRef idx="0">
            <a:schemeClr val="accent2"/>
          </a:lnRef>
          <a:fillRef idx="3">
            <a:schemeClr val="accent2"/>
          </a:fillRef>
          <a:effectRef idx="3">
            <a:schemeClr val="accent2"/>
          </a:effectRef>
          <a:fontRef idx="minor">
            <a:schemeClr val="lt1"/>
          </a:fontRef>
        </p:style>
        <p:txBody>
          <a:bodyPr rtlCol="0" anchor="ctr">
            <a:spAutoFit/>
          </a:bodyPr>
          <a:lstStyle/>
          <a:p>
            <a:pPr algn="ctr" eaLnBrk="1" hangingPunct="1"/>
            <a:r>
              <a:rPr lang="en-GB" sz="1600" b="0" dirty="0" err="1" smtClean="0">
                <a:solidFill>
                  <a:schemeClr val="bg1"/>
                </a:solidFill>
              </a:rPr>
              <a:t>LibDock</a:t>
            </a:r>
            <a:endParaRPr lang="en-GB" sz="1600" b="0" dirty="0" smtClean="0">
              <a:solidFill>
                <a:schemeClr val="bg1"/>
              </a:solidFill>
            </a:endParaRPr>
          </a:p>
          <a:p>
            <a:pPr algn="ctr" eaLnBrk="1" hangingPunct="1"/>
            <a:r>
              <a:rPr lang="en-GB" sz="1200" b="0" dirty="0" smtClean="0">
                <a:solidFill>
                  <a:schemeClr val="bg1"/>
                </a:solidFill>
              </a:rPr>
              <a:t>Hotspots Docking</a:t>
            </a:r>
            <a:endParaRPr lang="en-GB" sz="1200" b="0" dirty="0">
              <a:solidFill>
                <a:schemeClr val="bg1"/>
              </a:solidFill>
            </a:endParaRPr>
          </a:p>
        </p:txBody>
      </p:sp>
      <p:sp>
        <p:nvSpPr>
          <p:cNvPr id="44" name="Rounded Rectangle 43"/>
          <p:cNvSpPr/>
          <p:nvPr/>
        </p:nvSpPr>
        <p:spPr bwMode="auto">
          <a:xfrm>
            <a:off x="4629777" y="2026923"/>
            <a:ext cx="1428750" cy="783193"/>
          </a:xfrm>
          <a:prstGeom prst="roundRect">
            <a:avLst/>
          </a:prstGeom>
          <a:ln>
            <a:headEnd/>
            <a:tailEnd/>
          </a:ln>
        </p:spPr>
        <p:style>
          <a:lnRef idx="0">
            <a:schemeClr val="accent2"/>
          </a:lnRef>
          <a:fillRef idx="3">
            <a:schemeClr val="accent2"/>
          </a:fillRef>
          <a:effectRef idx="3">
            <a:schemeClr val="accent2"/>
          </a:effectRef>
          <a:fontRef idx="minor">
            <a:schemeClr val="lt1"/>
          </a:fontRef>
        </p:style>
        <p:txBody>
          <a:bodyPr lIns="36000" rIns="36000" rtlCol="0" anchor="ctr">
            <a:spAutoFit/>
          </a:bodyPr>
          <a:lstStyle/>
          <a:p>
            <a:pPr algn="ctr" eaLnBrk="1" hangingPunct="1"/>
            <a:r>
              <a:rPr lang="en-GB" sz="1600" b="0" dirty="0" smtClean="0">
                <a:solidFill>
                  <a:schemeClr val="bg1"/>
                </a:solidFill>
              </a:rPr>
              <a:t>GOLD</a:t>
            </a:r>
          </a:p>
          <a:p>
            <a:pPr algn="ctr" eaLnBrk="1" hangingPunct="1"/>
            <a:r>
              <a:rPr lang="en-GB" sz="1200" b="0" dirty="0" smtClean="0">
                <a:solidFill>
                  <a:schemeClr val="bg1"/>
                </a:solidFill>
              </a:rPr>
              <a:t>3</a:t>
            </a:r>
            <a:r>
              <a:rPr lang="en-GB" sz="1200" b="0" baseline="30000" dirty="0" smtClean="0">
                <a:solidFill>
                  <a:schemeClr val="bg1"/>
                </a:solidFill>
              </a:rPr>
              <a:t>rd</a:t>
            </a:r>
            <a:r>
              <a:rPr lang="en-GB" sz="1200" b="0" dirty="0" smtClean="0">
                <a:solidFill>
                  <a:schemeClr val="bg1"/>
                </a:solidFill>
              </a:rPr>
              <a:t> Party</a:t>
            </a:r>
          </a:p>
          <a:p>
            <a:pPr algn="ctr" eaLnBrk="1" hangingPunct="1"/>
            <a:r>
              <a:rPr lang="en-GB" sz="1200" b="0" dirty="0" smtClean="0">
                <a:solidFill>
                  <a:schemeClr val="bg1"/>
                </a:solidFill>
              </a:rPr>
              <a:t>Genetic </a:t>
            </a:r>
            <a:r>
              <a:rPr lang="en-GB" sz="1200" b="0" dirty="0">
                <a:solidFill>
                  <a:schemeClr val="bg1"/>
                </a:solidFill>
              </a:rPr>
              <a:t>A</a:t>
            </a:r>
            <a:r>
              <a:rPr lang="en-GB" sz="1200" b="0" dirty="0" smtClean="0">
                <a:solidFill>
                  <a:schemeClr val="bg1"/>
                </a:solidFill>
              </a:rPr>
              <a:t>lgorithm</a:t>
            </a:r>
            <a:endParaRPr lang="en-GB" sz="1200" b="0" dirty="0">
              <a:solidFill>
                <a:schemeClr val="bg1"/>
              </a:solidFill>
            </a:endParaRPr>
          </a:p>
        </p:txBody>
      </p:sp>
    </p:spTree>
    <p:extLst>
      <p:ext uri="{BB962C8B-B14F-4D97-AF65-F5344CB8AC3E}">
        <p14:creationId xmlns:p14="http://schemas.microsoft.com/office/powerpoint/2010/main" xmlns="" val="230354787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wipe(up)">
                                      <p:cBhvr>
                                        <p:cTn id="16" dur="1000"/>
                                        <p:tgtEl>
                                          <p:spTgt spid="36"/>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fade">
                                      <p:cBhvr>
                                        <p:cTn id="20" dur="1000"/>
                                        <p:tgtEl>
                                          <p:spTgt spid="3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fade">
                                      <p:cBhvr>
                                        <p:cTn id="23" dur="1000"/>
                                        <p:tgtEl>
                                          <p:spTgt spid="44"/>
                                        </p:tgtEl>
                                      </p:cBhvr>
                                    </p:animEffect>
                                  </p:childTnLst>
                                </p:cTn>
                              </p:par>
                            </p:childTnLst>
                          </p:cTn>
                        </p:par>
                        <p:par>
                          <p:cTn id="24" fill="hold">
                            <p:stCondLst>
                              <p:cond delay="3000"/>
                            </p:stCondLst>
                            <p:childTnLst>
                              <p:par>
                                <p:cTn id="25" presetID="10" presetClass="entr" presetSubtype="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fade">
                                      <p:cBhvr>
                                        <p:cTn id="31"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29" grpId="0" animBg="1"/>
      <p:bldP spid="33" grpId="0" animBg="1"/>
      <p:bldP spid="4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CDOCKER</a:t>
            </a:r>
            <a:endParaRPr lang="en-GB" dirty="0"/>
          </a:p>
        </p:txBody>
      </p:sp>
      <p:grpSp>
        <p:nvGrpSpPr>
          <p:cNvPr id="4" name="Group 3"/>
          <p:cNvGrpSpPr/>
          <p:nvPr/>
        </p:nvGrpSpPr>
        <p:grpSpPr>
          <a:xfrm>
            <a:off x="386002" y="663840"/>
            <a:ext cx="1393301" cy="1393301"/>
            <a:chOff x="386002" y="663840"/>
            <a:chExt cx="1393301" cy="1393301"/>
          </a:xfrm>
        </p:grpSpPr>
        <p:sp>
          <p:nvSpPr>
            <p:cNvPr id="5" name="Teardrop 4"/>
            <p:cNvSpPr/>
            <p:nvPr/>
          </p:nvSpPr>
          <p:spPr>
            <a:xfrm rot="8100000">
              <a:off x="386002" y="663840"/>
              <a:ext cx="1393301" cy="1393301"/>
            </a:xfrm>
            <a:prstGeom prst="teardrop">
              <a:avLst>
                <a:gd name="adj" fmla="val 200000"/>
              </a:avLst>
            </a:prstGeom>
            <a:solidFill>
              <a:schemeClr val="bg1"/>
            </a:solidFill>
          </p:spPr>
          <p:style>
            <a:lnRef idx="0">
              <a:schemeClr val="dk1"/>
            </a:lnRef>
            <a:fillRef idx="3">
              <a:schemeClr val="dk1"/>
            </a:fillRef>
            <a:effectRef idx="3">
              <a:schemeClr val="dk1"/>
            </a:effectRef>
            <a:fontRef idx="minor">
              <a:schemeClr val="lt1"/>
            </a:fontRef>
          </p:style>
        </p:sp>
        <p:sp>
          <p:nvSpPr>
            <p:cNvPr id="6" name="Freeform 5"/>
            <p:cNvSpPr/>
            <p:nvPr/>
          </p:nvSpPr>
          <p:spPr>
            <a:xfrm>
              <a:off x="432194" y="710567"/>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a:solidFill>
              <a:schemeClr val="bg1"/>
            </a:solidFill>
          </p:spPr>
          <p:style>
            <a:lnRef idx="1">
              <a:schemeClr val="dk1"/>
            </a:lnRef>
            <a:fillRef idx="2">
              <a:schemeClr val="dk1"/>
            </a:fillRef>
            <a:effectRef idx="1">
              <a:schemeClr val="dk1"/>
            </a:effectRef>
            <a:fontRef idx="minor">
              <a:schemeClr val="dk1"/>
            </a:fontRef>
          </p:style>
          <p:txBody>
            <a:bodyPr spcFirstLastPara="0" vert="horz" wrap="square" lIns="36000" tIns="36000" rIns="36000" bIns="36000" numCol="1" spcCol="1270" anchor="ctr" anchorCtr="0">
              <a:noAutofit/>
            </a:bodyPr>
            <a:lstStyle/>
            <a:p>
              <a:pPr lvl="0" algn="ctr" defTabSz="222250">
                <a:lnSpc>
                  <a:spcPct val="90000"/>
                </a:lnSpc>
                <a:spcBef>
                  <a:spcPct val="0"/>
                </a:spcBef>
                <a:spcAft>
                  <a:spcPct val="35000"/>
                </a:spcAft>
              </a:pPr>
              <a:r>
                <a:rPr lang="en-GB" sz="1400" b="0" kern="1200" dirty="0" smtClean="0">
                  <a:solidFill>
                    <a:srgbClr val="000000"/>
                  </a:solidFill>
                </a:rPr>
                <a:t>Preparation</a:t>
              </a:r>
            </a:p>
            <a:p>
              <a:pPr lvl="0" algn="ctr" defTabSz="222250">
                <a:lnSpc>
                  <a:spcPct val="90000"/>
                </a:lnSpc>
                <a:spcBef>
                  <a:spcPct val="0"/>
                </a:spcBef>
                <a:spcAft>
                  <a:spcPct val="35000"/>
                </a:spcAft>
              </a:pPr>
              <a:r>
                <a:rPr lang="en-GB" sz="1400" b="0" dirty="0" smtClean="0">
                  <a:solidFill>
                    <a:srgbClr val="000000"/>
                  </a:solidFill>
                </a:rPr>
                <a:t>Protein &amp; Ligands</a:t>
              </a:r>
              <a:endParaRPr lang="en-GB" sz="1400" b="0" kern="1200" dirty="0">
                <a:solidFill>
                  <a:srgbClr val="000000"/>
                </a:solidFill>
              </a:endParaRPr>
            </a:p>
          </p:txBody>
        </p:sp>
      </p:grpSp>
      <p:grpSp>
        <p:nvGrpSpPr>
          <p:cNvPr id="7" name="Group 6"/>
          <p:cNvGrpSpPr/>
          <p:nvPr/>
        </p:nvGrpSpPr>
        <p:grpSpPr>
          <a:xfrm>
            <a:off x="386002" y="2234879"/>
            <a:ext cx="1393301" cy="1393301"/>
            <a:chOff x="386002" y="2277767"/>
            <a:chExt cx="1393301" cy="1393301"/>
          </a:xfrm>
        </p:grpSpPr>
        <p:sp>
          <p:nvSpPr>
            <p:cNvPr id="8" name="Teardrop 7"/>
            <p:cNvSpPr/>
            <p:nvPr/>
          </p:nvSpPr>
          <p:spPr>
            <a:xfrm rot="8100000">
              <a:off x="386002" y="2277767"/>
              <a:ext cx="1393301" cy="1393301"/>
            </a:xfrm>
            <a:prstGeom prst="teardrop">
              <a:avLst>
                <a:gd name="adj" fmla="val 200000"/>
              </a:avLst>
            </a:prstGeom>
          </p:spPr>
          <p:style>
            <a:lnRef idx="0">
              <a:schemeClr val="accent2"/>
            </a:lnRef>
            <a:fillRef idx="3">
              <a:schemeClr val="accent2"/>
            </a:fillRef>
            <a:effectRef idx="3">
              <a:schemeClr val="accent2"/>
            </a:effectRef>
            <a:fontRef idx="minor">
              <a:schemeClr val="lt1"/>
            </a:fontRef>
          </p:style>
        </p:sp>
        <p:sp>
          <p:nvSpPr>
            <p:cNvPr id="9" name="Freeform 8"/>
            <p:cNvSpPr/>
            <p:nvPr/>
          </p:nvSpPr>
          <p:spPr>
            <a:xfrm>
              <a:off x="432194" y="2324494"/>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p:spPr>
          <p:style>
            <a:lnRef idx="1">
              <a:schemeClr val="accent2"/>
            </a:lnRef>
            <a:fillRef idx="2">
              <a:schemeClr val="accent2"/>
            </a:fillRef>
            <a:effectRef idx="1">
              <a:schemeClr val="accent2"/>
            </a:effectRef>
            <a:fontRef idx="minor">
              <a:schemeClr val="dk1"/>
            </a:fontRef>
          </p:style>
          <p:txBody>
            <a:bodyPr spcFirstLastPara="0" vert="horz" wrap="square" lIns="36000" tIns="36000" rIns="36000" bIns="36000" numCol="1" spcCol="1270" anchor="ctr" anchorCtr="0">
              <a:noAutofit/>
            </a:bodyPr>
            <a:lstStyle/>
            <a:p>
              <a:pPr lvl="0" algn="ctr" defTabSz="222250">
                <a:lnSpc>
                  <a:spcPct val="90000"/>
                </a:lnSpc>
                <a:spcBef>
                  <a:spcPct val="0"/>
                </a:spcBef>
                <a:spcAft>
                  <a:spcPct val="35000"/>
                </a:spcAft>
              </a:pPr>
              <a:r>
                <a:rPr lang="en-GB" sz="1400" b="0" kern="1200" dirty="0" smtClean="0">
                  <a:solidFill>
                    <a:srgbClr val="000000"/>
                  </a:solidFill>
                </a:rPr>
                <a:t>Docking</a:t>
              </a:r>
              <a:endParaRPr lang="en-GB" sz="1400" b="0" kern="1200" dirty="0">
                <a:solidFill>
                  <a:srgbClr val="000000"/>
                </a:solidFill>
              </a:endParaRPr>
            </a:p>
          </p:txBody>
        </p:sp>
      </p:grpSp>
      <p:grpSp>
        <p:nvGrpSpPr>
          <p:cNvPr id="10" name="Group 9"/>
          <p:cNvGrpSpPr/>
          <p:nvPr/>
        </p:nvGrpSpPr>
        <p:grpSpPr>
          <a:xfrm>
            <a:off x="386002" y="3805918"/>
            <a:ext cx="1393301" cy="1393301"/>
            <a:chOff x="386002" y="3711673"/>
            <a:chExt cx="1393301" cy="1393301"/>
          </a:xfrm>
          <a:solidFill>
            <a:schemeClr val="bg1"/>
          </a:solidFill>
        </p:grpSpPr>
        <p:sp>
          <p:nvSpPr>
            <p:cNvPr id="11" name="Teardrop 10"/>
            <p:cNvSpPr/>
            <p:nvPr/>
          </p:nvSpPr>
          <p:spPr>
            <a:xfrm rot="8100000">
              <a:off x="386002" y="3711673"/>
              <a:ext cx="1393301" cy="1393301"/>
            </a:xfrm>
            <a:prstGeom prst="teardrop">
              <a:avLst>
                <a:gd name="adj" fmla="val 200000"/>
              </a:avLst>
            </a:prstGeom>
            <a:grpFill/>
          </p:spPr>
          <p:style>
            <a:lnRef idx="0">
              <a:schemeClr val="accent4"/>
            </a:lnRef>
            <a:fillRef idx="3">
              <a:schemeClr val="accent4"/>
            </a:fillRef>
            <a:effectRef idx="3">
              <a:schemeClr val="accent4"/>
            </a:effectRef>
            <a:fontRef idx="minor">
              <a:schemeClr val="lt1"/>
            </a:fontRef>
          </p:style>
        </p:sp>
        <p:sp>
          <p:nvSpPr>
            <p:cNvPr id="12" name="Freeform 11"/>
            <p:cNvSpPr/>
            <p:nvPr/>
          </p:nvSpPr>
          <p:spPr>
            <a:xfrm>
              <a:off x="432194" y="3764375"/>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a:grpFill/>
          </p:spPr>
          <p:style>
            <a:lnRef idx="1">
              <a:schemeClr val="accent4"/>
            </a:lnRef>
            <a:fillRef idx="2">
              <a:schemeClr val="accent4"/>
            </a:fillRef>
            <a:effectRef idx="1">
              <a:schemeClr val="accent4"/>
            </a:effectRef>
            <a:fontRef idx="minor">
              <a:schemeClr val="dk1"/>
            </a:fontRef>
          </p:style>
          <p:txBody>
            <a:bodyPr spcFirstLastPara="0" vert="horz" wrap="square" lIns="36000" tIns="36000" rIns="36000" bIns="36000" numCol="1" spcCol="1270" anchor="ctr" anchorCtr="0">
              <a:noAutofit/>
            </a:bodyPr>
            <a:lstStyle/>
            <a:p>
              <a:pPr lvl="0" algn="ctr" defTabSz="222250">
                <a:lnSpc>
                  <a:spcPct val="114000"/>
                </a:lnSpc>
                <a:spcBef>
                  <a:spcPct val="0"/>
                </a:spcBef>
                <a:spcAft>
                  <a:spcPts val="0"/>
                </a:spcAft>
              </a:pPr>
              <a:r>
                <a:rPr lang="en-GB" sz="1400" b="0" kern="1200" dirty="0" smtClean="0">
                  <a:solidFill>
                    <a:srgbClr val="000000"/>
                  </a:solidFill>
                </a:rPr>
                <a:t>Scoring</a:t>
              </a:r>
            </a:p>
          </p:txBody>
        </p:sp>
      </p:grpSp>
      <p:grpSp>
        <p:nvGrpSpPr>
          <p:cNvPr id="13" name="Group 12"/>
          <p:cNvGrpSpPr/>
          <p:nvPr/>
        </p:nvGrpSpPr>
        <p:grpSpPr>
          <a:xfrm>
            <a:off x="385855" y="5376956"/>
            <a:ext cx="1393350" cy="1393279"/>
            <a:chOff x="385855" y="5157539"/>
            <a:chExt cx="1393350" cy="1393279"/>
          </a:xfrm>
          <a:solidFill>
            <a:schemeClr val="bg1"/>
          </a:solidFill>
        </p:grpSpPr>
        <p:sp>
          <p:nvSpPr>
            <p:cNvPr id="14" name="Oval 13"/>
            <p:cNvSpPr/>
            <p:nvPr/>
          </p:nvSpPr>
          <p:spPr>
            <a:xfrm rot="5400000">
              <a:off x="385890" y="5157504"/>
              <a:ext cx="1393279" cy="1393350"/>
            </a:xfrm>
            <a:prstGeom prst="ellipse">
              <a:avLst/>
            </a:prstGeom>
            <a:grpFill/>
          </p:spPr>
          <p:style>
            <a:lnRef idx="0">
              <a:schemeClr val="accent6"/>
            </a:lnRef>
            <a:fillRef idx="3">
              <a:schemeClr val="accent6"/>
            </a:fillRef>
            <a:effectRef idx="3">
              <a:schemeClr val="accent6"/>
            </a:effectRef>
            <a:fontRef idx="minor">
              <a:schemeClr val="lt1"/>
            </a:fontRef>
          </p:style>
        </p:sp>
        <p:sp>
          <p:nvSpPr>
            <p:cNvPr id="15" name="Freeform 14"/>
            <p:cNvSpPr/>
            <p:nvPr/>
          </p:nvSpPr>
          <p:spPr>
            <a:xfrm>
              <a:off x="432194" y="5204256"/>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a:grpFill/>
          </p:spPr>
          <p:style>
            <a:lnRef idx="1">
              <a:schemeClr val="accent6"/>
            </a:lnRef>
            <a:fillRef idx="2">
              <a:schemeClr val="accent6"/>
            </a:fillRef>
            <a:effectRef idx="1">
              <a:schemeClr val="accent6"/>
            </a:effectRef>
            <a:fontRef idx="minor">
              <a:schemeClr val="dk1"/>
            </a:fontRef>
          </p:style>
          <p:txBody>
            <a:bodyPr spcFirstLastPara="0" vert="horz" wrap="square" lIns="36000" tIns="36000" rIns="36000" bIns="36000" numCol="1" spcCol="1270" anchor="ctr" anchorCtr="0">
              <a:noAutofit/>
            </a:bodyPr>
            <a:lstStyle/>
            <a:p>
              <a:pPr algn="ctr" defTabSz="222250">
                <a:lnSpc>
                  <a:spcPct val="114000"/>
                </a:lnSpc>
                <a:spcAft>
                  <a:spcPts val="0"/>
                </a:spcAft>
              </a:pPr>
              <a:r>
                <a:rPr lang="en-GB" sz="1400" b="0" dirty="0">
                  <a:solidFill>
                    <a:srgbClr val="000000"/>
                  </a:solidFill>
                </a:rPr>
                <a:t>Filtering</a:t>
              </a:r>
            </a:p>
            <a:p>
              <a:pPr algn="ctr" defTabSz="222250">
                <a:lnSpc>
                  <a:spcPct val="114000"/>
                </a:lnSpc>
                <a:spcAft>
                  <a:spcPts val="0"/>
                </a:spcAft>
              </a:pPr>
              <a:r>
                <a:rPr lang="en-GB" sz="1400" b="0" dirty="0">
                  <a:solidFill>
                    <a:srgbClr val="000000"/>
                  </a:solidFill>
                </a:rPr>
                <a:t>Refinement</a:t>
              </a:r>
            </a:p>
            <a:p>
              <a:pPr algn="ctr" defTabSz="222250">
                <a:lnSpc>
                  <a:spcPct val="114000"/>
                </a:lnSpc>
                <a:spcAft>
                  <a:spcPts val="0"/>
                </a:spcAft>
              </a:pPr>
              <a:r>
                <a:rPr lang="en-GB" sz="1400" b="0" dirty="0">
                  <a:solidFill>
                    <a:srgbClr val="000000"/>
                  </a:solidFill>
                </a:rPr>
                <a:t>Analysis</a:t>
              </a:r>
            </a:p>
          </p:txBody>
        </p:sp>
      </p:grpSp>
      <p:sp>
        <p:nvSpPr>
          <p:cNvPr id="16" name="Rounded Rectangle 15"/>
          <p:cNvSpPr/>
          <p:nvPr/>
        </p:nvSpPr>
        <p:spPr>
          <a:xfrm>
            <a:off x="2299732" y="704405"/>
            <a:ext cx="3424418" cy="685800"/>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400" b="0" dirty="0">
                <a:solidFill>
                  <a:schemeClr val="bg1"/>
                </a:solidFill>
              </a:rPr>
              <a:t>Generate Ligand </a:t>
            </a:r>
            <a:r>
              <a:rPr lang="en-US" sz="1400" b="0" dirty="0" smtClean="0">
                <a:solidFill>
                  <a:schemeClr val="bg1"/>
                </a:solidFill>
              </a:rPr>
              <a:t>Conformations </a:t>
            </a:r>
          </a:p>
          <a:p>
            <a:pPr algn="ctr"/>
            <a:r>
              <a:rPr lang="en-US" sz="1400" b="0" dirty="0" smtClean="0">
                <a:solidFill>
                  <a:schemeClr val="bg1"/>
                </a:solidFill>
              </a:rPr>
              <a:t>(High Temperature </a:t>
            </a:r>
            <a:r>
              <a:rPr lang="en-US" sz="1400" b="0" dirty="0">
                <a:solidFill>
                  <a:schemeClr val="bg1"/>
                </a:solidFill>
              </a:rPr>
              <a:t>Molecular </a:t>
            </a:r>
            <a:r>
              <a:rPr lang="en-US" sz="1400" b="0" dirty="0" smtClean="0">
                <a:solidFill>
                  <a:schemeClr val="bg1"/>
                </a:solidFill>
              </a:rPr>
              <a:t>Dynamics)</a:t>
            </a:r>
            <a:endParaRPr lang="en-US" sz="1400" b="0" dirty="0">
              <a:solidFill>
                <a:schemeClr val="bg1"/>
              </a:solidFill>
            </a:endParaRPr>
          </a:p>
        </p:txBody>
      </p:sp>
      <p:sp>
        <p:nvSpPr>
          <p:cNvPr id="17" name="Rounded Rectangle 16"/>
          <p:cNvSpPr/>
          <p:nvPr/>
        </p:nvSpPr>
        <p:spPr>
          <a:xfrm>
            <a:off x="2299732" y="1799779"/>
            <a:ext cx="3424418" cy="685800"/>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400" b="0" dirty="0" smtClean="0">
                <a:solidFill>
                  <a:schemeClr val="bg1"/>
                </a:solidFill>
              </a:rPr>
              <a:t>Random (Rigid-Body</a:t>
            </a:r>
            <a:r>
              <a:rPr lang="en-US" sz="1400" b="0" dirty="0">
                <a:solidFill>
                  <a:schemeClr val="bg1"/>
                </a:solidFill>
              </a:rPr>
              <a:t>) R</a:t>
            </a:r>
            <a:r>
              <a:rPr lang="en-US" sz="1400" b="0" dirty="0" smtClean="0">
                <a:solidFill>
                  <a:schemeClr val="bg1"/>
                </a:solidFill>
              </a:rPr>
              <a:t>otation</a:t>
            </a:r>
            <a:endParaRPr lang="en-US" sz="1400" b="0" dirty="0">
              <a:solidFill>
                <a:schemeClr val="bg1"/>
              </a:solidFill>
            </a:endParaRPr>
          </a:p>
        </p:txBody>
      </p:sp>
      <p:sp>
        <p:nvSpPr>
          <p:cNvPr id="18" name="Rounded Rectangle 17"/>
          <p:cNvSpPr/>
          <p:nvPr/>
        </p:nvSpPr>
        <p:spPr>
          <a:xfrm>
            <a:off x="2299732" y="3990527"/>
            <a:ext cx="3424418" cy="685800"/>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400" b="0" dirty="0">
                <a:solidFill>
                  <a:schemeClr val="bg1"/>
                </a:solidFill>
              </a:rPr>
              <a:t>Full Minimization</a:t>
            </a:r>
          </a:p>
        </p:txBody>
      </p:sp>
      <p:sp>
        <p:nvSpPr>
          <p:cNvPr id="19" name="Rounded Rectangle 18"/>
          <p:cNvSpPr/>
          <p:nvPr/>
        </p:nvSpPr>
        <p:spPr>
          <a:xfrm>
            <a:off x="2299732" y="5085905"/>
            <a:ext cx="3424418" cy="685800"/>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400" b="0" dirty="0">
                <a:solidFill>
                  <a:schemeClr val="bg1"/>
                </a:solidFill>
              </a:rPr>
              <a:t>Output </a:t>
            </a:r>
            <a:r>
              <a:rPr lang="en-US" sz="1400" b="0" dirty="0" smtClean="0">
                <a:solidFill>
                  <a:schemeClr val="bg1"/>
                </a:solidFill>
              </a:rPr>
              <a:t>Refined Ligand </a:t>
            </a:r>
            <a:r>
              <a:rPr lang="en-US" sz="1400" b="0" dirty="0">
                <a:solidFill>
                  <a:schemeClr val="bg1"/>
                </a:solidFill>
              </a:rPr>
              <a:t>Poses</a:t>
            </a:r>
          </a:p>
        </p:txBody>
      </p:sp>
      <p:sp>
        <p:nvSpPr>
          <p:cNvPr id="20" name="Rounded Rectangle 19"/>
          <p:cNvSpPr/>
          <p:nvPr/>
        </p:nvSpPr>
        <p:spPr>
          <a:xfrm>
            <a:off x="2299732" y="2895153"/>
            <a:ext cx="3424418" cy="685800"/>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400" b="0" dirty="0" smtClean="0">
                <a:solidFill>
                  <a:schemeClr val="bg1"/>
                </a:solidFill>
              </a:rPr>
              <a:t>Grid-Based Simulated </a:t>
            </a:r>
            <a:r>
              <a:rPr lang="en-US" sz="1400" b="0" dirty="0">
                <a:solidFill>
                  <a:schemeClr val="bg1"/>
                </a:solidFill>
              </a:rPr>
              <a:t>Annealing </a:t>
            </a:r>
          </a:p>
        </p:txBody>
      </p:sp>
      <p:sp>
        <p:nvSpPr>
          <p:cNvPr id="21" name="Rounded Rectangle 20"/>
          <p:cNvSpPr/>
          <p:nvPr/>
        </p:nvSpPr>
        <p:spPr bwMode="auto">
          <a:xfrm>
            <a:off x="5893200" y="1917774"/>
            <a:ext cx="3072400" cy="1293971"/>
          </a:xfrm>
          <a:prstGeom prst="round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36000" tIns="45720" rIns="36000" bIns="45720" numCol="1" rtlCol="0" anchor="t" anchorCtr="0" compatLnSpc="1">
            <a:prstTxWarp prst="textNoShape">
              <a:avLst/>
            </a:prstTxWarp>
            <a:spAutoFit/>
          </a:bodyPr>
          <a:lstStyle/>
          <a:p>
            <a:pPr marL="0" lvl="1" algn="ctr"/>
            <a:r>
              <a:rPr lang="en-US" sz="1400" b="0" dirty="0">
                <a:solidFill>
                  <a:srgbClr val="000000"/>
                </a:solidFill>
              </a:rPr>
              <a:t>CDOCKER is a grid-based molecular docking method that employs </a:t>
            </a:r>
            <a:r>
              <a:rPr lang="en-US" sz="1400" b="0" dirty="0" err="1" smtClean="0">
                <a:solidFill>
                  <a:srgbClr val="000000"/>
                </a:solidFill>
              </a:rPr>
              <a:t>CHARMm</a:t>
            </a:r>
            <a:r>
              <a:rPr lang="en-US" sz="1400" b="0" dirty="0" smtClean="0">
                <a:solidFill>
                  <a:srgbClr val="000000"/>
                </a:solidFill>
              </a:rPr>
              <a:t> </a:t>
            </a:r>
            <a:r>
              <a:rPr lang="en-US" sz="1400" b="0" dirty="0">
                <a:solidFill>
                  <a:srgbClr val="000000"/>
                </a:solidFill>
              </a:rPr>
              <a:t>to generate </a:t>
            </a:r>
            <a:r>
              <a:rPr lang="en-US" sz="1400" b="0" dirty="0" smtClean="0">
                <a:solidFill>
                  <a:srgbClr val="000000"/>
                </a:solidFill>
              </a:rPr>
              <a:t>random </a:t>
            </a:r>
            <a:r>
              <a:rPr lang="en-US" sz="1400" b="0" dirty="0">
                <a:solidFill>
                  <a:srgbClr val="000000"/>
                </a:solidFill>
              </a:rPr>
              <a:t>ligand conformations </a:t>
            </a:r>
            <a:r>
              <a:rPr lang="en-US" sz="1400" b="0" dirty="0" smtClean="0">
                <a:solidFill>
                  <a:srgbClr val="000000"/>
                </a:solidFill>
              </a:rPr>
              <a:t>through </a:t>
            </a:r>
            <a:r>
              <a:rPr lang="en-US" sz="1400" b="0" dirty="0">
                <a:solidFill>
                  <a:srgbClr val="000000"/>
                </a:solidFill>
              </a:rPr>
              <a:t>high temperature molecular </a:t>
            </a:r>
            <a:r>
              <a:rPr lang="en-US" sz="1400" b="0" dirty="0" smtClean="0">
                <a:solidFill>
                  <a:srgbClr val="000000"/>
                </a:solidFill>
              </a:rPr>
              <a:t>dynamics</a:t>
            </a:r>
          </a:p>
        </p:txBody>
      </p:sp>
      <p:sp>
        <p:nvSpPr>
          <p:cNvPr id="22" name="Right Arrow 21"/>
          <p:cNvSpPr/>
          <p:nvPr/>
        </p:nvSpPr>
        <p:spPr>
          <a:xfrm rot="5400000">
            <a:off x="3858747" y="1454262"/>
            <a:ext cx="306388" cy="281459"/>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GB" sz="1400" b="0">
              <a:solidFill>
                <a:srgbClr val="000000"/>
              </a:solidFill>
            </a:endParaRPr>
          </a:p>
        </p:txBody>
      </p:sp>
      <p:sp>
        <p:nvSpPr>
          <p:cNvPr id="23" name="Right Arrow 22"/>
          <p:cNvSpPr/>
          <p:nvPr/>
        </p:nvSpPr>
        <p:spPr>
          <a:xfrm rot="5400000">
            <a:off x="3858747" y="2549636"/>
            <a:ext cx="306388" cy="281459"/>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GB" sz="1400" b="0">
              <a:solidFill>
                <a:srgbClr val="000000"/>
              </a:solidFill>
            </a:endParaRPr>
          </a:p>
        </p:txBody>
      </p:sp>
      <p:sp>
        <p:nvSpPr>
          <p:cNvPr id="24" name="Right Arrow 23"/>
          <p:cNvSpPr/>
          <p:nvPr/>
        </p:nvSpPr>
        <p:spPr>
          <a:xfrm rot="5400000">
            <a:off x="3858747" y="3645010"/>
            <a:ext cx="306388" cy="281459"/>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GB" sz="1400" b="0">
              <a:solidFill>
                <a:srgbClr val="000000"/>
              </a:solidFill>
            </a:endParaRPr>
          </a:p>
        </p:txBody>
      </p:sp>
      <p:sp>
        <p:nvSpPr>
          <p:cNvPr id="25" name="Right Arrow 24"/>
          <p:cNvSpPr/>
          <p:nvPr/>
        </p:nvSpPr>
        <p:spPr>
          <a:xfrm rot="5400000">
            <a:off x="3858747" y="4740384"/>
            <a:ext cx="306388" cy="281459"/>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GB" sz="1400" b="0">
              <a:solidFill>
                <a:srgbClr val="000000"/>
              </a:solidFill>
            </a:endParaRPr>
          </a:p>
        </p:txBody>
      </p:sp>
      <p:sp>
        <p:nvSpPr>
          <p:cNvPr id="27" name="Rounded Rectangle 26"/>
          <p:cNvSpPr/>
          <p:nvPr/>
        </p:nvSpPr>
        <p:spPr bwMode="auto">
          <a:xfrm>
            <a:off x="1893600" y="5900400"/>
            <a:ext cx="7143330" cy="851297"/>
          </a:xfrm>
          <a:prstGeom prst="round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36000" tIns="45720" rIns="36000" bIns="45720" numCol="1" rtlCol="0" anchor="t" anchorCtr="0" compatLnSpc="1">
            <a:prstTxWarp prst="textNoShape">
              <a:avLst/>
            </a:prstTxWarp>
            <a:spAutoFit/>
          </a:bodyPr>
          <a:lstStyle/>
          <a:p>
            <a:pPr marL="0" lvl="1" algn="ctr"/>
            <a:r>
              <a:rPr lang="en-US" sz="1100" b="0" dirty="0">
                <a:solidFill>
                  <a:srgbClr val="000000"/>
                </a:solidFill>
              </a:rPr>
              <a:t>The original CDOCKER algorithm was described in:</a:t>
            </a:r>
          </a:p>
          <a:p>
            <a:pPr marL="0" lvl="1" algn="ctr"/>
            <a:r>
              <a:rPr lang="en-US" sz="1100" b="0" dirty="0">
                <a:solidFill>
                  <a:srgbClr val="000000"/>
                </a:solidFill>
              </a:rPr>
              <a:t>Wu G, Robertson DH, Brooks </a:t>
            </a:r>
            <a:r>
              <a:rPr lang="en-US" sz="1100" b="0" dirty="0" smtClean="0">
                <a:solidFill>
                  <a:srgbClr val="000000"/>
                </a:solidFill>
              </a:rPr>
              <a:t>CL </a:t>
            </a:r>
            <a:r>
              <a:rPr lang="en-US" sz="1100" b="0" dirty="0">
                <a:solidFill>
                  <a:srgbClr val="000000"/>
                </a:solidFill>
              </a:rPr>
              <a:t>III, </a:t>
            </a:r>
            <a:r>
              <a:rPr lang="en-US" sz="1100" b="0" dirty="0" err="1">
                <a:solidFill>
                  <a:srgbClr val="000000"/>
                </a:solidFill>
              </a:rPr>
              <a:t>Vieth</a:t>
            </a:r>
            <a:r>
              <a:rPr lang="en-US" sz="1100" b="0" dirty="0">
                <a:solidFill>
                  <a:srgbClr val="000000"/>
                </a:solidFill>
              </a:rPr>
              <a:t> M. </a:t>
            </a:r>
            <a:r>
              <a:rPr lang="en-US" sz="1100" b="0" dirty="0" smtClean="0">
                <a:solidFill>
                  <a:srgbClr val="000000"/>
                </a:solidFill>
              </a:rPr>
              <a:t>Detailed </a:t>
            </a:r>
            <a:r>
              <a:rPr lang="en-US" sz="1100" b="0" dirty="0">
                <a:solidFill>
                  <a:srgbClr val="000000"/>
                </a:solidFill>
              </a:rPr>
              <a:t>analysis of grid-based molecular docking: A case study of CDOCKER - A </a:t>
            </a:r>
            <a:r>
              <a:rPr lang="en-US" sz="1100" b="0" dirty="0" err="1">
                <a:solidFill>
                  <a:srgbClr val="000000"/>
                </a:solidFill>
              </a:rPr>
              <a:t>CHARMm</a:t>
            </a:r>
            <a:r>
              <a:rPr lang="en-US" sz="1100" b="0" dirty="0">
                <a:solidFill>
                  <a:srgbClr val="000000"/>
                </a:solidFill>
              </a:rPr>
              <a:t>-based MD docking algorithm. </a:t>
            </a:r>
            <a:r>
              <a:rPr lang="en-US" sz="1100" b="0" i="1" dirty="0" smtClean="0">
                <a:solidFill>
                  <a:srgbClr val="000000"/>
                </a:solidFill>
              </a:rPr>
              <a:t>J. Comp. Chem. </a:t>
            </a:r>
            <a:r>
              <a:rPr lang="en-US" sz="1100" dirty="0" smtClean="0">
                <a:solidFill>
                  <a:srgbClr val="000000"/>
                </a:solidFill>
              </a:rPr>
              <a:t>2003</a:t>
            </a:r>
            <a:r>
              <a:rPr lang="en-US" sz="1100" b="0" dirty="0" smtClean="0">
                <a:solidFill>
                  <a:srgbClr val="000000"/>
                </a:solidFill>
              </a:rPr>
              <a:t>, 13, </a:t>
            </a:r>
            <a:r>
              <a:rPr lang="en-US" sz="1100" b="0" dirty="0">
                <a:solidFill>
                  <a:srgbClr val="000000"/>
                </a:solidFill>
              </a:rPr>
              <a:t>1549</a:t>
            </a:r>
          </a:p>
          <a:p>
            <a:pPr marL="0" lvl="1" algn="ctr"/>
            <a:r>
              <a:rPr lang="en-US" sz="1100" b="0" dirty="0">
                <a:solidFill>
                  <a:srgbClr val="000000"/>
                </a:solidFill>
              </a:rPr>
              <a:t>The </a:t>
            </a:r>
            <a:r>
              <a:rPr lang="en-US" sz="1100" b="0" dirty="0" smtClean="0">
                <a:solidFill>
                  <a:srgbClr val="000000"/>
                </a:solidFill>
              </a:rPr>
              <a:t>algorithm </a:t>
            </a:r>
            <a:r>
              <a:rPr lang="en-US" sz="1100" b="0" dirty="0">
                <a:solidFill>
                  <a:srgbClr val="000000"/>
                </a:solidFill>
              </a:rPr>
              <a:t>used in Discovery Studio is adapted from Prof. Brooks and is a variation of the original method.</a:t>
            </a:r>
          </a:p>
        </p:txBody>
      </p:sp>
      <p:grpSp>
        <p:nvGrpSpPr>
          <p:cNvPr id="26" name="Group 25"/>
          <p:cNvGrpSpPr/>
          <p:nvPr/>
        </p:nvGrpSpPr>
        <p:grpSpPr>
          <a:xfrm>
            <a:off x="54000" y="72000"/>
            <a:ext cx="111468" cy="404769"/>
            <a:chOff x="792988" y="4787108"/>
            <a:chExt cx="111468" cy="404769"/>
          </a:xfrm>
        </p:grpSpPr>
        <p:sp>
          <p:nvSpPr>
            <p:cNvPr id="28" name="Teardrop 27"/>
            <p:cNvSpPr/>
            <p:nvPr/>
          </p:nvSpPr>
          <p:spPr>
            <a:xfrm rot="8100000">
              <a:off x="792990" y="4787108"/>
              <a:ext cx="111464" cy="111464"/>
            </a:xfrm>
            <a:prstGeom prst="teardrop">
              <a:avLst>
                <a:gd name="adj" fmla="val 200000"/>
              </a:avLst>
            </a:prstGeom>
            <a:solidFill>
              <a:schemeClr val="bg1"/>
            </a:solidFill>
          </p:spPr>
          <p:style>
            <a:lnRef idx="0">
              <a:schemeClr val="dk1"/>
            </a:lnRef>
            <a:fillRef idx="3">
              <a:schemeClr val="dk1"/>
            </a:fillRef>
            <a:effectRef idx="3">
              <a:schemeClr val="dk1"/>
            </a:effectRef>
            <a:fontRef idx="minor">
              <a:schemeClr val="lt1"/>
            </a:fontRef>
          </p:style>
        </p:sp>
        <p:sp>
          <p:nvSpPr>
            <p:cNvPr id="29" name="Teardrop 28"/>
            <p:cNvSpPr/>
            <p:nvPr/>
          </p:nvSpPr>
          <p:spPr>
            <a:xfrm rot="8100000">
              <a:off x="792990" y="4884877"/>
              <a:ext cx="111464" cy="111464"/>
            </a:xfrm>
            <a:prstGeom prst="teardrop">
              <a:avLst>
                <a:gd name="adj" fmla="val 200000"/>
              </a:avLst>
            </a:prstGeom>
          </p:spPr>
          <p:style>
            <a:lnRef idx="0">
              <a:schemeClr val="accent2"/>
            </a:lnRef>
            <a:fillRef idx="3">
              <a:schemeClr val="accent2"/>
            </a:fillRef>
            <a:effectRef idx="3">
              <a:schemeClr val="accent2"/>
            </a:effectRef>
            <a:fontRef idx="minor">
              <a:schemeClr val="lt1"/>
            </a:fontRef>
          </p:style>
        </p:sp>
        <p:sp>
          <p:nvSpPr>
            <p:cNvPr id="30" name="Teardrop 29"/>
            <p:cNvSpPr/>
            <p:nvPr/>
          </p:nvSpPr>
          <p:spPr>
            <a:xfrm rot="8100000">
              <a:off x="792990" y="4982646"/>
              <a:ext cx="111464" cy="111464"/>
            </a:xfrm>
            <a:prstGeom prst="teardrop">
              <a:avLst>
                <a:gd name="adj" fmla="val 200000"/>
              </a:avLst>
            </a:prstGeom>
            <a:solidFill>
              <a:schemeClr val="bg1"/>
            </a:solidFill>
          </p:spPr>
          <p:style>
            <a:lnRef idx="0">
              <a:schemeClr val="accent4"/>
            </a:lnRef>
            <a:fillRef idx="3">
              <a:schemeClr val="accent4"/>
            </a:fillRef>
            <a:effectRef idx="3">
              <a:schemeClr val="accent4"/>
            </a:effectRef>
            <a:fontRef idx="minor">
              <a:schemeClr val="lt1"/>
            </a:fontRef>
          </p:style>
        </p:sp>
        <p:sp>
          <p:nvSpPr>
            <p:cNvPr id="31" name="Oval 30"/>
            <p:cNvSpPr/>
            <p:nvPr/>
          </p:nvSpPr>
          <p:spPr>
            <a:xfrm rot="5400000">
              <a:off x="792991" y="5080412"/>
              <a:ext cx="111462" cy="111468"/>
            </a:xfrm>
            <a:prstGeom prst="ellipse">
              <a:avLst/>
            </a:prstGeom>
            <a:solidFill>
              <a:schemeClr val="bg1"/>
            </a:solidFill>
          </p:spPr>
          <p:style>
            <a:lnRef idx="0">
              <a:schemeClr val="accent6"/>
            </a:lnRef>
            <a:fillRef idx="3">
              <a:schemeClr val="accent6"/>
            </a:fillRef>
            <a:effectRef idx="3">
              <a:schemeClr val="accent6"/>
            </a:effectRef>
            <a:fontRef idx="minor">
              <a:schemeClr val="lt1"/>
            </a:fontRef>
          </p:style>
        </p:sp>
      </p:grpSp>
    </p:spTree>
    <p:extLst>
      <p:ext uri="{BB962C8B-B14F-4D97-AF65-F5344CB8AC3E}">
        <p14:creationId xmlns:p14="http://schemas.microsoft.com/office/powerpoint/2010/main" xmlns="" val="4936190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1000"/>
                                        <p:tgtEl>
                                          <p:spTgt spid="2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childTnLst>
                                </p:cTn>
                              </p:par>
                            </p:childTnLst>
                          </p:cTn>
                        </p:par>
                        <p:par>
                          <p:cTn id="19" fill="hold">
                            <p:stCondLst>
                              <p:cond delay="3000"/>
                            </p:stCondLst>
                            <p:childTnLst>
                              <p:par>
                                <p:cTn id="20" presetID="10" presetClass="entr" presetSubtype="0" fill="hold" grpId="0" nodeType="after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1000"/>
                                        <p:tgtEl>
                                          <p:spTgt spid="2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1000"/>
                                        <p:tgtEl>
                                          <p:spTgt spid="20"/>
                                        </p:tgtEl>
                                      </p:cBhvr>
                                    </p:animEffect>
                                  </p:childTnLst>
                                </p:cTn>
                              </p:par>
                            </p:childTnLst>
                          </p:cTn>
                        </p:par>
                        <p:par>
                          <p:cTn id="26" fill="hold">
                            <p:stCondLst>
                              <p:cond delay="4000"/>
                            </p:stCondLst>
                            <p:childTnLst>
                              <p:par>
                                <p:cTn id="27" presetID="10" presetClass="entr" presetSubtype="0"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1000"/>
                                        <p:tgtEl>
                                          <p:spTgt spid="2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1000"/>
                                        <p:tgtEl>
                                          <p:spTgt spid="18"/>
                                        </p:tgtEl>
                                      </p:cBhvr>
                                    </p:animEffect>
                                  </p:childTnLst>
                                </p:cTn>
                              </p:par>
                            </p:childTnLst>
                          </p:cTn>
                        </p:par>
                        <p:par>
                          <p:cTn id="33" fill="hold">
                            <p:stCondLst>
                              <p:cond delay="5000"/>
                            </p:stCondLst>
                            <p:childTnLst>
                              <p:par>
                                <p:cTn id="34" presetID="10" presetClass="entr" presetSubtype="0"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1000"/>
                                        <p:tgtEl>
                                          <p:spTgt spid="2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1000"/>
                                        <p:tgtEl>
                                          <p:spTgt spid="19"/>
                                        </p:tgtEl>
                                      </p:cBhvr>
                                    </p:animEffect>
                                  </p:childTnLst>
                                </p:cTn>
                              </p:par>
                            </p:childTnLst>
                          </p:cTn>
                        </p:par>
                        <p:par>
                          <p:cTn id="40" fill="hold">
                            <p:stCondLst>
                              <p:cond delay="6000"/>
                            </p:stCondLst>
                            <p:childTnLst>
                              <p:par>
                                <p:cTn id="41" presetID="10" presetClass="entr" presetSubtype="0" fill="hold" grpId="0"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5" name="Picture 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smtClean="0"/>
              <a:t>CDOCKER</a:t>
            </a:r>
            <a:endParaRPr lang="en-GB" dirty="0"/>
          </a:p>
        </p:txBody>
      </p:sp>
      <p:sp>
        <p:nvSpPr>
          <p:cNvPr id="5" name="Rounded Rectangle 4"/>
          <p:cNvSpPr/>
          <p:nvPr/>
        </p:nvSpPr>
        <p:spPr bwMode="auto">
          <a:xfrm>
            <a:off x="5992985" y="3349084"/>
            <a:ext cx="3033995" cy="1293971"/>
          </a:xfrm>
          <a:prstGeom prst="round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36000" tIns="45720" rIns="36000" bIns="45720" numCol="1" rtlCol="0" anchor="t" anchorCtr="0" compatLnSpc="1">
            <a:prstTxWarp prst="textNoShape">
              <a:avLst/>
            </a:prstTxWarp>
            <a:spAutoFit/>
          </a:bodyPr>
          <a:lstStyle/>
          <a:p>
            <a:pPr marL="0" lvl="1" algn="ctr"/>
            <a:r>
              <a:rPr lang="en-US" sz="1400" b="0" dirty="0">
                <a:solidFill>
                  <a:srgbClr val="000000"/>
                </a:solidFill>
              </a:rPr>
              <a:t>CDOCKER </a:t>
            </a:r>
            <a:r>
              <a:rPr lang="en-US" sz="1400" b="0" dirty="0" smtClean="0">
                <a:solidFill>
                  <a:srgbClr val="000000"/>
                </a:solidFill>
              </a:rPr>
              <a:t>can also be used as a docking refinement method if ligands are pre-positioned in the receptor active site (without a site sphere defined)</a:t>
            </a:r>
          </a:p>
        </p:txBody>
      </p:sp>
      <p:sp>
        <p:nvSpPr>
          <p:cNvPr id="6" name="Oval 5"/>
          <p:cNvSpPr/>
          <p:nvPr/>
        </p:nvSpPr>
        <p:spPr bwMode="auto">
          <a:xfrm>
            <a:off x="-51927" y="3179405"/>
            <a:ext cx="1476000" cy="288000"/>
          </a:xfrm>
          <a:prstGeom prst="ellipse">
            <a:avLst/>
          </a:prstGeom>
          <a:noFill/>
          <a:ln>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pic>
        <p:nvPicPr>
          <p:cNvPr id="10243"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533600" y="1231200"/>
            <a:ext cx="4339590" cy="552973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nvGrpSpPr>
          <p:cNvPr id="7" name="Group 6"/>
          <p:cNvGrpSpPr/>
          <p:nvPr/>
        </p:nvGrpSpPr>
        <p:grpSpPr>
          <a:xfrm>
            <a:off x="54000" y="72000"/>
            <a:ext cx="111468" cy="404769"/>
            <a:chOff x="792988" y="4787108"/>
            <a:chExt cx="111468" cy="404769"/>
          </a:xfrm>
        </p:grpSpPr>
        <p:sp>
          <p:nvSpPr>
            <p:cNvPr id="8" name="Teardrop 7"/>
            <p:cNvSpPr/>
            <p:nvPr/>
          </p:nvSpPr>
          <p:spPr>
            <a:xfrm rot="8100000">
              <a:off x="792990" y="4787108"/>
              <a:ext cx="111464" cy="111464"/>
            </a:xfrm>
            <a:prstGeom prst="teardrop">
              <a:avLst>
                <a:gd name="adj" fmla="val 200000"/>
              </a:avLst>
            </a:prstGeom>
            <a:solidFill>
              <a:schemeClr val="bg1"/>
            </a:solidFill>
          </p:spPr>
          <p:style>
            <a:lnRef idx="0">
              <a:schemeClr val="dk1"/>
            </a:lnRef>
            <a:fillRef idx="3">
              <a:schemeClr val="dk1"/>
            </a:fillRef>
            <a:effectRef idx="3">
              <a:schemeClr val="dk1"/>
            </a:effectRef>
            <a:fontRef idx="minor">
              <a:schemeClr val="lt1"/>
            </a:fontRef>
          </p:style>
        </p:sp>
        <p:sp>
          <p:nvSpPr>
            <p:cNvPr id="9" name="Teardrop 8"/>
            <p:cNvSpPr/>
            <p:nvPr/>
          </p:nvSpPr>
          <p:spPr>
            <a:xfrm rot="8100000">
              <a:off x="792990" y="4884877"/>
              <a:ext cx="111464" cy="111464"/>
            </a:xfrm>
            <a:prstGeom prst="teardrop">
              <a:avLst>
                <a:gd name="adj" fmla="val 200000"/>
              </a:avLst>
            </a:prstGeom>
          </p:spPr>
          <p:style>
            <a:lnRef idx="0">
              <a:schemeClr val="accent2"/>
            </a:lnRef>
            <a:fillRef idx="3">
              <a:schemeClr val="accent2"/>
            </a:fillRef>
            <a:effectRef idx="3">
              <a:schemeClr val="accent2"/>
            </a:effectRef>
            <a:fontRef idx="minor">
              <a:schemeClr val="lt1"/>
            </a:fontRef>
          </p:style>
        </p:sp>
        <p:sp>
          <p:nvSpPr>
            <p:cNvPr id="10" name="Teardrop 9"/>
            <p:cNvSpPr/>
            <p:nvPr/>
          </p:nvSpPr>
          <p:spPr>
            <a:xfrm rot="8100000">
              <a:off x="792990" y="4982646"/>
              <a:ext cx="111464" cy="111464"/>
            </a:xfrm>
            <a:prstGeom prst="teardrop">
              <a:avLst>
                <a:gd name="adj" fmla="val 200000"/>
              </a:avLst>
            </a:prstGeom>
            <a:solidFill>
              <a:schemeClr val="bg1"/>
            </a:solidFill>
          </p:spPr>
          <p:style>
            <a:lnRef idx="0">
              <a:schemeClr val="accent4"/>
            </a:lnRef>
            <a:fillRef idx="3">
              <a:schemeClr val="accent4"/>
            </a:fillRef>
            <a:effectRef idx="3">
              <a:schemeClr val="accent4"/>
            </a:effectRef>
            <a:fontRef idx="minor">
              <a:schemeClr val="lt1"/>
            </a:fontRef>
          </p:style>
        </p:sp>
        <p:sp>
          <p:nvSpPr>
            <p:cNvPr id="11" name="Oval 10"/>
            <p:cNvSpPr/>
            <p:nvPr/>
          </p:nvSpPr>
          <p:spPr>
            <a:xfrm rot="5400000">
              <a:off x="792991" y="5080412"/>
              <a:ext cx="111462" cy="111468"/>
            </a:xfrm>
            <a:prstGeom prst="ellipse">
              <a:avLst/>
            </a:prstGeom>
            <a:solidFill>
              <a:schemeClr val="bg1"/>
            </a:solidFill>
          </p:spPr>
          <p:style>
            <a:lnRef idx="0">
              <a:schemeClr val="accent6"/>
            </a:lnRef>
            <a:fillRef idx="3">
              <a:schemeClr val="accent6"/>
            </a:fillRef>
            <a:effectRef idx="3">
              <a:schemeClr val="accent6"/>
            </a:effectRef>
            <a:fontRef idx="minor">
              <a:schemeClr val="lt1"/>
            </a:fontRef>
          </p:style>
        </p:sp>
      </p:grpSp>
    </p:spTree>
    <p:extLst>
      <p:ext uri="{BB962C8B-B14F-4D97-AF65-F5344CB8AC3E}">
        <p14:creationId xmlns:p14="http://schemas.microsoft.com/office/powerpoint/2010/main" xmlns="" val="388036740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0243"/>
                                        </p:tgtEl>
                                        <p:attrNameLst>
                                          <p:attrName>style.visibility</p:attrName>
                                        </p:attrNameLst>
                                      </p:cBhvr>
                                      <p:to>
                                        <p:strVal val="visible"/>
                                      </p:to>
                                    </p:set>
                                    <p:animEffect transition="in" filter="fade">
                                      <p:cBhvr>
                                        <p:cTn id="16" dur="1000"/>
                                        <p:tgtEl>
                                          <p:spTgt spid="10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568799"/>
            <a:ext cx="91497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smtClean="0"/>
              <a:t>CDOCKER – Key Parameters</a:t>
            </a:r>
            <a:endParaRPr lang="en-GB" dirty="0"/>
          </a:p>
        </p:txBody>
      </p:sp>
      <p:pic>
        <p:nvPicPr>
          <p:cNvPr id="10243"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08000" y="1231200"/>
            <a:ext cx="4339590" cy="552973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7" name="Rectangle 10"/>
          <p:cNvSpPr>
            <a:spLocks noChangeArrowheads="1"/>
          </p:cNvSpPr>
          <p:nvPr/>
        </p:nvSpPr>
        <p:spPr bwMode="auto">
          <a:xfrm>
            <a:off x="2988000" y="1578386"/>
            <a:ext cx="6047496" cy="4835366"/>
          </a:xfrm>
          <a:prstGeom prst="roundRect">
            <a:avLst/>
          </a:prstGeom>
          <a:ln>
            <a:headEnd/>
            <a:tailEnd/>
          </a:ln>
        </p:spPr>
        <p:style>
          <a:lnRef idx="1">
            <a:schemeClr val="accent2"/>
          </a:lnRef>
          <a:fillRef idx="2">
            <a:schemeClr val="accent2"/>
          </a:fillRef>
          <a:effectRef idx="1">
            <a:schemeClr val="accent2"/>
          </a:effectRef>
          <a:fontRef idx="minor">
            <a:schemeClr val="dk1"/>
          </a:fontRef>
        </p:style>
        <p:txBody>
          <a:bodyPr wrap="square" lIns="36000" rIns="36000" anchor="ctr">
            <a:spAutoFit/>
          </a:bodyPr>
          <a:lstStyle/>
          <a:p>
            <a:pPr algn="ctr">
              <a:tabLst>
                <a:tab pos="180975" algn="l"/>
              </a:tabLst>
              <a:defRPr/>
            </a:pPr>
            <a:r>
              <a:rPr lang="en-US" sz="1400" b="0" dirty="0" smtClean="0">
                <a:solidFill>
                  <a:srgbClr val="000000"/>
                </a:solidFill>
              </a:rPr>
              <a:t>During the validation phase of a project you may run multiple jobs to identify the key parameters to optimize the docking</a:t>
            </a:r>
          </a:p>
          <a:p>
            <a:pPr algn="ctr">
              <a:tabLst>
                <a:tab pos="180975" algn="l"/>
              </a:tabLst>
              <a:defRPr/>
            </a:pPr>
            <a:endParaRPr lang="en-US" sz="1200" b="0" dirty="0">
              <a:solidFill>
                <a:srgbClr val="000000"/>
              </a:solidFill>
            </a:endParaRPr>
          </a:p>
          <a:p>
            <a:pPr algn="ctr">
              <a:tabLst>
                <a:tab pos="180975" algn="l"/>
              </a:tabLst>
              <a:defRPr/>
            </a:pPr>
            <a:r>
              <a:rPr lang="en-US" sz="1400" b="0" dirty="0" smtClean="0">
                <a:solidFill>
                  <a:srgbClr val="000000"/>
                </a:solidFill>
              </a:rPr>
              <a:t>Some key parameters to consider:</a:t>
            </a:r>
          </a:p>
          <a:p>
            <a:pPr marL="285750" indent="-285750">
              <a:buFont typeface="Arial" pitchFamily="34" charset="0"/>
              <a:buChar char="•"/>
              <a:tabLst>
                <a:tab pos="180975" algn="l"/>
              </a:tabLst>
              <a:defRPr/>
            </a:pPr>
            <a:r>
              <a:rPr lang="en-US" sz="1400" b="0" dirty="0">
                <a:solidFill>
                  <a:srgbClr val="000000"/>
                </a:solidFill>
              </a:rPr>
              <a:t>If the </a:t>
            </a:r>
            <a:r>
              <a:rPr lang="en-US" sz="1400" b="0" dirty="0" smtClean="0">
                <a:solidFill>
                  <a:srgbClr val="000000"/>
                </a:solidFill>
              </a:rPr>
              <a:t>binding site </a:t>
            </a:r>
            <a:r>
              <a:rPr lang="en-US" sz="1400" b="0" dirty="0">
                <a:solidFill>
                  <a:srgbClr val="000000"/>
                </a:solidFill>
              </a:rPr>
              <a:t>is particularly large, then you may need to explore </a:t>
            </a:r>
            <a:r>
              <a:rPr lang="en-US" sz="1400" b="0" dirty="0" smtClean="0">
                <a:solidFill>
                  <a:srgbClr val="000000"/>
                </a:solidFill>
              </a:rPr>
              <a:t>more parts of the binding site </a:t>
            </a:r>
            <a:endParaRPr lang="en-US" sz="1400" b="0" dirty="0">
              <a:solidFill>
                <a:srgbClr val="000000"/>
              </a:solidFill>
            </a:endParaRPr>
          </a:p>
          <a:p>
            <a:pPr marL="742950" lvl="1" indent="-285750">
              <a:buSzPct val="80000"/>
              <a:buFont typeface="Courier New" pitchFamily="49" charset="0"/>
              <a:buChar char="o"/>
              <a:tabLst>
                <a:tab pos="180975" algn="l"/>
              </a:tabLst>
              <a:defRPr/>
            </a:pPr>
            <a:r>
              <a:rPr lang="en-US" sz="1200" b="0" dirty="0" smtClean="0">
                <a:solidFill>
                  <a:srgbClr val="000000"/>
                </a:solidFill>
              </a:rPr>
              <a:t>CDOCKER </a:t>
            </a:r>
            <a:r>
              <a:rPr lang="en-US" sz="1200" b="0" dirty="0">
                <a:solidFill>
                  <a:srgbClr val="000000"/>
                </a:solidFill>
              </a:rPr>
              <a:t>initially positions the ligand in the center of the site sphere</a:t>
            </a:r>
          </a:p>
          <a:p>
            <a:pPr marL="742950" lvl="1" indent="-285750">
              <a:buSzPct val="80000"/>
              <a:buFont typeface="Courier New" pitchFamily="49" charset="0"/>
              <a:buChar char="o"/>
              <a:tabLst>
                <a:tab pos="180975" algn="l"/>
              </a:tabLst>
              <a:defRPr/>
            </a:pPr>
            <a:r>
              <a:rPr lang="en-US" sz="1200" b="0" i="1" dirty="0">
                <a:solidFill>
                  <a:srgbClr val="000000"/>
                </a:solidFill>
              </a:rPr>
              <a:t>Input Site Sphere</a:t>
            </a:r>
          </a:p>
          <a:p>
            <a:pPr marL="285750" indent="-285750">
              <a:buFont typeface="Arial" pitchFamily="34" charset="0"/>
              <a:buChar char="•"/>
              <a:tabLst>
                <a:tab pos="180975" algn="l"/>
              </a:tabLst>
              <a:defRPr/>
            </a:pPr>
            <a:r>
              <a:rPr lang="en-US" sz="1400" b="0" dirty="0" smtClean="0">
                <a:solidFill>
                  <a:srgbClr val="000000"/>
                </a:solidFill>
              </a:rPr>
              <a:t>If the ligands are particularly flexible, then increasing the exploration of docking orientations may help</a:t>
            </a:r>
          </a:p>
          <a:p>
            <a:pPr marL="742950" lvl="1" indent="-285750">
              <a:buSzPct val="80000"/>
              <a:buFont typeface="Courier New" pitchFamily="49" charset="0"/>
              <a:buChar char="o"/>
              <a:tabLst>
                <a:tab pos="180975" algn="l"/>
              </a:tabLst>
              <a:defRPr/>
            </a:pPr>
            <a:r>
              <a:rPr lang="en-US" sz="1200" b="0" i="1" dirty="0" smtClean="0">
                <a:solidFill>
                  <a:srgbClr val="000000"/>
                </a:solidFill>
              </a:rPr>
              <a:t>Random Conformations</a:t>
            </a:r>
          </a:p>
          <a:p>
            <a:pPr marL="742950" lvl="1" indent="-285750">
              <a:buSzPct val="80000"/>
              <a:buFont typeface="Courier New" pitchFamily="49" charset="0"/>
              <a:buChar char="o"/>
              <a:tabLst>
                <a:tab pos="180975" algn="l"/>
              </a:tabLst>
              <a:defRPr/>
            </a:pPr>
            <a:r>
              <a:rPr lang="en-US" sz="1200" b="0" i="1" dirty="0" smtClean="0">
                <a:solidFill>
                  <a:srgbClr val="000000"/>
                </a:solidFill>
              </a:rPr>
              <a:t>Orientations </a:t>
            </a:r>
            <a:r>
              <a:rPr lang="en-US" sz="1200" b="0" i="1" dirty="0">
                <a:solidFill>
                  <a:srgbClr val="000000"/>
                </a:solidFill>
              </a:rPr>
              <a:t>to </a:t>
            </a:r>
            <a:r>
              <a:rPr lang="en-US" sz="1200" b="0" i="1" dirty="0" smtClean="0">
                <a:solidFill>
                  <a:srgbClr val="000000"/>
                </a:solidFill>
              </a:rPr>
              <a:t>Refine</a:t>
            </a:r>
            <a:endParaRPr lang="en-US" sz="1400" b="0" i="1" dirty="0" smtClean="0">
              <a:solidFill>
                <a:srgbClr val="000000"/>
              </a:solidFill>
            </a:endParaRPr>
          </a:p>
          <a:p>
            <a:pPr marL="285750" indent="-285750">
              <a:buFont typeface="Arial" pitchFamily="34" charset="0"/>
              <a:buChar char="•"/>
              <a:tabLst>
                <a:tab pos="180975" algn="l"/>
              </a:tabLst>
              <a:defRPr/>
            </a:pPr>
            <a:r>
              <a:rPr lang="en-US" sz="1400" b="0" dirty="0" smtClean="0">
                <a:solidFill>
                  <a:srgbClr val="000000"/>
                </a:solidFill>
              </a:rPr>
              <a:t>Ligand chemistry may be better represented with alternative partial charges</a:t>
            </a:r>
          </a:p>
          <a:p>
            <a:pPr marL="742950" lvl="1" indent="-285750">
              <a:buSzPct val="80000"/>
              <a:buFont typeface="Courier New" pitchFamily="49" charset="0"/>
              <a:buChar char="o"/>
              <a:tabLst>
                <a:tab pos="180975" algn="l"/>
              </a:tabLst>
              <a:defRPr/>
            </a:pPr>
            <a:r>
              <a:rPr lang="en-US" sz="1200" b="0" i="1" dirty="0" smtClean="0">
                <a:solidFill>
                  <a:srgbClr val="000000"/>
                </a:solidFill>
              </a:rPr>
              <a:t>Ligand Partial Charge Method</a:t>
            </a:r>
          </a:p>
          <a:p>
            <a:pPr marL="285750" indent="-285750">
              <a:buFont typeface="Arial" pitchFamily="34" charset="0"/>
              <a:buChar char="•"/>
              <a:tabLst>
                <a:tab pos="180975" algn="l"/>
              </a:tabLst>
              <a:defRPr/>
            </a:pPr>
            <a:r>
              <a:rPr lang="en-US" sz="1400" b="0" dirty="0" smtClean="0">
                <a:solidFill>
                  <a:srgbClr val="000000"/>
                </a:solidFill>
              </a:rPr>
              <a:t>If key ligands fail to dock, then you may need to increase the energy threshold for acceptance of poses</a:t>
            </a:r>
          </a:p>
          <a:p>
            <a:pPr marL="742950" lvl="1" indent="-285750">
              <a:buSzPct val="80000"/>
              <a:buFont typeface="Courier New" pitchFamily="49" charset="0"/>
              <a:buChar char="o"/>
              <a:tabLst>
                <a:tab pos="180975" algn="l"/>
              </a:tabLst>
              <a:defRPr/>
            </a:pPr>
            <a:r>
              <a:rPr lang="en-US" sz="1200" b="0" i="1" dirty="0">
                <a:solidFill>
                  <a:srgbClr val="000000"/>
                </a:solidFill>
              </a:rPr>
              <a:t>Orientation </a:t>
            </a:r>
            <a:r>
              <a:rPr lang="en-US" sz="1200" b="0" i="1" dirty="0" err="1">
                <a:solidFill>
                  <a:srgbClr val="000000"/>
                </a:solidFill>
              </a:rPr>
              <a:t>vdW</a:t>
            </a:r>
            <a:r>
              <a:rPr lang="en-US" sz="1200" b="0" i="1" dirty="0">
                <a:solidFill>
                  <a:srgbClr val="000000"/>
                </a:solidFill>
              </a:rPr>
              <a:t> Energy </a:t>
            </a:r>
            <a:r>
              <a:rPr lang="en-US" sz="1200" b="0" i="1" dirty="0" smtClean="0">
                <a:solidFill>
                  <a:srgbClr val="000000"/>
                </a:solidFill>
              </a:rPr>
              <a:t>Threshold</a:t>
            </a:r>
          </a:p>
          <a:p>
            <a:pPr marL="285750" indent="-285750">
              <a:buFont typeface="Arial" pitchFamily="34" charset="0"/>
              <a:buChar char="•"/>
              <a:tabLst>
                <a:tab pos="180975" algn="l"/>
              </a:tabLst>
              <a:defRPr/>
            </a:pPr>
            <a:r>
              <a:rPr lang="en-US" sz="1400" b="0" dirty="0" smtClean="0">
                <a:solidFill>
                  <a:srgbClr val="000000"/>
                </a:solidFill>
              </a:rPr>
              <a:t>If you are looking for very different docking poses, then you can increase the diversity of docked poses</a:t>
            </a:r>
          </a:p>
          <a:p>
            <a:pPr marL="742950" lvl="1" indent="-285750">
              <a:buSzPct val="80000"/>
              <a:buFont typeface="Courier New" pitchFamily="49" charset="0"/>
              <a:buChar char="o"/>
              <a:tabLst>
                <a:tab pos="180975" algn="l"/>
              </a:tabLst>
              <a:defRPr/>
            </a:pPr>
            <a:r>
              <a:rPr lang="en-US" sz="1200" b="0" i="1" dirty="0" smtClean="0">
                <a:solidFill>
                  <a:srgbClr val="000000"/>
                </a:solidFill>
              </a:rPr>
              <a:t>Pose Cluster Radius</a:t>
            </a:r>
            <a:endParaRPr lang="en-US" sz="1200" b="0" i="1" dirty="0">
              <a:solidFill>
                <a:srgbClr val="000000"/>
              </a:solidFill>
            </a:endParaRPr>
          </a:p>
        </p:txBody>
      </p:sp>
      <p:grpSp>
        <p:nvGrpSpPr>
          <p:cNvPr id="6" name="Group 5"/>
          <p:cNvGrpSpPr/>
          <p:nvPr/>
        </p:nvGrpSpPr>
        <p:grpSpPr>
          <a:xfrm>
            <a:off x="54000" y="72000"/>
            <a:ext cx="111468" cy="404769"/>
            <a:chOff x="792988" y="4787108"/>
            <a:chExt cx="111468" cy="404769"/>
          </a:xfrm>
        </p:grpSpPr>
        <p:sp>
          <p:nvSpPr>
            <p:cNvPr id="8" name="Teardrop 7"/>
            <p:cNvSpPr/>
            <p:nvPr/>
          </p:nvSpPr>
          <p:spPr>
            <a:xfrm rot="8100000">
              <a:off x="792990" y="4787108"/>
              <a:ext cx="111464" cy="111464"/>
            </a:xfrm>
            <a:prstGeom prst="teardrop">
              <a:avLst>
                <a:gd name="adj" fmla="val 200000"/>
              </a:avLst>
            </a:prstGeom>
            <a:solidFill>
              <a:schemeClr val="bg1"/>
            </a:solidFill>
          </p:spPr>
          <p:style>
            <a:lnRef idx="0">
              <a:schemeClr val="dk1"/>
            </a:lnRef>
            <a:fillRef idx="3">
              <a:schemeClr val="dk1"/>
            </a:fillRef>
            <a:effectRef idx="3">
              <a:schemeClr val="dk1"/>
            </a:effectRef>
            <a:fontRef idx="minor">
              <a:schemeClr val="lt1"/>
            </a:fontRef>
          </p:style>
        </p:sp>
        <p:sp>
          <p:nvSpPr>
            <p:cNvPr id="9" name="Teardrop 8"/>
            <p:cNvSpPr/>
            <p:nvPr/>
          </p:nvSpPr>
          <p:spPr>
            <a:xfrm rot="8100000">
              <a:off x="792990" y="4884877"/>
              <a:ext cx="111464" cy="111464"/>
            </a:xfrm>
            <a:prstGeom prst="teardrop">
              <a:avLst>
                <a:gd name="adj" fmla="val 200000"/>
              </a:avLst>
            </a:prstGeom>
          </p:spPr>
          <p:style>
            <a:lnRef idx="0">
              <a:schemeClr val="accent2"/>
            </a:lnRef>
            <a:fillRef idx="3">
              <a:schemeClr val="accent2"/>
            </a:fillRef>
            <a:effectRef idx="3">
              <a:schemeClr val="accent2"/>
            </a:effectRef>
            <a:fontRef idx="minor">
              <a:schemeClr val="lt1"/>
            </a:fontRef>
          </p:style>
        </p:sp>
        <p:sp>
          <p:nvSpPr>
            <p:cNvPr id="10" name="Teardrop 9"/>
            <p:cNvSpPr/>
            <p:nvPr/>
          </p:nvSpPr>
          <p:spPr>
            <a:xfrm rot="8100000">
              <a:off x="792990" y="4982646"/>
              <a:ext cx="111464" cy="111464"/>
            </a:xfrm>
            <a:prstGeom prst="teardrop">
              <a:avLst>
                <a:gd name="adj" fmla="val 200000"/>
              </a:avLst>
            </a:prstGeom>
            <a:solidFill>
              <a:schemeClr val="bg1"/>
            </a:solidFill>
          </p:spPr>
          <p:style>
            <a:lnRef idx="0">
              <a:schemeClr val="accent4"/>
            </a:lnRef>
            <a:fillRef idx="3">
              <a:schemeClr val="accent4"/>
            </a:fillRef>
            <a:effectRef idx="3">
              <a:schemeClr val="accent4"/>
            </a:effectRef>
            <a:fontRef idx="minor">
              <a:schemeClr val="lt1"/>
            </a:fontRef>
          </p:style>
        </p:sp>
        <p:sp>
          <p:nvSpPr>
            <p:cNvPr id="11" name="Oval 10"/>
            <p:cNvSpPr/>
            <p:nvPr/>
          </p:nvSpPr>
          <p:spPr>
            <a:xfrm rot="5400000">
              <a:off x="792991" y="5080412"/>
              <a:ext cx="111462" cy="111468"/>
            </a:xfrm>
            <a:prstGeom prst="ellipse">
              <a:avLst/>
            </a:prstGeom>
            <a:solidFill>
              <a:schemeClr val="bg1"/>
            </a:solidFill>
          </p:spPr>
          <p:style>
            <a:lnRef idx="0">
              <a:schemeClr val="accent6"/>
            </a:lnRef>
            <a:fillRef idx="3">
              <a:schemeClr val="accent6"/>
            </a:fillRef>
            <a:effectRef idx="3">
              <a:schemeClr val="accent6"/>
            </a:effectRef>
            <a:fontRef idx="minor">
              <a:schemeClr val="lt1"/>
            </a:fontRef>
          </p:style>
        </p:sp>
      </p:grpSp>
    </p:spTree>
    <p:extLst>
      <p:ext uri="{BB962C8B-B14F-4D97-AF65-F5344CB8AC3E}">
        <p14:creationId xmlns:p14="http://schemas.microsoft.com/office/powerpoint/2010/main" xmlns="" val="51977477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smtClean="0"/>
              <a:t>CDOCKER Results</a:t>
            </a:r>
            <a:endParaRPr lang="en-GB" dirty="0"/>
          </a:p>
        </p:txBody>
      </p:sp>
      <p:sp>
        <p:nvSpPr>
          <p:cNvPr id="5" name="Rounded Rectangle 4"/>
          <p:cNvSpPr/>
          <p:nvPr/>
        </p:nvSpPr>
        <p:spPr bwMode="auto">
          <a:xfrm>
            <a:off x="6127714" y="2591713"/>
            <a:ext cx="2836286" cy="817245"/>
          </a:xfrm>
          <a:prstGeom prst="round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36000" tIns="45720" rIns="36000" bIns="45720" numCol="1" rtlCol="0" anchor="t" anchorCtr="0" compatLnSpc="1">
            <a:prstTxWarp prst="textNoShape">
              <a:avLst/>
            </a:prstTxWarp>
            <a:spAutoFit/>
          </a:bodyPr>
          <a:lstStyle/>
          <a:p>
            <a:pPr marL="0" lvl="1" algn="ctr"/>
            <a:r>
              <a:rPr lang="en-US" sz="1400" b="0" dirty="0" smtClean="0">
                <a:solidFill>
                  <a:srgbClr val="000000"/>
                </a:solidFill>
              </a:rPr>
              <a:t>The docking summary shows the number of refined poses and the ligands which failed to be docked </a:t>
            </a:r>
          </a:p>
        </p:txBody>
      </p:sp>
      <p:sp>
        <p:nvSpPr>
          <p:cNvPr id="6" name="Rounded Rectangle 5"/>
          <p:cNvSpPr/>
          <p:nvPr/>
        </p:nvSpPr>
        <p:spPr bwMode="auto">
          <a:xfrm>
            <a:off x="4752000" y="4906800"/>
            <a:ext cx="4212000" cy="1770698"/>
          </a:xfrm>
          <a:prstGeom prst="round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36000" tIns="45720" rIns="36000" bIns="45720" numCol="1" rtlCol="0" anchor="t" anchorCtr="0" compatLnSpc="1">
            <a:prstTxWarp prst="textNoShape">
              <a:avLst/>
            </a:prstTxWarp>
            <a:spAutoFit/>
          </a:bodyPr>
          <a:lstStyle/>
          <a:p>
            <a:pPr marL="0" lvl="1" algn="ctr"/>
            <a:r>
              <a:rPr lang="en-US" sz="1400" b="0" dirty="0" smtClean="0">
                <a:solidFill>
                  <a:srgbClr val="000000"/>
                </a:solidFill>
              </a:rPr>
              <a:t>Docking poses are </a:t>
            </a:r>
            <a:r>
              <a:rPr lang="en-US" sz="1400" b="0" dirty="0">
                <a:solidFill>
                  <a:srgbClr val="000000"/>
                </a:solidFill>
              </a:rPr>
              <a:t>ordered by -</a:t>
            </a:r>
            <a:r>
              <a:rPr lang="en-US" sz="1400" b="0" dirty="0" smtClean="0">
                <a:solidFill>
                  <a:srgbClr val="000000"/>
                </a:solidFill>
              </a:rPr>
              <a:t>CDOCKER_ENERGY</a:t>
            </a:r>
          </a:p>
          <a:p>
            <a:pPr marL="0" lvl="1" algn="ctr"/>
            <a:r>
              <a:rPr lang="en-US" sz="1400" b="0" dirty="0">
                <a:solidFill>
                  <a:srgbClr val="000000"/>
                </a:solidFill>
              </a:rPr>
              <a:t>where a higher value indicates a more favorable </a:t>
            </a:r>
            <a:r>
              <a:rPr lang="en-US" sz="1400" b="0" dirty="0" smtClean="0">
                <a:solidFill>
                  <a:srgbClr val="000000"/>
                </a:solidFill>
              </a:rPr>
              <a:t>binding - this </a:t>
            </a:r>
            <a:r>
              <a:rPr lang="en-US" sz="1400" b="0" dirty="0">
                <a:solidFill>
                  <a:srgbClr val="000000"/>
                </a:solidFill>
              </a:rPr>
              <a:t>score includes internal ligand strain energy and receptor-ligand interaction </a:t>
            </a:r>
            <a:r>
              <a:rPr lang="en-US" sz="1400" b="0" dirty="0" smtClean="0">
                <a:solidFill>
                  <a:srgbClr val="000000"/>
                </a:solidFill>
              </a:rPr>
              <a:t>energy</a:t>
            </a:r>
          </a:p>
          <a:p>
            <a:pPr marL="0" lvl="1" algn="ctr"/>
            <a:endParaRPr lang="en-US" sz="1200" b="0" dirty="0" smtClean="0">
              <a:solidFill>
                <a:srgbClr val="000000"/>
              </a:solidFill>
            </a:endParaRPr>
          </a:p>
          <a:p>
            <a:pPr marL="0" lvl="1" algn="ctr"/>
            <a:r>
              <a:rPr lang="en-US" sz="1400" b="0" dirty="0" smtClean="0">
                <a:solidFill>
                  <a:srgbClr val="000000"/>
                </a:solidFill>
              </a:rPr>
              <a:t>The </a:t>
            </a:r>
            <a:r>
              <a:rPr lang="en-US" sz="1400" b="0" dirty="0">
                <a:solidFill>
                  <a:srgbClr val="000000"/>
                </a:solidFill>
              </a:rPr>
              <a:t>negative of the interaction energy is also reported as -CDOCKER_INTERACTION_ENERGY</a:t>
            </a:r>
            <a:endParaRPr lang="en-US" sz="1400" b="0" dirty="0" smtClean="0">
              <a:solidFill>
                <a:srgbClr val="000000"/>
              </a:solidFill>
            </a:endParaRPr>
          </a:p>
        </p:txBody>
      </p:sp>
      <p:grpSp>
        <p:nvGrpSpPr>
          <p:cNvPr id="7" name="Group 6"/>
          <p:cNvGrpSpPr/>
          <p:nvPr/>
        </p:nvGrpSpPr>
        <p:grpSpPr>
          <a:xfrm>
            <a:off x="54000" y="72000"/>
            <a:ext cx="111468" cy="404769"/>
            <a:chOff x="792988" y="4787108"/>
            <a:chExt cx="111468" cy="404769"/>
          </a:xfrm>
        </p:grpSpPr>
        <p:sp>
          <p:nvSpPr>
            <p:cNvPr id="8" name="Teardrop 7"/>
            <p:cNvSpPr/>
            <p:nvPr/>
          </p:nvSpPr>
          <p:spPr>
            <a:xfrm rot="8100000">
              <a:off x="792990" y="4787108"/>
              <a:ext cx="111464" cy="111464"/>
            </a:xfrm>
            <a:prstGeom prst="teardrop">
              <a:avLst>
                <a:gd name="adj" fmla="val 200000"/>
              </a:avLst>
            </a:prstGeom>
            <a:solidFill>
              <a:schemeClr val="bg1"/>
            </a:solidFill>
          </p:spPr>
          <p:style>
            <a:lnRef idx="0">
              <a:schemeClr val="dk1"/>
            </a:lnRef>
            <a:fillRef idx="3">
              <a:schemeClr val="dk1"/>
            </a:fillRef>
            <a:effectRef idx="3">
              <a:schemeClr val="dk1"/>
            </a:effectRef>
            <a:fontRef idx="minor">
              <a:schemeClr val="lt1"/>
            </a:fontRef>
          </p:style>
        </p:sp>
        <p:sp>
          <p:nvSpPr>
            <p:cNvPr id="9" name="Teardrop 8"/>
            <p:cNvSpPr/>
            <p:nvPr/>
          </p:nvSpPr>
          <p:spPr>
            <a:xfrm rot="8100000">
              <a:off x="792990" y="4884877"/>
              <a:ext cx="111464" cy="111464"/>
            </a:xfrm>
            <a:prstGeom prst="teardrop">
              <a:avLst>
                <a:gd name="adj" fmla="val 200000"/>
              </a:avLst>
            </a:prstGeom>
          </p:spPr>
          <p:style>
            <a:lnRef idx="0">
              <a:schemeClr val="accent2"/>
            </a:lnRef>
            <a:fillRef idx="3">
              <a:schemeClr val="accent2"/>
            </a:fillRef>
            <a:effectRef idx="3">
              <a:schemeClr val="accent2"/>
            </a:effectRef>
            <a:fontRef idx="minor">
              <a:schemeClr val="lt1"/>
            </a:fontRef>
          </p:style>
        </p:sp>
        <p:sp>
          <p:nvSpPr>
            <p:cNvPr id="10" name="Teardrop 9"/>
            <p:cNvSpPr/>
            <p:nvPr/>
          </p:nvSpPr>
          <p:spPr>
            <a:xfrm rot="8100000">
              <a:off x="792990" y="4982646"/>
              <a:ext cx="111464" cy="111464"/>
            </a:xfrm>
            <a:prstGeom prst="teardrop">
              <a:avLst>
                <a:gd name="adj" fmla="val 200000"/>
              </a:avLst>
            </a:prstGeom>
            <a:solidFill>
              <a:schemeClr val="bg1"/>
            </a:solidFill>
          </p:spPr>
          <p:style>
            <a:lnRef idx="0">
              <a:schemeClr val="accent4"/>
            </a:lnRef>
            <a:fillRef idx="3">
              <a:schemeClr val="accent4"/>
            </a:fillRef>
            <a:effectRef idx="3">
              <a:schemeClr val="accent4"/>
            </a:effectRef>
            <a:fontRef idx="minor">
              <a:schemeClr val="lt1"/>
            </a:fontRef>
          </p:style>
        </p:sp>
        <p:sp>
          <p:nvSpPr>
            <p:cNvPr id="11" name="Oval 10"/>
            <p:cNvSpPr/>
            <p:nvPr/>
          </p:nvSpPr>
          <p:spPr>
            <a:xfrm rot="5400000">
              <a:off x="792991" y="5080412"/>
              <a:ext cx="111462" cy="111468"/>
            </a:xfrm>
            <a:prstGeom prst="ellipse">
              <a:avLst/>
            </a:prstGeom>
            <a:solidFill>
              <a:schemeClr val="bg1"/>
            </a:solidFill>
          </p:spPr>
          <p:style>
            <a:lnRef idx="0">
              <a:schemeClr val="accent6"/>
            </a:lnRef>
            <a:fillRef idx="3">
              <a:schemeClr val="accent6"/>
            </a:fillRef>
            <a:effectRef idx="3">
              <a:schemeClr val="accent6"/>
            </a:effectRef>
            <a:fontRef idx="minor">
              <a:schemeClr val="lt1"/>
            </a:fontRef>
          </p:style>
        </p:sp>
      </p:grpSp>
    </p:spTree>
    <p:extLst>
      <p:ext uri="{BB962C8B-B14F-4D97-AF65-F5344CB8AC3E}">
        <p14:creationId xmlns:p14="http://schemas.microsoft.com/office/powerpoint/2010/main" xmlns="" val="41728498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86002" y="663840"/>
            <a:ext cx="1393301" cy="1393301"/>
            <a:chOff x="386002" y="837886"/>
            <a:chExt cx="1393301" cy="1393301"/>
          </a:xfrm>
          <a:solidFill>
            <a:schemeClr val="bg1"/>
          </a:solidFill>
        </p:grpSpPr>
        <p:sp>
          <p:nvSpPr>
            <p:cNvPr id="20" name="Teardrop 19"/>
            <p:cNvSpPr/>
            <p:nvPr/>
          </p:nvSpPr>
          <p:spPr>
            <a:xfrm rot="8100000">
              <a:off x="386002" y="837886"/>
              <a:ext cx="1393301" cy="1393301"/>
            </a:xfrm>
            <a:prstGeom prst="teardrop">
              <a:avLst>
                <a:gd name="adj" fmla="val 200000"/>
              </a:avLst>
            </a:prstGeom>
            <a:grpFill/>
          </p:spPr>
          <p:style>
            <a:lnRef idx="0">
              <a:schemeClr val="dk1"/>
            </a:lnRef>
            <a:fillRef idx="3">
              <a:schemeClr val="dk1"/>
            </a:fillRef>
            <a:effectRef idx="3">
              <a:schemeClr val="dk1"/>
            </a:effectRef>
            <a:fontRef idx="minor">
              <a:schemeClr val="lt1"/>
            </a:fontRef>
          </p:style>
        </p:sp>
        <p:sp>
          <p:nvSpPr>
            <p:cNvPr id="21" name="Freeform 20"/>
            <p:cNvSpPr/>
            <p:nvPr/>
          </p:nvSpPr>
          <p:spPr>
            <a:xfrm>
              <a:off x="432194" y="884613"/>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a:grpFill/>
          </p:spPr>
          <p:style>
            <a:lnRef idx="1">
              <a:schemeClr val="dk1"/>
            </a:lnRef>
            <a:fillRef idx="2">
              <a:schemeClr val="dk1"/>
            </a:fillRef>
            <a:effectRef idx="1">
              <a:schemeClr val="dk1"/>
            </a:effectRef>
            <a:fontRef idx="minor">
              <a:schemeClr val="dk1"/>
            </a:fontRef>
          </p:style>
          <p:txBody>
            <a:bodyPr spcFirstLastPara="0" vert="horz" wrap="square" lIns="36000" tIns="36000" rIns="36000" bIns="36000" numCol="1" spcCol="1270" anchor="ctr" anchorCtr="0">
              <a:noAutofit/>
            </a:bodyPr>
            <a:lstStyle/>
            <a:p>
              <a:pPr lvl="0" algn="ctr" defTabSz="222250">
                <a:lnSpc>
                  <a:spcPct val="90000"/>
                </a:lnSpc>
                <a:spcBef>
                  <a:spcPct val="0"/>
                </a:spcBef>
                <a:spcAft>
                  <a:spcPct val="35000"/>
                </a:spcAft>
              </a:pPr>
              <a:r>
                <a:rPr lang="en-GB" sz="1400" b="0" kern="1200" dirty="0" smtClean="0">
                  <a:solidFill>
                    <a:srgbClr val="000000"/>
                  </a:solidFill>
                </a:rPr>
                <a:t>Preparation</a:t>
              </a:r>
            </a:p>
            <a:p>
              <a:pPr lvl="0" algn="ctr" defTabSz="222250">
                <a:lnSpc>
                  <a:spcPct val="90000"/>
                </a:lnSpc>
                <a:spcBef>
                  <a:spcPct val="0"/>
                </a:spcBef>
                <a:spcAft>
                  <a:spcPct val="35000"/>
                </a:spcAft>
              </a:pPr>
              <a:r>
                <a:rPr lang="en-GB" sz="1400" b="0" dirty="0" smtClean="0">
                  <a:solidFill>
                    <a:srgbClr val="000000"/>
                  </a:solidFill>
                </a:rPr>
                <a:t>Protein &amp; Ligands</a:t>
              </a:r>
              <a:endParaRPr lang="en-GB" sz="1400" b="0" kern="1200" dirty="0">
                <a:solidFill>
                  <a:srgbClr val="000000"/>
                </a:solidFill>
              </a:endParaRPr>
            </a:p>
          </p:txBody>
        </p:sp>
      </p:grpSp>
      <p:grpSp>
        <p:nvGrpSpPr>
          <p:cNvPr id="3" name="Group 2"/>
          <p:cNvGrpSpPr/>
          <p:nvPr/>
        </p:nvGrpSpPr>
        <p:grpSpPr>
          <a:xfrm>
            <a:off x="386002" y="2234879"/>
            <a:ext cx="1393301" cy="1393301"/>
            <a:chOff x="386002" y="2277767"/>
            <a:chExt cx="1393301" cy="1393301"/>
          </a:xfrm>
          <a:solidFill>
            <a:schemeClr val="bg1"/>
          </a:solidFill>
        </p:grpSpPr>
        <p:sp>
          <p:nvSpPr>
            <p:cNvPr id="18" name="Teardrop 17"/>
            <p:cNvSpPr/>
            <p:nvPr/>
          </p:nvSpPr>
          <p:spPr>
            <a:xfrm rot="8100000">
              <a:off x="386002" y="2277767"/>
              <a:ext cx="1393301" cy="1393301"/>
            </a:xfrm>
            <a:prstGeom prst="teardrop">
              <a:avLst>
                <a:gd name="adj" fmla="val 200000"/>
              </a:avLst>
            </a:prstGeom>
            <a:grpFill/>
          </p:spPr>
          <p:style>
            <a:lnRef idx="0">
              <a:schemeClr val="accent2"/>
            </a:lnRef>
            <a:fillRef idx="3">
              <a:schemeClr val="accent2"/>
            </a:fillRef>
            <a:effectRef idx="3">
              <a:schemeClr val="accent2"/>
            </a:effectRef>
            <a:fontRef idx="minor">
              <a:schemeClr val="lt1"/>
            </a:fontRef>
          </p:style>
        </p:sp>
        <p:sp>
          <p:nvSpPr>
            <p:cNvPr id="19" name="Freeform 18"/>
            <p:cNvSpPr/>
            <p:nvPr/>
          </p:nvSpPr>
          <p:spPr>
            <a:xfrm>
              <a:off x="432194" y="2324494"/>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a:grpFill/>
          </p:spPr>
          <p:style>
            <a:lnRef idx="1">
              <a:schemeClr val="accent2"/>
            </a:lnRef>
            <a:fillRef idx="2">
              <a:schemeClr val="accent2"/>
            </a:fillRef>
            <a:effectRef idx="1">
              <a:schemeClr val="accent2"/>
            </a:effectRef>
            <a:fontRef idx="minor">
              <a:schemeClr val="dk1"/>
            </a:fontRef>
          </p:style>
          <p:txBody>
            <a:bodyPr spcFirstLastPara="0" vert="horz" wrap="square" lIns="36000" tIns="36000" rIns="36000" bIns="36000" numCol="1" spcCol="1270" anchor="ctr" anchorCtr="0">
              <a:noAutofit/>
            </a:bodyPr>
            <a:lstStyle/>
            <a:p>
              <a:pPr lvl="0" algn="ctr" defTabSz="222250">
                <a:lnSpc>
                  <a:spcPct val="90000"/>
                </a:lnSpc>
                <a:spcBef>
                  <a:spcPct val="0"/>
                </a:spcBef>
                <a:spcAft>
                  <a:spcPct val="35000"/>
                </a:spcAft>
              </a:pPr>
              <a:r>
                <a:rPr lang="en-GB" sz="1400" b="0" kern="1200" dirty="0" smtClean="0">
                  <a:solidFill>
                    <a:srgbClr val="000000"/>
                  </a:solidFill>
                </a:rPr>
                <a:t>Docking</a:t>
              </a:r>
              <a:endParaRPr lang="en-GB" sz="1400" b="0" kern="1200" dirty="0">
                <a:solidFill>
                  <a:srgbClr val="000000"/>
                </a:solidFill>
              </a:endParaRPr>
            </a:p>
          </p:txBody>
        </p:sp>
      </p:grpSp>
      <p:grpSp>
        <p:nvGrpSpPr>
          <p:cNvPr id="4" name="Group 3"/>
          <p:cNvGrpSpPr/>
          <p:nvPr/>
        </p:nvGrpSpPr>
        <p:grpSpPr>
          <a:xfrm>
            <a:off x="386002" y="3805918"/>
            <a:ext cx="1393301" cy="1393301"/>
            <a:chOff x="386002" y="3711673"/>
            <a:chExt cx="1393301" cy="1393301"/>
          </a:xfrm>
        </p:grpSpPr>
        <p:sp>
          <p:nvSpPr>
            <p:cNvPr id="16" name="Teardrop 15"/>
            <p:cNvSpPr/>
            <p:nvPr/>
          </p:nvSpPr>
          <p:spPr>
            <a:xfrm rot="8100000">
              <a:off x="386002" y="3711673"/>
              <a:ext cx="1393301" cy="1393301"/>
            </a:xfrm>
            <a:prstGeom prst="teardrop">
              <a:avLst>
                <a:gd name="adj" fmla="val 200000"/>
              </a:avLst>
            </a:prstGeom>
          </p:spPr>
          <p:style>
            <a:lnRef idx="0">
              <a:schemeClr val="accent4"/>
            </a:lnRef>
            <a:fillRef idx="3">
              <a:schemeClr val="accent4"/>
            </a:fillRef>
            <a:effectRef idx="3">
              <a:schemeClr val="accent4"/>
            </a:effectRef>
            <a:fontRef idx="minor">
              <a:schemeClr val="lt1"/>
            </a:fontRef>
          </p:style>
        </p:sp>
        <p:sp>
          <p:nvSpPr>
            <p:cNvPr id="17" name="Freeform 16"/>
            <p:cNvSpPr/>
            <p:nvPr/>
          </p:nvSpPr>
          <p:spPr>
            <a:xfrm>
              <a:off x="432194" y="3764375"/>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p:spPr>
          <p:style>
            <a:lnRef idx="1">
              <a:schemeClr val="accent4"/>
            </a:lnRef>
            <a:fillRef idx="2">
              <a:schemeClr val="accent4"/>
            </a:fillRef>
            <a:effectRef idx="1">
              <a:schemeClr val="accent4"/>
            </a:effectRef>
            <a:fontRef idx="minor">
              <a:schemeClr val="dk1"/>
            </a:fontRef>
          </p:style>
          <p:txBody>
            <a:bodyPr spcFirstLastPara="0" vert="horz" wrap="square" lIns="36000" tIns="36000" rIns="36000" bIns="36000" numCol="1" spcCol="1270" anchor="ctr" anchorCtr="0">
              <a:noAutofit/>
            </a:bodyPr>
            <a:lstStyle/>
            <a:p>
              <a:pPr lvl="0" algn="ctr" defTabSz="222250">
                <a:lnSpc>
                  <a:spcPct val="114000"/>
                </a:lnSpc>
                <a:spcBef>
                  <a:spcPct val="0"/>
                </a:spcBef>
                <a:spcAft>
                  <a:spcPts val="0"/>
                </a:spcAft>
              </a:pPr>
              <a:r>
                <a:rPr lang="en-GB" sz="1400" b="0" kern="1200" dirty="0" smtClean="0">
                  <a:solidFill>
                    <a:srgbClr val="000000"/>
                  </a:solidFill>
                </a:rPr>
                <a:t>Scoring</a:t>
              </a:r>
            </a:p>
          </p:txBody>
        </p:sp>
      </p:grpSp>
      <p:grpSp>
        <p:nvGrpSpPr>
          <p:cNvPr id="5" name="Group 4"/>
          <p:cNvGrpSpPr/>
          <p:nvPr/>
        </p:nvGrpSpPr>
        <p:grpSpPr>
          <a:xfrm>
            <a:off x="385855" y="5376956"/>
            <a:ext cx="1393350" cy="1393279"/>
            <a:chOff x="385855" y="5157539"/>
            <a:chExt cx="1393350" cy="1393279"/>
          </a:xfrm>
          <a:solidFill>
            <a:schemeClr val="bg1"/>
          </a:solidFill>
        </p:grpSpPr>
        <p:sp>
          <p:nvSpPr>
            <p:cNvPr id="14" name="Oval 13"/>
            <p:cNvSpPr/>
            <p:nvPr/>
          </p:nvSpPr>
          <p:spPr>
            <a:xfrm rot="5400000">
              <a:off x="385890" y="5157504"/>
              <a:ext cx="1393279" cy="1393350"/>
            </a:xfrm>
            <a:prstGeom prst="ellipse">
              <a:avLst/>
            </a:prstGeom>
            <a:grpFill/>
          </p:spPr>
          <p:style>
            <a:lnRef idx="0">
              <a:schemeClr val="accent6"/>
            </a:lnRef>
            <a:fillRef idx="3">
              <a:schemeClr val="accent6"/>
            </a:fillRef>
            <a:effectRef idx="3">
              <a:schemeClr val="accent6"/>
            </a:effectRef>
            <a:fontRef idx="minor">
              <a:schemeClr val="lt1"/>
            </a:fontRef>
          </p:style>
        </p:sp>
        <p:sp>
          <p:nvSpPr>
            <p:cNvPr id="15" name="Freeform 14"/>
            <p:cNvSpPr/>
            <p:nvPr/>
          </p:nvSpPr>
          <p:spPr>
            <a:xfrm>
              <a:off x="432194" y="5204256"/>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a:grpFill/>
          </p:spPr>
          <p:style>
            <a:lnRef idx="1">
              <a:schemeClr val="accent6"/>
            </a:lnRef>
            <a:fillRef idx="2">
              <a:schemeClr val="accent6"/>
            </a:fillRef>
            <a:effectRef idx="1">
              <a:schemeClr val="accent6"/>
            </a:effectRef>
            <a:fontRef idx="minor">
              <a:schemeClr val="dk1"/>
            </a:fontRef>
          </p:style>
          <p:txBody>
            <a:bodyPr spcFirstLastPara="0" vert="horz" wrap="square" lIns="36000" tIns="36000" rIns="36000" bIns="36000" numCol="1" spcCol="1270" anchor="ctr" anchorCtr="0">
              <a:noAutofit/>
            </a:bodyPr>
            <a:lstStyle/>
            <a:p>
              <a:pPr algn="ctr" defTabSz="222250">
                <a:lnSpc>
                  <a:spcPct val="114000"/>
                </a:lnSpc>
                <a:spcAft>
                  <a:spcPts val="0"/>
                </a:spcAft>
              </a:pPr>
              <a:r>
                <a:rPr lang="en-GB" sz="1400" b="0" dirty="0">
                  <a:solidFill>
                    <a:srgbClr val="000000"/>
                  </a:solidFill>
                </a:rPr>
                <a:t>Filtering</a:t>
              </a:r>
            </a:p>
            <a:p>
              <a:pPr algn="ctr" defTabSz="222250">
                <a:lnSpc>
                  <a:spcPct val="114000"/>
                </a:lnSpc>
                <a:spcAft>
                  <a:spcPts val="0"/>
                </a:spcAft>
              </a:pPr>
              <a:r>
                <a:rPr lang="en-GB" sz="1400" b="0" dirty="0">
                  <a:solidFill>
                    <a:srgbClr val="000000"/>
                  </a:solidFill>
                </a:rPr>
                <a:t>Refinement</a:t>
              </a:r>
            </a:p>
            <a:p>
              <a:pPr algn="ctr" defTabSz="222250">
                <a:lnSpc>
                  <a:spcPct val="114000"/>
                </a:lnSpc>
                <a:spcAft>
                  <a:spcPts val="0"/>
                </a:spcAft>
              </a:pPr>
              <a:r>
                <a:rPr lang="en-GB" sz="1400" b="0" dirty="0">
                  <a:solidFill>
                    <a:srgbClr val="000000"/>
                  </a:solidFill>
                </a:rPr>
                <a:t>Analysis</a:t>
              </a:r>
            </a:p>
          </p:txBody>
        </p:sp>
      </p:grpSp>
      <p:sp>
        <p:nvSpPr>
          <p:cNvPr id="6" name="Title 5"/>
          <p:cNvSpPr>
            <a:spLocks noGrp="1"/>
          </p:cNvSpPr>
          <p:nvPr>
            <p:ph type="title"/>
          </p:nvPr>
        </p:nvSpPr>
        <p:spPr/>
        <p:txBody>
          <a:bodyPr/>
          <a:lstStyle/>
          <a:p>
            <a:r>
              <a:rPr lang="en-GB" dirty="0" smtClean="0"/>
              <a:t>Scoring</a:t>
            </a:r>
            <a:endParaRPr lang="en-GB" dirty="0"/>
          </a:p>
        </p:txBody>
      </p:sp>
      <p:grpSp>
        <p:nvGrpSpPr>
          <p:cNvPr id="26" name="Group 25"/>
          <p:cNvGrpSpPr/>
          <p:nvPr/>
        </p:nvGrpSpPr>
        <p:grpSpPr>
          <a:xfrm>
            <a:off x="2082176" y="663839"/>
            <a:ext cx="1393301" cy="1393301"/>
            <a:chOff x="386002" y="3711673"/>
            <a:chExt cx="1393301" cy="1393301"/>
          </a:xfrm>
        </p:grpSpPr>
        <p:sp>
          <p:nvSpPr>
            <p:cNvPr id="27" name="Teardrop 26"/>
            <p:cNvSpPr/>
            <p:nvPr/>
          </p:nvSpPr>
          <p:spPr>
            <a:xfrm rot="8100000">
              <a:off x="386002" y="3711673"/>
              <a:ext cx="1393301" cy="1393301"/>
            </a:xfrm>
            <a:prstGeom prst="teardrop">
              <a:avLst>
                <a:gd name="adj" fmla="val 200000"/>
              </a:avLst>
            </a:prstGeom>
          </p:spPr>
          <p:style>
            <a:lnRef idx="1">
              <a:schemeClr val="accent4"/>
            </a:lnRef>
            <a:fillRef idx="2">
              <a:schemeClr val="accent4"/>
            </a:fillRef>
            <a:effectRef idx="1">
              <a:schemeClr val="accent4"/>
            </a:effectRef>
            <a:fontRef idx="minor">
              <a:schemeClr val="dk1"/>
            </a:fontRef>
          </p:style>
        </p:sp>
        <p:sp>
          <p:nvSpPr>
            <p:cNvPr id="28" name="Freeform 27"/>
            <p:cNvSpPr/>
            <p:nvPr/>
          </p:nvSpPr>
          <p:spPr>
            <a:xfrm>
              <a:off x="432194" y="3764375"/>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p:spPr>
          <p:style>
            <a:lnRef idx="1">
              <a:schemeClr val="accent4"/>
            </a:lnRef>
            <a:fillRef idx="2">
              <a:schemeClr val="accent4"/>
            </a:fillRef>
            <a:effectRef idx="1">
              <a:schemeClr val="accent4"/>
            </a:effectRef>
            <a:fontRef idx="minor">
              <a:schemeClr val="dk1"/>
            </a:fontRef>
          </p:style>
          <p:txBody>
            <a:bodyPr spcFirstLastPara="0" vert="horz" wrap="square" lIns="36000" tIns="36000" rIns="36000" bIns="36000" numCol="1" spcCol="1270" anchor="ctr" anchorCtr="0">
              <a:noAutofit/>
            </a:bodyPr>
            <a:lstStyle/>
            <a:p>
              <a:pPr lvl="0" algn="ctr" defTabSz="222250">
                <a:lnSpc>
                  <a:spcPct val="114000"/>
                </a:lnSpc>
                <a:spcBef>
                  <a:spcPct val="0"/>
                </a:spcBef>
                <a:spcAft>
                  <a:spcPts val="0"/>
                </a:spcAft>
              </a:pPr>
              <a:r>
                <a:rPr lang="en-GB" sz="1400" b="0" kern="1200" dirty="0" smtClean="0">
                  <a:solidFill>
                    <a:srgbClr val="000000"/>
                  </a:solidFill>
                </a:rPr>
                <a:t>Literature Scoring Functions</a:t>
              </a:r>
              <a:endParaRPr lang="en-GB" sz="1400" b="0" kern="1200" dirty="0">
                <a:solidFill>
                  <a:srgbClr val="000000"/>
                </a:solidFill>
              </a:endParaRPr>
            </a:p>
          </p:txBody>
        </p:sp>
      </p:grpSp>
      <p:grpSp>
        <p:nvGrpSpPr>
          <p:cNvPr id="29" name="Group 28"/>
          <p:cNvGrpSpPr/>
          <p:nvPr/>
        </p:nvGrpSpPr>
        <p:grpSpPr>
          <a:xfrm>
            <a:off x="2082176" y="3805917"/>
            <a:ext cx="1393301" cy="1393301"/>
            <a:chOff x="386002" y="3711673"/>
            <a:chExt cx="1393301" cy="1393301"/>
          </a:xfrm>
        </p:grpSpPr>
        <p:sp>
          <p:nvSpPr>
            <p:cNvPr id="30" name="Teardrop 29"/>
            <p:cNvSpPr/>
            <p:nvPr/>
          </p:nvSpPr>
          <p:spPr>
            <a:xfrm rot="8100000">
              <a:off x="386002" y="3711673"/>
              <a:ext cx="1393301" cy="1393301"/>
            </a:xfrm>
            <a:prstGeom prst="teardrop">
              <a:avLst>
                <a:gd name="adj" fmla="val 200000"/>
              </a:avLst>
            </a:prstGeom>
          </p:spPr>
          <p:style>
            <a:lnRef idx="1">
              <a:schemeClr val="accent4"/>
            </a:lnRef>
            <a:fillRef idx="2">
              <a:schemeClr val="accent4"/>
            </a:fillRef>
            <a:effectRef idx="1">
              <a:schemeClr val="accent4"/>
            </a:effectRef>
            <a:fontRef idx="minor">
              <a:schemeClr val="dk1"/>
            </a:fontRef>
          </p:style>
        </p:sp>
        <p:sp>
          <p:nvSpPr>
            <p:cNvPr id="31" name="Freeform 30"/>
            <p:cNvSpPr/>
            <p:nvPr/>
          </p:nvSpPr>
          <p:spPr>
            <a:xfrm>
              <a:off x="432194" y="3764375"/>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p:spPr>
          <p:style>
            <a:lnRef idx="1">
              <a:schemeClr val="accent4"/>
            </a:lnRef>
            <a:fillRef idx="2">
              <a:schemeClr val="accent4"/>
            </a:fillRef>
            <a:effectRef idx="1">
              <a:schemeClr val="accent4"/>
            </a:effectRef>
            <a:fontRef idx="minor">
              <a:schemeClr val="dk1"/>
            </a:fontRef>
          </p:style>
          <p:txBody>
            <a:bodyPr spcFirstLastPara="0" vert="horz" wrap="square" lIns="36000" tIns="36000" rIns="36000" bIns="36000" numCol="1" spcCol="1270" anchor="ctr" anchorCtr="0">
              <a:noAutofit/>
            </a:bodyPr>
            <a:lstStyle/>
            <a:p>
              <a:pPr lvl="0" algn="ctr" defTabSz="222250">
                <a:lnSpc>
                  <a:spcPct val="114000"/>
                </a:lnSpc>
                <a:spcBef>
                  <a:spcPct val="0"/>
                </a:spcBef>
                <a:spcAft>
                  <a:spcPts val="0"/>
                </a:spcAft>
              </a:pPr>
              <a:r>
                <a:rPr lang="en-GB" sz="1400" b="0" kern="1200" dirty="0" smtClean="0">
                  <a:solidFill>
                    <a:srgbClr val="000000"/>
                  </a:solidFill>
                </a:rPr>
                <a:t>Energy-Based Functions</a:t>
              </a:r>
              <a:endParaRPr lang="en-GB" sz="1400" b="0" kern="1200" dirty="0">
                <a:solidFill>
                  <a:srgbClr val="000000"/>
                </a:solidFill>
              </a:endParaRPr>
            </a:p>
          </p:txBody>
        </p:sp>
      </p:grpSp>
      <p:sp>
        <p:nvSpPr>
          <p:cNvPr id="32" name="Rectangle 10"/>
          <p:cNvSpPr>
            <a:spLocks noChangeArrowheads="1"/>
          </p:cNvSpPr>
          <p:nvPr/>
        </p:nvSpPr>
        <p:spPr bwMode="auto">
          <a:xfrm>
            <a:off x="3614400" y="6238899"/>
            <a:ext cx="5349600" cy="510778"/>
          </a:xfrm>
          <a:prstGeom prst="roundRect">
            <a:avLst/>
          </a:prstGeom>
          <a:ln>
            <a:headEnd/>
            <a:tailEnd/>
          </a:ln>
        </p:spPr>
        <p:style>
          <a:lnRef idx="1">
            <a:schemeClr val="accent4"/>
          </a:lnRef>
          <a:fillRef idx="2">
            <a:schemeClr val="accent4"/>
          </a:fillRef>
          <a:effectRef idx="1">
            <a:schemeClr val="accent4"/>
          </a:effectRef>
          <a:fontRef idx="minor">
            <a:schemeClr val="dk1"/>
          </a:fontRef>
        </p:style>
        <p:txBody>
          <a:bodyPr wrap="square" lIns="36000" rIns="36000" anchor="ctr">
            <a:spAutoFit/>
          </a:bodyPr>
          <a:lstStyle/>
          <a:p>
            <a:pPr algn="ctr">
              <a:defRPr/>
            </a:pPr>
            <a:r>
              <a:rPr lang="en-GB" sz="1200" b="0" dirty="0">
                <a:solidFill>
                  <a:srgbClr val="000000"/>
                </a:solidFill>
              </a:rPr>
              <a:t>Consensus </a:t>
            </a:r>
            <a:r>
              <a:rPr lang="en-GB" sz="1200" b="0" dirty="0" smtClean="0">
                <a:solidFill>
                  <a:srgbClr val="000000"/>
                </a:solidFill>
              </a:rPr>
              <a:t>scoring, </a:t>
            </a:r>
            <a:r>
              <a:rPr lang="en-GB" sz="1200" b="0" dirty="0">
                <a:solidFill>
                  <a:srgbClr val="000000"/>
                </a:solidFill>
              </a:rPr>
              <a:t>and </a:t>
            </a:r>
            <a:r>
              <a:rPr lang="en-GB" sz="1200" b="0" i="1" dirty="0" err="1" smtClean="0">
                <a:solidFill>
                  <a:srgbClr val="000000"/>
                </a:solidFill>
              </a:rPr>
              <a:t>pareto</a:t>
            </a:r>
            <a:r>
              <a:rPr lang="en-GB" sz="1200" b="0" dirty="0" smtClean="0">
                <a:solidFill>
                  <a:srgbClr val="000000"/>
                </a:solidFill>
              </a:rPr>
              <a:t> sorting </a:t>
            </a:r>
            <a:r>
              <a:rPr lang="en-GB" sz="1200" b="0" dirty="0">
                <a:solidFill>
                  <a:srgbClr val="000000"/>
                </a:solidFill>
              </a:rPr>
              <a:t>and </a:t>
            </a:r>
            <a:r>
              <a:rPr lang="en-GB" sz="1200" b="0" dirty="0" smtClean="0">
                <a:solidFill>
                  <a:srgbClr val="000000"/>
                </a:solidFill>
              </a:rPr>
              <a:t>optimisation are available for working with multiple functions </a:t>
            </a:r>
            <a:endParaRPr lang="en-GB" sz="1200" b="0" dirty="0">
              <a:solidFill>
                <a:srgbClr val="000000"/>
              </a:solidFill>
            </a:endParaRPr>
          </a:p>
        </p:txBody>
      </p:sp>
      <p:sp>
        <p:nvSpPr>
          <p:cNvPr id="23" name="Rectangle 10"/>
          <p:cNvSpPr>
            <a:spLocks noChangeArrowheads="1"/>
          </p:cNvSpPr>
          <p:nvPr/>
        </p:nvSpPr>
        <p:spPr bwMode="auto">
          <a:xfrm>
            <a:off x="3614400" y="663839"/>
            <a:ext cx="5349019" cy="3030617"/>
          </a:xfrm>
          <a:prstGeom prst="roundRect">
            <a:avLst/>
          </a:prstGeom>
          <a:ln>
            <a:headEnd/>
            <a:tailEnd/>
          </a:ln>
        </p:spPr>
        <p:style>
          <a:lnRef idx="1">
            <a:schemeClr val="accent4"/>
          </a:lnRef>
          <a:fillRef idx="2">
            <a:schemeClr val="accent4"/>
          </a:fillRef>
          <a:effectRef idx="1">
            <a:schemeClr val="accent4"/>
          </a:effectRef>
          <a:fontRef idx="minor">
            <a:schemeClr val="dk1"/>
          </a:fontRef>
        </p:style>
        <p:txBody>
          <a:bodyPr wrap="square" lIns="36000" rIns="36000" anchor="ctr">
            <a:spAutoFit/>
          </a:bodyPr>
          <a:lstStyle/>
          <a:p>
            <a:pPr algn="ctr">
              <a:tabLst>
                <a:tab pos="180975" algn="l"/>
              </a:tabLst>
              <a:defRPr/>
            </a:pPr>
            <a:r>
              <a:rPr lang="en-US" sz="1400" b="0" u="sng" dirty="0">
                <a:solidFill>
                  <a:srgbClr val="000000"/>
                </a:solidFill>
              </a:rPr>
              <a:t>Literature Scoring Functions</a:t>
            </a:r>
          </a:p>
          <a:p>
            <a:pPr marL="180975" indent="-180975">
              <a:buFont typeface="Arial" pitchFamily="34" charset="0"/>
              <a:buChar char="•"/>
              <a:tabLst>
                <a:tab pos="180975" algn="l"/>
              </a:tabLst>
              <a:defRPr/>
            </a:pPr>
            <a:r>
              <a:rPr lang="en-US" sz="1400" b="0" dirty="0" smtClean="0">
                <a:solidFill>
                  <a:srgbClr val="000000"/>
                </a:solidFill>
              </a:rPr>
              <a:t>Methods </a:t>
            </a:r>
            <a:r>
              <a:rPr lang="en-US" sz="1400" b="0" dirty="0">
                <a:solidFill>
                  <a:srgbClr val="000000"/>
                </a:solidFill>
              </a:rPr>
              <a:t>to rapidly </a:t>
            </a:r>
            <a:r>
              <a:rPr lang="en-US" sz="1400" b="0" dirty="0" smtClean="0">
                <a:solidFill>
                  <a:srgbClr val="000000"/>
                </a:solidFill>
              </a:rPr>
              <a:t>rank ligands by likelihood of correct binding mode</a:t>
            </a:r>
          </a:p>
          <a:p>
            <a:pPr marL="180975" indent="-180975">
              <a:buFont typeface="Arial" pitchFamily="34" charset="0"/>
              <a:buChar char="•"/>
              <a:tabLst>
                <a:tab pos="180975" algn="l"/>
              </a:tabLst>
              <a:defRPr/>
            </a:pPr>
            <a:r>
              <a:rPr lang="en-US" sz="1400" b="0" dirty="0" smtClean="0">
                <a:solidFill>
                  <a:srgbClr val="000000"/>
                </a:solidFill>
              </a:rPr>
              <a:t>Typically </a:t>
            </a:r>
            <a:r>
              <a:rPr lang="en-US" sz="1400" b="0" dirty="0">
                <a:solidFill>
                  <a:srgbClr val="000000"/>
                </a:solidFill>
              </a:rPr>
              <a:t>use empirical functions developed by fitting various functional </a:t>
            </a:r>
            <a:r>
              <a:rPr lang="en-US" sz="1400" b="0" dirty="0" smtClean="0">
                <a:solidFill>
                  <a:srgbClr val="000000"/>
                </a:solidFill>
              </a:rPr>
              <a:t>forms, </a:t>
            </a:r>
            <a:r>
              <a:rPr lang="en-US" sz="1400" b="0" dirty="0">
                <a:solidFill>
                  <a:srgbClr val="000000"/>
                </a:solidFill>
              </a:rPr>
              <a:t>or statistical analysis of known ligand-receptor structures and the frequency of occurrence of specific receptor-ligand interactions</a:t>
            </a:r>
          </a:p>
          <a:p>
            <a:pPr marL="180975" indent="-180975">
              <a:buFont typeface="Arial" pitchFamily="34" charset="0"/>
              <a:buChar char="•"/>
              <a:tabLst>
                <a:tab pos="180975" algn="l"/>
              </a:tabLst>
              <a:defRPr/>
            </a:pPr>
            <a:r>
              <a:rPr lang="en-US" sz="1400" b="0" dirty="0" smtClean="0">
                <a:solidFill>
                  <a:srgbClr val="000000"/>
                </a:solidFill>
              </a:rPr>
              <a:t>Published </a:t>
            </a:r>
            <a:r>
              <a:rPr lang="en-US" sz="1400" b="0" dirty="0">
                <a:solidFill>
                  <a:srgbClr val="000000"/>
                </a:solidFill>
              </a:rPr>
              <a:t>scoring </a:t>
            </a:r>
            <a:r>
              <a:rPr lang="en-US" sz="1400" b="0" dirty="0" smtClean="0">
                <a:solidFill>
                  <a:srgbClr val="000000"/>
                </a:solidFill>
              </a:rPr>
              <a:t>functions</a:t>
            </a:r>
          </a:p>
          <a:p>
            <a:pPr marL="638175" lvl="1" indent="-180975">
              <a:buSzPct val="80000"/>
              <a:buFont typeface="Courier New" pitchFamily="49" charset="0"/>
              <a:buChar char="o"/>
              <a:tabLst>
                <a:tab pos="180975" algn="l"/>
              </a:tabLst>
              <a:defRPr/>
            </a:pPr>
            <a:r>
              <a:rPr lang="en-US" sz="1200" b="0" dirty="0" err="1" smtClean="0">
                <a:solidFill>
                  <a:srgbClr val="000000"/>
                </a:solidFill>
              </a:rPr>
              <a:t>LigScore</a:t>
            </a:r>
            <a:r>
              <a:rPr lang="en-US" sz="1200" b="0" dirty="0" smtClean="0">
                <a:solidFill>
                  <a:srgbClr val="000000"/>
                </a:solidFill>
              </a:rPr>
              <a:t> </a:t>
            </a:r>
            <a:r>
              <a:rPr lang="en-US" sz="1200" b="0" dirty="0">
                <a:solidFill>
                  <a:srgbClr val="000000"/>
                </a:solidFill>
              </a:rPr>
              <a:t>1 &amp; 2</a:t>
            </a:r>
          </a:p>
          <a:p>
            <a:pPr marL="638175" lvl="1" indent="-180975">
              <a:buSzPct val="80000"/>
              <a:buFont typeface="Courier New" pitchFamily="49" charset="0"/>
              <a:buChar char="o"/>
              <a:tabLst>
                <a:tab pos="180975" algn="l"/>
              </a:tabLst>
              <a:defRPr/>
            </a:pPr>
            <a:r>
              <a:rPr lang="en-US" sz="1200" b="0" dirty="0">
                <a:solidFill>
                  <a:srgbClr val="000000"/>
                </a:solidFill>
              </a:rPr>
              <a:t>Piecewise Linear </a:t>
            </a:r>
            <a:r>
              <a:rPr lang="en-US" sz="1200" b="0" dirty="0" smtClean="0">
                <a:solidFill>
                  <a:srgbClr val="000000"/>
                </a:solidFill>
              </a:rPr>
              <a:t>Potential (PLP) 1 </a:t>
            </a:r>
            <a:r>
              <a:rPr lang="en-US" sz="1200" b="0" dirty="0">
                <a:solidFill>
                  <a:srgbClr val="000000"/>
                </a:solidFill>
              </a:rPr>
              <a:t>&amp; 2</a:t>
            </a:r>
          </a:p>
          <a:p>
            <a:pPr marL="638175" lvl="1" indent="-180975">
              <a:buSzPct val="80000"/>
              <a:buFont typeface="Courier New" pitchFamily="49" charset="0"/>
              <a:buChar char="o"/>
              <a:tabLst>
                <a:tab pos="180975" algn="l"/>
              </a:tabLst>
              <a:defRPr/>
            </a:pPr>
            <a:r>
              <a:rPr lang="en-US" sz="1200" b="0" dirty="0" smtClean="0">
                <a:solidFill>
                  <a:srgbClr val="000000"/>
                </a:solidFill>
              </a:rPr>
              <a:t>Potential of Mean Force (PMF) </a:t>
            </a:r>
            <a:r>
              <a:rPr lang="en-US" sz="1200" b="0" dirty="0">
                <a:solidFill>
                  <a:srgbClr val="000000"/>
                </a:solidFill>
              </a:rPr>
              <a:t>&amp; PMF04</a:t>
            </a:r>
          </a:p>
          <a:p>
            <a:pPr marL="638175" lvl="1" indent="-180975">
              <a:buSzPct val="80000"/>
              <a:buFont typeface="Courier New" pitchFamily="49" charset="0"/>
              <a:buChar char="o"/>
              <a:tabLst>
                <a:tab pos="180975" algn="l"/>
              </a:tabLst>
              <a:defRPr/>
            </a:pPr>
            <a:r>
              <a:rPr lang="en-US" sz="1200" b="0" dirty="0">
                <a:solidFill>
                  <a:srgbClr val="000000"/>
                </a:solidFill>
              </a:rPr>
              <a:t>Jain</a:t>
            </a:r>
          </a:p>
          <a:p>
            <a:pPr marL="638175" lvl="1" indent="-180975">
              <a:buSzPct val="80000"/>
              <a:buFont typeface="Courier New" pitchFamily="49" charset="0"/>
              <a:buChar char="o"/>
              <a:tabLst>
                <a:tab pos="180975" algn="l"/>
              </a:tabLst>
              <a:defRPr/>
            </a:pPr>
            <a:r>
              <a:rPr lang="en-US" sz="1200" b="0" dirty="0" err="1">
                <a:solidFill>
                  <a:srgbClr val="000000"/>
                </a:solidFill>
              </a:rPr>
              <a:t>Ludi</a:t>
            </a:r>
            <a:r>
              <a:rPr lang="en-US" sz="1200" b="0" dirty="0">
                <a:solidFill>
                  <a:srgbClr val="000000"/>
                </a:solidFill>
              </a:rPr>
              <a:t> 1, 2 , &amp; 3</a:t>
            </a:r>
          </a:p>
        </p:txBody>
      </p:sp>
      <p:grpSp>
        <p:nvGrpSpPr>
          <p:cNvPr id="13" name="Group 12"/>
          <p:cNvGrpSpPr/>
          <p:nvPr/>
        </p:nvGrpSpPr>
        <p:grpSpPr>
          <a:xfrm>
            <a:off x="3614400" y="3805917"/>
            <a:ext cx="5349019" cy="2009061"/>
            <a:chOff x="3611875" y="4248593"/>
            <a:chExt cx="5349019" cy="2009061"/>
          </a:xfrm>
        </p:grpSpPr>
        <p:sp>
          <p:nvSpPr>
            <p:cNvPr id="24" name="Rectangle 10"/>
            <p:cNvSpPr>
              <a:spLocks noChangeArrowheads="1"/>
            </p:cNvSpPr>
            <p:nvPr/>
          </p:nvSpPr>
          <p:spPr bwMode="auto">
            <a:xfrm>
              <a:off x="3611875" y="4248593"/>
              <a:ext cx="5349019" cy="2009061"/>
            </a:xfrm>
            <a:prstGeom prst="roundRect">
              <a:avLst/>
            </a:prstGeom>
            <a:ln>
              <a:headEnd/>
              <a:tailEnd/>
            </a:ln>
          </p:spPr>
          <p:style>
            <a:lnRef idx="1">
              <a:schemeClr val="accent4"/>
            </a:lnRef>
            <a:fillRef idx="2">
              <a:schemeClr val="accent4"/>
            </a:fillRef>
            <a:effectRef idx="1">
              <a:schemeClr val="accent4"/>
            </a:effectRef>
            <a:fontRef idx="minor">
              <a:schemeClr val="dk1"/>
            </a:fontRef>
          </p:style>
          <p:txBody>
            <a:bodyPr wrap="square" lIns="36000" rIns="36000" anchor="ctr">
              <a:spAutoFit/>
            </a:bodyPr>
            <a:lstStyle/>
            <a:p>
              <a:pPr algn="ctr">
                <a:tabLst>
                  <a:tab pos="180975" algn="l"/>
                </a:tabLst>
                <a:defRPr/>
              </a:pPr>
              <a:r>
                <a:rPr lang="en-US" sz="1400" b="0" u="sng" dirty="0">
                  <a:solidFill>
                    <a:srgbClr val="000000"/>
                  </a:solidFill>
                </a:rPr>
                <a:t>Energy-Based Functions</a:t>
              </a:r>
            </a:p>
            <a:p>
              <a:pPr marL="180975" indent="-180975">
                <a:buFont typeface="Arial" pitchFamily="34" charset="0"/>
                <a:buChar char="•"/>
                <a:tabLst>
                  <a:tab pos="180975" algn="l"/>
                </a:tabLst>
                <a:defRPr/>
              </a:pPr>
              <a:r>
                <a:rPr lang="en-US" sz="1400" b="0" dirty="0" smtClean="0">
                  <a:solidFill>
                    <a:srgbClr val="000000"/>
                  </a:solidFill>
                </a:rPr>
                <a:t>Binding energies can be calculated based on</a:t>
              </a:r>
            </a:p>
            <a:p>
              <a:pPr marL="180975" indent="-180975">
                <a:buFont typeface="Arial" pitchFamily="34" charset="0"/>
                <a:buChar char="•"/>
                <a:tabLst>
                  <a:tab pos="180975" algn="l"/>
                </a:tabLst>
                <a:defRPr/>
              </a:pPr>
              <a:endParaRPr lang="en-US" sz="1400" b="0" i="1" dirty="0" smtClean="0">
                <a:solidFill>
                  <a:srgbClr val="000000"/>
                </a:solidFill>
              </a:endParaRPr>
            </a:p>
            <a:p>
              <a:pPr marL="180975" indent="-180975">
                <a:buFont typeface="Arial" pitchFamily="34" charset="0"/>
                <a:buChar char="•"/>
                <a:tabLst>
                  <a:tab pos="180975" algn="l"/>
                </a:tabLst>
                <a:defRPr/>
              </a:pPr>
              <a:endParaRPr lang="en-US" sz="1400" b="0" i="1" dirty="0" smtClean="0">
                <a:solidFill>
                  <a:srgbClr val="000000"/>
                </a:solidFill>
              </a:endParaRPr>
            </a:p>
            <a:p>
              <a:pPr marL="180975" indent="-180975">
                <a:buFont typeface="Arial" pitchFamily="34" charset="0"/>
                <a:buChar char="•"/>
                <a:tabLst>
                  <a:tab pos="180975" algn="l"/>
                </a:tabLst>
                <a:defRPr/>
              </a:pPr>
              <a:r>
                <a:rPr lang="en-US" sz="1400" b="0" dirty="0">
                  <a:solidFill>
                    <a:srgbClr val="000000"/>
                  </a:solidFill>
                </a:rPr>
                <a:t>Interaction energies calculate the </a:t>
              </a:r>
              <a:r>
                <a:rPr lang="en-US" sz="1400" b="0" dirty="0" err="1">
                  <a:solidFill>
                    <a:srgbClr val="000000"/>
                  </a:solidFill>
                </a:rPr>
                <a:t>nonbonded</a:t>
              </a:r>
              <a:r>
                <a:rPr lang="en-US" sz="1400" b="0" dirty="0">
                  <a:solidFill>
                    <a:srgbClr val="000000"/>
                  </a:solidFill>
                </a:rPr>
                <a:t> interactions (i.e., the van der Waals term and the electrostatic term) between two sets of atoms </a:t>
              </a:r>
              <a:endParaRPr lang="en-US" sz="1400" b="0" dirty="0" smtClean="0">
                <a:solidFill>
                  <a:srgbClr val="000000"/>
                </a:solidFill>
              </a:endParaRPr>
            </a:p>
            <a:p>
              <a:pPr marL="628650" lvl="1" indent="-171450">
                <a:buSzPct val="80000"/>
                <a:buFont typeface="Courier New" pitchFamily="49" charset="0"/>
                <a:buChar char="o"/>
                <a:tabLst>
                  <a:tab pos="180975" algn="l"/>
                </a:tabLst>
                <a:defRPr/>
              </a:pPr>
              <a:r>
                <a:rPr lang="en-US" sz="1200" b="0" dirty="0" smtClean="0">
                  <a:solidFill>
                    <a:srgbClr val="000000"/>
                  </a:solidFill>
                </a:rPr>
                <a:t>Can be calculated using </a:t>
              </a:r>
              <a:r>
                <a:rPr lang="en-US" sz="1200" b="0" dirty="0" err="1" smtClean="0">
                  <a:solidFill>
                    <a:srgbClr val="000000"/>
                  </a:solidFill>
                </a:rPr>
                <a:t>CHARMm</a:t>
              </a:r>
              <a:r>
                <a:rPr lang="en-US" sz="1200" b="0" dirty="0" smtClean="0">
                  <a:solidFill>
                    <a:srgbClr val="000000"/>
                  </a:solidFill>
                </a:rPr>
                <a:t> or QM/MM </a:t>
              </a:r>
              <a:r>
                <a:rPr lang="en-US" sz="1200" b="0" dirty="0" err="1" smtClean="0">
                  <a:solidFill>
                    <a:srgbClr val="000000"/>
                  </a:solidFill>
                </a:rPr>
                <a:t>forcefields</a:t>
              </a:r>
              <a:endParaRPr lang="en-US" sz="1200" b="0" dirty="0" smtClean="0">
                <a:solidFill>
                  <a:srgbClr val="000000"/>
                </a:solidFill>
              </a:endParaRPr>
            </a:p>
          </p:txBody>
        </p:sp>
        <p:graphicFrame>
          <p:nvGraphicFramePr>
            <p:cNvPr id="12" name="Object 11"/>
            <p:cNvGraphicFramePr>
              <a:graphicFrameLocks noChangeAspect="1"/>
            </p:cNvGraphicFramePr>
            <p:nvPr>
              <p:extLst/>
            </p:nvPr>
          </p:nvGraphicFramePr>
          <p:xfrm>
            <a:off x="4897459" y="4912577"/>
            <a:ext cx="2777850" cy="285750"/>
          </p:xfrm>
          <a:graphic>
            <a:graphicData uri="http://schemas.openxmlformats.org/presentationml/2006/ole">
              <p:oleObj spid="_x0000_s1026" name="Equation" r:id="rId3" imgW="2222280" imgH="228600" progId="Equation.3">
                <p:embed/>
              </p:oleObj>
            </a:graphicData>
          </a:graphic>
        </p:graphicFrame>
      </p:grpSp>
      <p:grpSp>
        <p:nvGrpSpPr>
          <p:cNvPr id="33" name="Group 32"/>
          <p:cNvGrpSpPr/>
          <p:nvPr/>
        </p:nvGrpSpPr>
        <p:grpSpPr>
          <a:xfrm>
            <a:off x="54000" y="72000"/>
            <a:ext cx="111468" cy="404769"/>
            <a:chOff x="985013" y="4787108"/>
            <a:chExt cx="111468" cy="404769"/>
          </a:xfrm>
        </p:grpSpPr>
        <p:sp>
          <p:nvSpPr>
            <p:cNvPr id="34" name="Teardrop 33"/>
            <p:cNvSpPr/>
            <p:nvPr/>
          </p:nvSpPr>
          <p:spPr>
            <a:xfrm rot="8100000">
              <a:off x="985015" y="4787108"/>
              <a:ext cx="111464" cy="111464"/>
            </a:xfrm>
            <a:prstGeom prst="teardrop">
              <a:avLst>
                <a:gd name="adj" fmla="val 200000"/>
              </a:avLst>
            </a:prstGeom>
            <a:solidFill>
              <a:schemeClr val="bg1"/>
            </a:solidFill>
          </p:spPr>
          <p:style>
            <a:lnRef idx="0">
              <a:schemeClr val="dk1"/>
            </a:lnRef>
            <a:fillRef idx="3">
              <a:schemeClr val="dk1"/>
            </a:fillRef>
            <a:effectRef idx="3">
              <a:schemeClr val="dk1"/>
            </a:effectRef>
            <a:fontRef idx="minor">
              <a:schemeClr val="lt1"/>
            </a:fontRef>
          </p:style>
        </p:sp>
        <p:sp>
          <p:nvSpPr>
            <p:cNvPr id="35" name="Teardrop 34"/>
            <p:cNvSpPr/>
            <p:nvPr/>
          </p:nvSpPr>
          <p:spPr>
            <a:xfrm rot="8100000">
              <a:off x="985015" y="4884877"/>
              <a:ext cx="111464" cy="111464"/>
            </a:xfrm>
            <a:prstGeom prst="teardrop">
              <a:avLst>
                <a:gd name="adj" fmla="val 200000"/>
              </a:avLst>
            </a:prstGeom>
            <a:solidFill>
              <a:schemeClr val="bg1"/>
            </a:solidFill>
          </p:spPr>
          <p:style>
            <a:lnRef idx="0">
              <a:schemeClr val="accent2"/>
            </a:lnRef>
            <a:fillRef idx="3">
              <a:schemeClr val="accent2"/>
            </a:fillRef>
            <a:effectRef idx="3">
              <a:schemeClr val="accent2"/>
            </a:effectRef>
            <a:fontRef idx="minor">
              <a:schemeClr val="lt1"/>
            </a:fontRef>
          </p:style>
        </p:sp>
        <p:sp>
          <p:nvSpPr>
            <p:cNvPr id="36" name="Teardrop 35"/>
            <p:cNvSpPr/>
            <p:nvPr/>
          </p:nvSpPr>
          <p:spPr>
            <a:xfrm rot="8100000">
              <a:off x="985015" y="4982646"/>
              <a:ext cx="111464" cy="111464"/>
            </a:xfrm>
            <a:prstGeom prst="teardrop">
              <a:avLst>
                <a:gd name="adj" fmla="val 200000"/>
              </a:avLst>
            </a:prstGeom>
          </p:spPr>
          <p:style>
            <a:lnRef idx="0">
              <a:schemeClr val="accent4"/>
            </a:lnRef>
            <a:fillRef idx="3">
              <a:schemeClr val="accent4"/>
            </a:fillRef>
            <a:effectRef idx="3">
              <a:schemeClr val="accent4"/>
            </a:effectRef>
            <a:fontRef idx="minor">
              <a:schemeClr val="lt1"/>
            </a:fontRef>
          </p:style>
        </p:sp>
        <p:sp>
          <p:nvSpPr>
            <p:cNvPr id="37" name="Oval 36"/>
            <p:cNvSpPr/>
            <p:nvPr/>
          </p:nvSpPr>
          <p:spPr>
            <a:xfrm rot="5400000">
              <a:off x="985016" y="5080412"/>
              <a:ext cx="111462" cy="111468"/>
            </a:xfrm>
            <a:prstGeom prst="ellipse">
              <a:avLst/>
            </a:prstGeom>
            <a:solidFill>
              <a:schemeClr val="bg1"/>
            </a:solidFill>
          </p:spPr>
          <p:style>
            <a:lnRef idx="0">
              <a:schemeClr val="accent6"/>
            </a:lnRef>
            <a:fillRef idx="3">
              <a:schemeClr val="accent6"/>
            </a:fillRef>
            <a:effectRef idx="3">
              <a:schemeClr val="accent6"/>
            </a:effectRef>
            <a:fontRef idx="minor">
              <a:schemeClr val="lt1"/>
            </a:fontRef>
          </p:style>
        </p:sp>
      </p:grpSp>
    </p:spTree>
    <p:extLst>
      <p:ext uri="{BB962C8B-B14F-4D97-AF65-F5344CB8AC3E}">
        <p14:creationId xmlns:p14="http://schemas.microsoft.com/office/powerpoint/2010/main" xmlns="" val="16936149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1000"/>
                                        <p:tgtEl>
                                          <p:spTgt spid="2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1000"/>
                                        <p:tgtEl>
                                          <p:spTgt spid="29"/>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2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6387"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smtClean="0"/>
              <a:t>Scoring</a:t>
            </a:r>
            <a:endParaRPr lang="en-GB" dirty="0"/>
          </a:p>
        </p:txBody>
      </p:sp>
      <p:sp>
        <p:nvSpPr>
          <p:cNvPr id="6" name="Rounded Rectangle 5"/>
          <p:cNvSpPr/>
          <p:nvPr/>
        </p:nvSpPr>
        <p:spPr bwMode="auto">
          <a:xfrm>
            <a:off x="5532125" y="5691600"/>
            <a:ext cx="3456450" cy="987504"/>
          </a:xfrm>
          <a:prstGeom prst="roundRect">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36000" tIns="45720" rIns="36000" bIns="45720" numCol="1" rtlCol="0" anchor="t" anchorCtr="0" compatLnSpc="1">
            <a:prstTxWarp prst="textNoShape">
              <a:avLst/>
            </a:prstTxWarp>
            <a:spAutoFit/>
          </a:bodyPr>
          <a:lstStyle/>
          <a:p>
            <a:pPr marL="0" lvl="1" algn="ctr"/>
            <a:r>
              <a:rPr lang="en-US" sz="1400" b="0" dirty="0" smtClean="0">
                <a:solidFill>
                  <a:srgbClr val="000000"/>
                </a:solidFill>
              </a:rPr>
              <a:t>GOLD scoring functions are only </a:t>
            </a:r>
            <a:r>
              <a:rPr lang="en-US" sz="1400" b="0" dirty="0">
                <a:solidFill>
                  <a:srgbClr val="000000"/>
                </a:solidFill>
              </a:rPr>
              <a:t>available </a:t>
            </a:r>
            <a:r>
              <a:rPr lang="en-US" sz="1400" b="0" dirty="0" smtClean="0">
                <a:solidFill>
                  <a:srgbClr val="000000"/>
                </a:solidFill>
              </a:rPr>
              <a:t>with a license from the CCDC</a:t>
            </a:r>
          </a:p>
          <a:p>
            <a:pPr marL="0" lvl="1" algn="ctr"/>
            <a:r>
              <a:rPr lang="en-US" sz="1200" b="0" dirty="0">
                <a:solidFill>
                  <a:srgbClr val="000000"/>
                </a:solidFill>
              </a:rPr>
              <a:t>http://www.ccdc.cam.ac.uk/Solutions/GoldSuite/Pages/GOLD.aspx</a:t>
            </a:r>
            <a:endParaRPr lang="en-US" sz="1200" b="0" dirty="0" smtClean="0">
              <a:solidFill>
                <a:srgbClr val="000000"/>
              </a:solidFill>
            </a:endParaRPr>
          </a:p>
        </p:txBody>
      </p:sp>
      <p:sp>
        <p:nvSpPr>
          <p:cNvPr id="7" name="Oval 6"/>
          <p:cNvSpPr/>
          <p:nvPr/>
        </p:nvSpPr>
        <p:spPr bwMode="auto">
          <a:xfrm>
            <a:off x="-51927" y="3678670"/>
            <a:ext cx="1260000" cy="288000"/>
          </a:xfrm>
          <a:prstGeom prst="ellipse">
            <a:avLst/>
          </a:prstGeom>
          <a:noFill/>
          <a:ln>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pic>
        <p:nvPicPr>
          <p:cNvPr id="9"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317600" y="2110313"/>
            <a:ext cx="4339590" cy="342471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1" name="Rounded Rectangle 10"/>
          <p:cNvSpPr/>
          <p:nvPr/>
        </p:nvSpPr>
        <p:spPr bwMode="auto">
          <a:xfrm>
            <a:off x="5794009" y="3740400"/>
            <a:ext cx="3194566" cy="1770698"/>
          </a:xfrm>
          <a:prstGeom prst="roundRect">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36000" tIns="45720" rIns="36000" bIns="45720" numCol="1" rtlCol="0" anchor="t" anchorCtr="0" compatLnSpc="1">
            <a:prstTxWarp prst="textNoShape">
              <a:avLst/>
            </a:prstTxWarp>
            <a:spAutoFit/>
          </a:bodyPr>
          <a:lstStyle/>
          <a:p>
            <a:pPr marL="0" lvl="1" algn="ctr"/>
            <a:r>
              <a:rPr lang="en-US" sz="1400" b="0" dirty="0" smtClean="0">
                <a:solidFill>
                  <a:srgbClr val="000000"/>
                </a:solidFill>
              </a:rPr>
              <a:t>Scoring functions are calculated and added as properties which can be sorted and used to prioritize docking poses</a:t>
            </a:r>
          </a:p>
          <a:p>
            <a:pPr marL="0" lvl="1" algn="ctr"/>
            <a:endParaRPr lang="en-US" sz="1200" b="0" dirty="0" smtClean="0">
              <a:solidFill>
                <a:srgbClr val="000000"/>
              </a:solidFill>
            </a:endParaRPr>
          </a:p>
          <a:p>
            <a:pPr marL="0" lvl="1" algn="ctr"/>
            <a:r>
              <a:rPr lang="en-US" sz="1400" b="0" dirty="0" smtClean="0">
                <a:solidFill>
                  <a:srgbClr val="000000"/>
                </a:solidFill>
              </a:rPr>
              <a:t>Details of the scoring functions are available in the Documentation</a:t>
            </a:r>
          </a:p>
        </p:txBody>
      </p:sp>
      <p:grpSp>
        <p:nvGrpSpPr>
          <p:cNvPr id="10" name="Group 9"/>
          <p:cNvGrpSpPr/>
          <p:nvPr/>
        </p:nvGrpSpPr>
        <p:grpSpPr>
          <a:xfrm>
            <a:off x="54000" y="72000"/>
            <a:ext cx="111468" cy="404769"/>
            <a:chOff x="985013" y="4787108"/>
            <a:chExt cx="111468" cy="404769"/>
          </a:xfrm>
        </p:grpSpPr>
        <p:sp>
          <p:nvSpPr>
            <p:cNvPr id="12" name="Teardrop 11"/>
            <p:cNvSpPr/>
            <p:nvPr/>
          </p:nvSpPr>
          <p:spPr>
            <a:xfrm rot="8100000">
              <a:off x="985015" y="4787108"/>
              <a:ext cx="111464" cy="111464"/>
            </a:xfrm>
            <a:prstGeom prst="teardrop">
              <a:avLst>
                <a:gd name="adj" fmla="val 200000"/>
              </a:avLst>
            </a:prstGeom>
            <a:solidFill>
              <a:schemeClr val="bg1"/>
            </a:solidFill>
          </p:spPr>
          <p:style>
            <a:lnRef idx="0">
              <a:schemeClr val="dk1"/>
            </a:lnRef>
            <a:fillRef idx="3">
              <a:schemeClr val="dk1"/>
            </a:fillRef>
            <a:effectRef idx="3">
              <a:schemeClr val="dk1"/>
            </a:effectRef>
            <a:fontRef idx="minor">
              <a:schemeClr val="lt1"/>
            </a:fontRef>
          </p:style>
        </p:sp>
        <p:sp>
          <p:nvSpPr>
            <p:cNvPr id="13" name="Teardrop 12"/>
            <p:cNvSpPr/>
            <p:nvPr/>
          </p:nvSpPr>
          <p:spPr>
            <a:xfrm rot="8100000">
              <a:off x="985015" y="4884877"/>
              <a:ext cx="111464" cy="111464"/>
            </a:xfrm>
            <a:prstGeom prst="teardrop">
              <a:avLst>
                <a:gd name="adj" fmla="val 200000"/>
              </a:avLst>
            </a:prstGeom>
            <a:solidFill>
              <a:schemeClr val="bg1"/>
            </a:solidFill>
          </p:spPr>
          <p:style>
            <a:lnRef idx="0">
              <a:schemeClr val="accent2"/>
            </a:lnRef>
            <a:fillRef idx="3">
              <a:schemeClr val="accent2"/>
            </a:fillRef>
            <a:effectRef idx="3">
              <a:schemeClr val="accent2"/>
            </a:effectRef>
            <a:fontRef idx="minor">
              <a:schemeClr val="lt1"/>
            </a:fontRef>
          </p:style>
        </p:sp>
        <p:sp>
          <p:nvSpPr>
            <p:cNvPr id="14" name="Teardrop 13"/>
            <p:cNvSpPr/>
            <p:nvPr/>
          </p:nvSpPr>
          <p:spPr>
            <a:xfrm rot="8100000">
              <a:off x="985015" y="4982646"/>
              <a:ext cx="111464" cy="111464"/>
            </a:xfrm>
            <a:prstGeom prst="teardrop">
              <a:avLst>
                <a:gd name="adj" fmla="val 200000"/>
              </a:avLst>
            </a:prstGeom>
          </p:spPr>
          <p:style>
            <a:lnRef idx="0">
              <a:schemeClr val="accent4"/>
            </a:lnRef>
            <a:fillRef idx="3">
              <a:schemeClr val="accent4"/>
            </a:fillRef>
            <a:effectRef idx="3">
              <a:schemeClr val="accent4"/>
            </a:effectRef>
            <a:fontRef idx="minor">
              <a:schemeClr val="lt1"/>
            </a:fontRef>
          </p:style>
        </p:sp>
        <p:sp>
          <p:nvSpPr>
            <p:cNvPr id="15" name="Oval 14"/>
            <p:cNvSpPr/>
            <p:nvPr/>
          </p:nvSpPr>
          <p:spPr>
            <a:xfrm rot="5400000">
              <a:off x="985016" y="5080412"/>
              <a:ext cx="111462" cy="111468"/>
            </a:xfrm>
            <a:prstGeom prst="ellipse">
              <a:avLst/>
            </a:prstGeom>
            <a:solidFill>
              <a:schemeClr val="bg1"/>
            </a:solidFill>
          </p:spPr>
          <p:style>
            <a:lnRef idx="0">
              <a:schemeClr val="accent6"/>
            </a:lnRef>
            <a:fillRef idx="3">
              <a:schemeClr val="accent6"/>
            </a:fillRef>
            <a:effectRef idx="3">
              <a:schemeClr val="accent6"/>
            </a:effectRef>
            <a:fontRef idx="minor">
              <a:schemeClr val="lt1"/>
            </a:fontRef>
          </p:style>
        </p:sp>
      </p:grpSp>
    </p:spTree>
    <p:extLst>
      <p:ext uri="{BB962C8B-B14F-4D97-AF65-F5344CB8AC3E}">
        <p14:creationId xmlns:p14="http://schemas.microsoft.com/office/powerpoint/2010/main" xmlns="" val="49836928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16387"/>
                                        </p:tgtEl>
                                        <p:attrNameLst>
                                          <p:attrName>style.visibility</p:attrName>
                                        </p:attrNameLst>
                                      </p:cBhvr>
                                      <p:to>
                                        <p:strVal val="visible"/>
                                      </p:to>
                                    </p:set>
                                    <p:animEffect transition="in" filter="fade">
                                      <p:cBhvr>
                                        <p:cTn id="20" dur="1000"/>
                                        <p:tgtEl>
                                          <p:spTgt spid="16387"/>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7411" name="Picture 3"/>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smtClean="0"/>
              <a:t>Binding Energies</a:t>
            </a:r>
            <a:endParaRPr lang="en-GB" dirty="0"/>
          </a:p>
        </p:txBody>
      </p:sp>
      <p:sp>
        <p:nvSpPr>
          <p:cNvPr id="7" name="Oval 6"/>
          <p:cNvSpPr/>
          <p:nvPr/>
        </p:nvSpPr>
        <p:spPr bwMode="auto">
          <a:xfrm>
            <a:off x="-51927" y="3851455"/>
            <a:ext cx="1476000" cy="288000"/>
          </a:xfrm>
          <a:prstGeom prst="ellipse">
            <a:avLst/>
          </a:prstGeom>
          <a:noFill/>
          <a:ln>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11" name="Rounded Rectangle 10"/>
          <p:cNvSpPr/>
          <p:nvPr/>
        </p:nvSpPr>
        <p:spPr bwMode="auto">
          <a:xfrm>
            <a:off x="108000" y="6444000"/>
            <a:ext cx="5270505" cy="306467"/>
          </a:xfrm>
          <a:prstGeom prst="roundRect">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36000" tIns="45720" rIns="36000" bIns="45720" numCol="1" rtlCol="0" anchor="t" anchorCtr="0" compatLnSpc="1">
            <a:prstTxWarp prst="textNoShape">
              <a:avLst/>
            </a:prstTxWarp>
            <a:spAutoFit/>
          </a:bodyPr>
          <a:lstStyle/>
          <a:p>
            <a:pPr marL="0" lvl="1" algn="ctr"/>
            <a:r>
              <a:rPr lang="en-US" sz="1200" b="0" dirty="0" smtClean="0">
                <a:solidFill>
                  <a:srgbClr val="000000"/>
                </a:solidFill>
              </a:rPr>
              <a:t>Use the same ligand partial charge estimation you used for the docking</a:t>
            </a:r>
          </a:p>
        </p:txBody>
      </p:sp>
      <p:pic>
        <p:nvPicPr>
          <p:cNvPr id="17410" name="Picture 2"/>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1533600" y="2687910"/>
            <a:ext cx="4339590" cy="261508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6" name="Rounded Rectangle 5"/>
          <p:cNvSpPr/>
          <p:nvPr/>
        </p:nvSpPr>
        <p:spPr bwMode="auto">
          <a:xfrm>
            <a:off x="5652000" y="3922383"/>
            <a:ext cx="3384000" cy="2826306"/>
          </a:xfrm>
          <a:prstGeom prst="roundRect">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36000" tIns="45720" rIns="36000" bIns="45720" numCol="1" rtlCol="0" anchor="t" anchorCtr="0" compatLnSpc="1">
            <a:prstTxWarp prst="textNoShape">
              <a:avLst/>
            </a:prstTxWarp>
            <a:spAutoFit/>
          </a:bodyPr>
          <a:lstStyle/>
          <a:p>
            <a:pPr marL="0" lvl="1" algn="ctr"/>
            <a:r>
              <a:rPr lang="en-US" sz="1400" b="0" dirty="0" smtClean="0">
                <a:solidFill>
                  <a:srgbClr val="000000"/>
                </a:solidFill>
              </a:rPr>
              <a:t>Multiple implicit solvation models available to model effect of water:</a:t>
            </a:r>
          </a:p>
          <a:p>
            <a:pPr marL="171450" lvl="1" indent="-171450">
              <a:buFont typeface="Arial" pitchFamily="34" charset="0"/>
              <a:buChar char="•"/>
            </a:pPr>
            <a:r>
              <a:rPr lang="en-US" sz="1200" b="0" dirty="0" smtClean="0">
                <a:solidFill>
                  <a:srgbClr val="000000"/>
                </a:solidFill>
              </a:rPr>
              <a:t>Implicit </a:t>
            </a:r>
            <a:r>
              <a:rPr lang="en-US" sz="1200" b="0" dirty="0">
                <a:solidFill>
                  <a:srgbClr val="000000"/>
                </a:solidFill>
              </a:rPr>
              <a:t>Distance-Dependent Dielectrics</a:t>
            </a:r>
          </a:p>
          <a:p>
            <a:pPr marL="171450" lvl="1" indent="-171450">
              <a:buFont typeface="Arial" pitchFamily="34" charset="0"/>
              <a:buChar char="•"/>
            </a:pPr>
            <a:r>
              <a:rPr lang="en-US" sz="1200" b="0" dirty="0">
                <a:solidFill>
                  <a:srgbClr val="000000"/>
                </a:solidFill>
              </a:rPr>
              <a:t>Implicit Generalized Born</a:t>
            </a:r>
          </a:p>
          <a:p>
            <a:pPr marL="171450" lvl="1" indent="-171450">
              <a:buFont typeface="Arial" pitchFamily="34" charset="0"/>
              <a:buChar char="•"/>
            </a:pPr>
            <a:r>
              <a:rPr lang="en-US" sz="1200" b="0" dirty="0">
                <a:solidFill>
                  <a:srgbClr val="000000"/>
                </a:solidFill>
              </a:rPr>
              <a:t>Generalized Born with Molecular Volume (GBMV)</a:t>
            </a:r>
          </a:p>
          <a:p>
            <a:pPr marL="171450" lvl="1" indent="-171450">
              <a:buFont typeface="Arial" pitchFamily="34" charset="0"/>
              <a:buChar char="•"/>
            </a:pPr>
            <a:r>
              <a:rPr lang="en-US" sz="1200" b="0" dirty="0">
                <a:solidFill>
                  <a:srgbClr val="000000"/>
                </a:solidFill>
              </a:rPr>
              <a:t>Generalized Born with a Simple Switching (GBSW)</a:t>
            </a:r>
          </a:p>
          <a:p>
            <a:pPr marL="171450" lvl="1" indent="-171450">
              <a:buFont typeface="Arial" pitchFamily="34" charset="0"/>
              <a:buChar char="•"/>
            </a:pPr>
            <a:r>
              <a:rPr lang="en-US" sz="1200" b="0" dirty="0">
                <a:solidFill>
                  <a:srgbClr val="000000"/>
                </a:solidFill>
              </a:rPr>
              <a:t>Poisson Boltzmann with non-polar Surface Area (PBSA</a:t>
            </a:r>
            <a:r>
              <a:rPr lang="en-US" sz="1200" b="0" dirty="0" smtClean="0">
                <a:solidFill>
                  <a:srgbClr val="000000"/>
                </a:solidFill>
              </a:rPr>
              <a:t>)</a:t>
            </a:r>
          </a:p>
          <a:p>
            <a:pPr marL="171450" lvl="1" indent="-171450">
              <a:buFont typeface="Arial" pitchFamily="34" charset="0"/>
              <a:buChar char="•"/>
            </a:pPr>
            <a:endParaRPr lang="en-US" sz="1050" b="0" dirty="0" smtClean="0">
              <a:solidFill>
                <a:srgbClr val="000000"/>
              </a:solidFill>
            </a:endParaRPr>
          </a:p>
          <a:p>
            <a:pPr marL="171450" lvl="1" indent="-171450">
              <a:buFont typeface="Arial" pitchFamily="34" charset="0"/>
              <a:buChar char="•"/>
            </a:pPr>
            <a:r>
              <a:rPr lang="en-US" sz="1200" b="0" dirty="0">
                <a:solidFill>
                  <a:srgbClr val="000000"/>
                </a:solidFill>
              </a:rPr>
              <a:t>Recommend GBMV or </a:t>
            </a:r>
            <a:r>
              <a:rPr lang="en-US" sz="1200" b="0" dirty="0" smtClean="0">
                <a:solidFill>
                  <a:srgbClr val="000000"/>
                </a:solidFill>
              </a:rPr>
              <a:t>PBSA for greatest accuracy</a:t>
            </a:r>
          </a:p>
        </p:txBody>
      </p:sp>
      <p:grpSp>
        <p:nvGrpSpPr>
          <p:cNvPr id="12" name="Group 11"/>
          <p:cNvGrpSpPr/>
          <p:nvPr/>
        </p:nvGrpSpPr>
        <p:grpSpPr>
          <a:xfrm>
            <a:off x="5652000" y="748800"/>
            <a:ext cx="3384000" cy="1055608"/>
            <a:chOff x="5656905" y="1179360"/>
            <a:chExt cx="3384000" cy="1055608"/>
          </a:xfrm>
        </p:grpSpPr>
        <p:sp>
          <p:nvSpPr>
            <p:cNvPr id="13" name="Rectangle 10"/>
            <p:cNvSpPr>
              <a:spLocks noChangeArrowheads="1"/>
            </p:cNvSpPr>
            <p:nvPr/>
          </p:nvSpPr>
          <p:spPr bwMode="auto">
            <a:xfrm>
              <a:off x="5656905" y="1179360"/>
              <a:ext cx="3384000" cy="1055608"/>
            </a:xfrm>
            <a:prstGeom prst="roundRect">
              <a:avLst/>
            </a:prstGeom>
            <a:ln>
              <a:headEnd/>
              <a:tailEnd/>
            </a:ln>
          </p:spPr>
          <p:style>
            <a:lnRef idx="1">
              <a:schemeClr val="accent4"/>
            </a:lnRef>
            <a:fillRef idx="2">
              <a:schemeClr val="accent4"/>
            </a:fillRef>
            <a:effectRef idx="1">
              <a:schemeClr val="accent4"/>
            </a:effectRef>
            <a:fontRef idx="minor">
              <a:schemeClr val="dk1"/>
            </a:fontRef>
          </p:style>
          <p:txBody>
            <a:bodyPr wrap="square" lIns="36000" rIns="36000" anchor="ctr">
              <a:spAutoFit/>
            </a:bodyPr>
            <a:lstStyle/>
            <a:p>
              <a:pPr algn="ctr">
                <a:tabLst>
                  <a:tab pos="180975" algn="l"/>
                </a:tabLst>
                <a:defRPr/>
              </a:pPr>
              <a:r>
                <a:rPr lang="en-US" sz="1400" b="0" dirty="0" smtClean="0">
                  <a:solidFill>
                    <a:srgbClr val="000000"/>
                  </a:solidFill>
                </a:rPr>
                <a:t>The free energies of binding energies can be calculated based on</a:t>
              </a:r>
            </a:p>
            <a:p>
              <a:pPr marL="180975" indent="-180975">
                <a:buFont typeface="Arial" pitchFamily="34" charset="0"/>
                <a:buChar char="•"/>
                <a:tabLst>
                  <a:tab pos="180975" algn="l"/>
                </a:tabLst>
                <a:defRPr/>
              </a:pPr>
              <a:endParaRPr lang="en-US" sz="1400" b="0" i="1" dirty="0" smtClean="0">
                <a:solidFill>
                  <a:srgbClr val="000000"/>
                </a:solidFill>
              </a:endParaRPr>
            </a:p>
            <a:p>
              <a:pPr marL="180975" indent="-180975">
                <a:buFont typeface="Arial" pitchFamily="34" charset="0"/>
                <a:buChar char="•"/>
                <a:tabLst>
                  <a:tab pos="180975" algn="l"/>
                </a:tabLst>
                <a:defRPr/>
              </a:pPr>
              <a:endParaRPr lang="en-US" sz="1400" b="0" i="1" dirty="0" smtClean="0">
                <a:solidFill>
                  <a:srgbClr val="000000"/>
                </a:solidFill>
              </a:endParaRPr>
            </a:p>
          </p:txBody>
        </p:sp>
        <p:graphicFrame>
          <p:nvGraphicFramePr>
            <p:cNvPr id="14" name="Object 13"/>
            <p:cNvGraphicFramePr>
              <a:graphicFrameLocks noChangeAspect="1"/>
            </p:cNvGraphicFramePr>
            <p:nvPr>
              <p:extLst/>
            </p:nvPr>
          </p:nvGraphicFramePr>
          <p:xfrm>
            <a:off x="5959980" y="1815551"/>
            <a:ext cx="2777850" cy="285750"/>
          </p:xfrm>
          <a:graphic>
            <a:graphicData uri="http://schemas.openxmlformats.org/presentationml/2006/ole">
              <p:oleObj spid="_x0000_s2050" name="Equation" r:id="rId7" imgW="2222280" imgH="228600" progId="Equation.3">
                <p:embed/>
              </p:oleObj>
            </a:graphicData>
          </a:graphic>
        </p:graphicFrame>
      </p:grpSp>
      <p:grpSp>
        <p:nvGrpSpPr>
          <p:cNvPr id="15" name="Group 14"/>
          <p:cNvGrpSpPr/>
          <p:nvPr/>
        </p:nvGrpSpPr>
        <p:grpSpPr>
          <a:xfrm>
            <a:off x="54000" y="72000"/>
            <a:ext cx="111468" cy="404769"/>
            <a:chOff x="985013" y="4787108"/>
            <a:chExt cx="111468" cy="404769"/>
          </a:xfrm>
        </p:grpSpPr>
        <p:sp>
          <p:nvSpPr>
            <p:cNvPr id="16" name="Teardrop 15"/>
            <p:cNvSpPr/>
            <p:nvPr/>
          </p:nvSpPr>
          <p:spPr>
            <a:xfrm rot="8100000">
              <a:off x="985015" y="4787108"/>
              <a:ext cx="111464" cy="111464"/>
            </a:xfrm>
            <a:prstGeom prst="teardrop">
              <a:avLst>
                <a:gd name="adj" fmla="val 200000"/>
              </a:avLst>
            </a:prstGeom>
            <a:solidFill>
              <a:schemeClr val="bg1"/>
            </a:solidFill>
          </p:spPr>
          <p:style>
            <a:lnRef idx="0">
              <a:schemeClr val="dk1"/>
            </a:lnRef>
            <a:fillRef idx="3">
              <a:schemeClr val="dk1"/>
            </a:fillRef>
            <a:effectRef idx="3">
              <a:schemeClr val="dk1"/>
            </a:effectRef>
            <a:fontRef idx="minor">
              <a:schemeClr val="lt1"/>
            </a:fontRef>
          </p:style>
        </p:sp>
        <p:sp>
          <p:nvSpPr>
            <p:cNvPr id="17" name="Teardrop 16"/>
            <p:cNvSpPr/>
            <p:nvPr/>
          </p:nvSpPr>
          <p:spPr>
            <a:xfrm rot="8100000">
              <a:off x="985015" y="4884877"/>
              <a:ext cx="111464" cy="111464"/>
            </a:xfrm>
            <a:prstGeom prst="teardrop">
              <a:avLst>
                <a:gd name="adj" fmla="val 200000"/>
              </a:avLst>
            </a:prstGeom>
            <a:solidFill>
              <a:schemeClr val="bg1"/>
            </a:solidFill>
          </p:spPr>
          <p:style>
            <a:lnRef idx="0">
              <a:schemeClr val="accent2"/>
            </a:lnRef>
            <a:fillRef idx="3">
              <a:schemeClr val="accent2"/>
            </a:fillRef>
            <a:effectRef idx="3">
              <a:schemeClr val="accent2"/>
            </a:effectRef>
            <a:fontRef idx="minor">
              <a:schemeClr val="lt1"/>
            </a:fontRef>
          </p:style>
        </p:sp>
        <p:sp>
          <p:nvSpPr>
            <p:cNvPr id="18" name="Teardrop 17"/>
            <p:cNvSpPr/>
            <p:nvPr/>
          </p:nvSpPr>
          <p:spPr>
            <a:xfrm rot="8100000">
              <a:off x="985015" y="4982646"/>
              <a:ext cx="111464" cy="111464"/>
            </a:xfrm>
            <a:prstGeom prst="teardrop">
              <a:avLst>
                <a:gd name="adj" fmla="val 200000"/>
              </a:avLst>
            </a:prstGeom>
          </p:spPr>
          <p:style>
            <a:lnRef idx="0">
              <a:schemeClr val="accent4"/>
            </a:lnRef>
            <a:fillRef idx="3">
              <a:schemeClr val="accent4"/>
            </a:fillRef>
            <a:effectRef idx="3">
              <a:schemeClr val="accent4"/>
            </a:effectRef>
            <a:fontRef idx="minor">
              <a:schemeClr val="lt1"/>
            </a:fontRef>
          </p:style>
        </p:sp>
        <p:sp>
          <p:nvSpPr>
            <p:cNvPr id="19" name="Oval 18"/>
            <p:cNvSpPr/>
            <p:nvPr/>
          </p:nvSpPr>
          <p:spPr>
            <a:xfrm rot="5400000">
              <a:off x="985016" y="5080412"/>
              <a:ext cx="111462" cy="111468"/>
            </a:xfrm>
            <a:prstGeom prst="ellipse">
              <a:avLst/>
            </a:prstGeom>
            <a:solidFill>
              <a:schemeClr val="bg1"/>
            </a:solidFill>
          </p:spPr>
          <p:style>
            <a:lnRef idx="0">
              <a:schemeClr val="accent6"/>
            </a:lnRef>
            <a:fillRef idx="3">
              <a:schemeClr val="accent6"/>
            </a:fillRef>
            <a:effectRef idx="3">
              <a:schemeClr val="accent6"/>
            </a:effectRef>
            <a:fontRef idx="minor">
              <a:schemeClr val="lt1"/>
            </a:fontRef>
          </p:style>
        </p:sp>
      </p:grpSp>
    </p:spTree>
    <p:extLst>
      <p:ext uri="{BB962C8B-B14F-4D97-AF65-F5344CB8AC3E}">
        <p14:creationId xmlns:p14="http://schemas.microsoft.com/office/powerpoint/2010/main" xmlns="" val="29950760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7410"/>
                                        </p:tgtEl>
                                        <p:attrNameLst>
                                          <p:attrName>style.visibility</p:attrName>
                                        </p:attrNameLst>
                                      </p:cBhvr>
                                      <p:to>
                                        <p:strVal val="visible"/>
                                      </p:to>
                                    </p:set>
                                    <p:animEffect transition="in" filter="fade">
                                      <p:cBhvr>
                                        <p:cTn id="16" dur="1000"/>
                                        <p:tgtEl>
                                          <p:spTgt spid="1741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childTnLst>
                                </p:cTn>
                              </p:par>
                            </p:childTnLst>
                          </p:cTn>
                        </p:par>
                        <p:par>
                          <p:cTn id="22" fill="hold">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000"/>
                                        <p:tgtEl>
                                          <p:spTgt spid="11"/>
                                        </p:tgtEl>
                                      </p:cBhvr>
                                    </p:animEffect>
                                  </p:childTnLst>
                                </p:cTn>
                              </p:par>
                            </p:childTnLst>
                          </p:cTn>
                        </p:par>
                        <p:par>
                          <p:cTn id="26" fill="hold">
                            <p:stCondLst>
                              <p:cond delay="2000"/>
                            </p:stCondLst>
                            <p:childTnLst>
                              <p:par>
                                <p:cTn id="27" presetID="10" presetClass="entr" presetSubtype="0" fill="hold" nodeType="afterEffect">
                                  <p:stCondLst>
                                    <p:cond delay="0"/>
                                  </p:stCondLst>
                                  <p:childTnLst>
                                    <p:set>
                                      <p:cBhvr>
                                        <p:cTn id="28" dur="1" fill="hold">
                                          <p:stCondLst>
                                            <p:cond delay="0"/>
                                          </p:stCondLst>
                                        </p:cTn>
                                        <p:tgtEl>
                                          <p:spTgt spid="17411"/>
                                        </p:tgtEl>
                                        <p:attrNameLst>
                                          <p:attrName>style.visibility</p:attrName>
                                        </p:attrNameLst>
                                      </p:cBhvr>
                                      <p:to>
                                        <p:strVal val="visible"/>
                                      </p:to>
                                    </p:set>
                                    <p:animEffect transition="in" filter="fade">
                                      <p:cBhvr>
                                        <p:cTn id="29" dur="1000"/>
                                        <p:tgtEl>
                                          <p:spTgt spid="174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86002" y="663840"/>
            <a:ext cx="1393301" cy="1393301"/>
            <a:chOff x="386002" y="837886"/>
            <a:chExt cx="1393301" cy="1393301"/>
          </a:xfrm>
          <a:solidFill>
            <a:schemeClr val="bg1"/>
          </a:solidFill>
        </p:grpSpPr>
        <p:sp>
          <p:nvSpPr>
            <p:cNvPr id="20" name="Teardrop 19"/>
            <p:cNvSpPr/>
            <p:nvPr/>
          </p:nvSpPr>
          <p:spPr>
            <a:xfrm rot="8100000">
              <a:off x="386002" y="837886"/>
              <a:ext cx="1393301" cy="1393301"/>
            </a:xfrm>
            <a:prstGeom prst="teardrop">
              <a:avLst>
                <a:gd name="adj" fmla="val 200000"/>
              </a:avLst>
            </a:prstGeom>
            <a:grpFill/>
          </p:spPr>
          <p:style>
            <a:lnRef idx="0">
              <a:schemeClr val="dk1"/>
            </a:lnRef>
            <a:fillRef idx="3">
              <a:schemeClr val="dk1"/>
            </a:fillRef>
            <a:effectRef idx="3">
              <a:schemeClr val="dk1"/>
            </a:effectRef>
            <a:fontRef idx="minor">
              <a:schemeClr val="lt1"/>
            </a:fontRef>
          </p:style>
        </p:sp>
        <p:sp>
          <p:nvSpPr>
            <p:cNvPr id="21" name="Freeform 20"/>
            <p:cNvSpPr/>
            <p:nvPr/>
          </p:nvSpPr>
          <p:spPr>
            <a:xfrm>
              <a:off x="432194" y="884613"/>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a:grpFill/>
          </p:spPr>
          <p:style>
            <a:lnRef idx="1">
              <a:schemeClr val="dk1"/>
            </a:lnRef>
            <a:fillRef idx="2">
              <a:schemeClr val="dk1"/>
            </a:fillRef>
            <a:effectRef idx="1">
              <a:schemeClr val="dk1"/>
            </a:effectRef>
            <a:fontRef idx="minor">
              <a:schemeClr val="dk1"/>
            </a:fontRef>
          </p:style>
          <p:txBody>
            <a:bodyPr spcFirstLastPara="0" vert="horz" wrap="square" lIns="36000" tIns="36000" rIns="36000" bIns="36000" numCol="1" spcCol="1270" anchor="ctr" anchorCtr="0">
              <a:noAutofit/>
            </a:bodyPr>
            <a:lstStyle/>
            <a:p>
              <a:pPr lvl="0" algn="ctr" defTabSz="222250">
                <a:lnSpc>
                  <a:spcPct val="90000"/>
                </a:lnSpc>
                <a:spcBef>
                  <a:spcPct val="0"/>
                </a:spcBef>
                <a:spcAft>
                  <a:spcPct val="35000"/>
                </a:spcAft>
              </a:pPr>
              <a:r>
                <a:rPr lang="en-GB" sz="1400" b="0" kern="1200" dirty="0" smtClean="0">
                  <a:solidFill>
                    <a:srgbClr val="000000"/>
                  </a:solidFill>
                </a:rPr>
                <a:t>Preparation</a:t>
              </a:r>
            </a:p>
            <a:p>
              <a:pPr lvl="0" algn="ctr" defTabSz="222250">
                <a:lnSpc>
                  <a:spcPct val="90000"/>
                </a:lnSpc>
                <a:spcBef>
                  <a:spcPct val="0"/>
                </a:spcBef>
                <a:spcAft>
                  <a:spcPct val="35000"/>
                </a:spcAft>
              </a:pPr>
              <a:r>
                <a:rPr lang="en-GB" sz="1400" b="0" dirty="0" smtClean="0">
                  <a:solidFill>
                    <a:srgbClr val="000000"/>
                  </a:solidFill>
                </a:rPr>
                <a:t>Protein &amp; Ligands</a:t>
              </a:r>
              <a:endParaRPr lang="en-GB" sz="1400" b="0" kern="1200" dirty="0">
                <a:solidFill>
                  <a:srgbClr val="000000"/>
                </a:solidFill>
              </a:endParaRPr>
            </a:p>
          </p:txBody>
        </p:sp>
      </p:grpSp>
      <p:grpSp>
        <p:nvGrpSpPr>
          <p:cNvPr id="3" name="Group 2"/>
          <p:cNvGrpSpPr/>
          <p:nvPr/>
        </p:nvGrpSpPr>
        <p:grpSpPr>
          <a:xfrm>
            <a:off x="386002" y="2234879"/>
            <a:ext cx="1393301" cy="1393301"/>
            <a:chOff x="386002" y="2277767"/>
            <a:chExt cx="1393301" cy="1393301"/>
          </a:xfrm>
          <a:solidFill>
            <a:schemeClr val="bg1"/>
          </a:solidFill>
        </p:grpSpPr>
        <p:sp>
          <p:nvSpPr>
            <p:cNvPr id="18" name="Teardrop 17"/>
            <p:cNvSpPr/>
            <p:nvPr/>
          </p:nvSpPr>
          <p:spPr>
            <a:xfrm rot="8100000">
              <a:off x="386002" y="2277767"/>
              <a:ext cx="1393301" cy="1393301"/>
            </a:xfrm>
            <a:prstGeom prst="teardrop">
              <a:avLst>
                <a:gd name="adj" fmla="val 200000"/>
              </a:avLst>
            </a:prstGeom>
            <a:grpFill/>
          </p:spPr>
          <p:style>
            <a:lnRef idx="0">
              <a:schemeClr val="accent2"/>
            </a:lnRef>
            <a:fillRef idx="3">
              <a:schemeClr val="accent2"/>
            </a:fillRef>
            <a:effectRef idx="3">
              <a:schemeClr val="accent2"/>
            </a:effectRef>
            <a:fontRef idx="minor">
              <a:schemeClr val="lt1"/>
            </a:fontRef>
          </p:style>
        </p:sp>
        <p:sp>
          <p:nvSpPr>
            <p:cNvPr id="19" name="Freeform 18"/>
            <p:cNvSpPr/>
            <p:nvPr/>
          </p:nvSpPr>
          <p:spPr>
            <a:xfrm>
              <a:off x="432194" y="2324494"/>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a:grpFill/>
          </p:spPr>
          <p:style>
            <a:lnRef idx="1">
              <a:schemeClr val="accent2"/>
            </a:lnRef>
            <a:fillRef idx="2">
              <a:schemeClr val="accent2"/>
            </a:fillRef>
            <a:effectRef idx="1">
              <a:schemeClr val="accent2"/>
            </a:effectRef>
            <a:fontRef idx="minor">
              <a:schemeClr val="dk1"/>
            </a:fontRef>
          </p:style>
          <p:txBody>
            <a:bodyPr spcFirstLastPara="0" vert="horz" wrap="square" lIns="36000" tIns="36000" rIns="36000" bIns="36000" numCol="1" spcCol="1270" anchor="ctr" anchorCtr="0">
              <a:noAutofit/>
            </a:bodyPr>
            <a:lstStyle/>
            <a:p>
              <a:pPr lvl="0" algn="ctr" defTabSz="222250">
                <a:lnSpc>
                  <a:spcPct val="90000"/>
                </a:lnSpc>
                <a:spcBef>
                  <a:spcPct val="0"/>
                </a:spcBef>
                <a:spcAft>
                  <a:spcPct val="35000"/>
                </a:spcAft>
              </a:pPr>
              <a:r>
                <a:rPr lang="en-GB" sz="1400" b="0" kern="1200" dirty="0" smtClean="0">
                  <a:solidFill>
                    <a:srgbClr val="000000"/>
                  </a:solidFill>
                </a:rPr>
                <a:t>Docking</a:t>
              </a:r>
              <a:endParaRPr lang="en-GB" sz="1400" b="0" kern="1200" dirty="0">
                <a:solidFill>
                  <a:srgbClr val="000000"/>
                </a:solidFill>
              </a:endParaRPr>
            </a:p>
          </p:txBody>
        </p:sp>
      </p:grpSp>
      <p:grpSp>
        <p:nvGrpSpPr>
          <p:cNvPr id="4" name="Group 3"/>
          <p:cNvGrpSpPr/>
          <p:nvPr/>
        </p:nvGrpSpPr>
        <p:grpSpPr>
          <a:xfrm>
            <a:off x="386002" y="3805918"/>
            <a:ext cx="1393301" cy="1393301"/>
            <a:chOff x="386002" y="3711673"/>
            <a:chExt cx="1393301" cy="1393301"/>
          </a:xfrm>
          <a:solidFill>
            <a:schemeClr val="bg1"/>
          </a:solidFill>
        </p:grpSpPr>
        <p:sp>
          <p:nvSpPr>
            <p:cNvPr id="16" name="Teardrop 15"/>
            <p:cNvSpPr/>
            <p:nvPr/>
          </p:nvSpPr>
          <p:spPr>
            <a:xfrm rot="8100000">
              <a:off x="386002" y="3711673"/>
              <a:ext cx="1393301" cy="1393301"/>
            </a:xfrm>
            <a:prstGeom prst="teardrop">
              <a:avLst>
                <a:gd name="adj" fmla="val 200000"/>
              </a:avLst>
            </a:prstGeom>
            <a:grpFill/>
          </p:spPr>
          <p:style>
            <a:lnRef idx="0">
              <a:schemeClr val="accent4"/>
            </a:lnRef>
            <a:fillRef idx="3">
              <a:schemeClr val="accent4"/>
            </a:fillRef>
            <a:effectRef idx="3">
              <a:schemeClr val="accent4"/>
            </a:effectRef>
            <a:fontRef idx="minor">
              <a:schemeClr val="lt1"/>
            </a:fontRef>
          </p:style>
        </p:sp>
        <p:sp>
          <p:nvSpPr>
            <p:cNvPr id="17" name="Freeform 16"/>
            <p:cNvSpPr/>
            <p:nvPr/>
          </p:nvSpPr>
          <p:spPr>
            <a:xfrm>
              <a:off x="432194" y="3764375"/>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a:grpFill/>
          </p:spPr>
          <p:style>
            <a:lnRef idx="1">
              <a:schemeClr val="accent4"/>
            </a:lnRef>
            <a:fillRef idx="2">
              <a:schemeClr val="accent4"/>
            </a:fillRef>
            <a:effectRef idx="1">
              <a:schemeClr val="accent4"/>
            </a:effectRef>
            <a:fontRef idx="minor">
              <a:schemeClr val="dk1"/>
            </a:fontRef>
          </p:style>
          <p:txBody>
            <a:bodyPr spcFirstLastPara="0" vert="horz" wrap="square" lIns="36000" tIns="36000" rIns="36000" bIns="36000" numCol="1" spcCol="1270" anchor="ctr" anchorCtr="0">
              <a:noAutofit/>
            </a:bodyPr>
            <a:lstStyle/>
            <a:p>
              <a:pPr lvl="0" algn="ctr" defTabSz="222250">
                <a:lnSpc>
                  <a:spcPct val="114000"/>
                </a:lnSpc>
                <a:spcBef>
                  <a:spcPct val="0"/>
                </a:spcBef>
                <a:spcAft>
                  <a:spcPts val="0"/>
                </a:spcAft>
              </a:pPr>
              <a:r>
                <a:rPr lang="en-GB" sz="1400" b="0" kern="1200" dirty="0" smtClean="0">
                  <a:solidFill>
                    <a:srgbClr val="000000"/>
                  </a:solidFill>
                </a:rPr>
                <a:t>Scoring</a:t>
              </a:r>
            </a:p>
          </p:txBody>
        </p:sp>
      </p:grpSp>
      <p:grpSp>
        <p:nvGrpSpPr>
          <p:cNvPr id="5" name="Group 4"/>
          <p:cNvGrpSpPr/>
          <p:nvPr/>
        </p:nvGrpSpPr>
        <p:grpSpPr>
          <a:xfrm>
            <a:off x="385855" y="5376956"/>
            <a:ext cx="1393350" cy="1393279"/>
            <a:chOff x="385855" y="5157539"/>
            <a:chExt cx="1393350" cy="1393279"/>
          </a:xfrm>
        </p:grpSpPr>
        <p:sp>
          <p:nvSpPr>
            <p:cNvPr id="14" name="Oval 13"/>
            <p:cNvSpPr/>
            <p:nvPr/>
          </p:nvSpPr>
          <p:spPr>
            <a:xfrm rot="5400000">
              <a:off x="385890" y="5157504"/>
              <a:ext cx="1393279" cy="1393350"/>
            </a:xfrm>
            <a:prstGeom prst="ellipse">
              <a:avLst/>
            </a:prstGeom>
          </p:spPr>
          <p:style>
            <a:lnRef idx="0">
              <a:schemeClr val="accent6"/>
            </a:lnRef>
            <a:fillRef idx="3">
              <a:schemeClr val="accent6"/>
            </a:fillRef>
            <a:effectRef idx="3">
              <a:schemeClr val="accent6"/>
            </a:effectRef>
            <a:fontRef idx="minor">
              <a:schemeClr val="lt1"/>
            </a:fontRef>
          </p:style>
        </p:sp>
        <p:sp>
          <p:nvSpPr>
            <p:cNvPr id="15" name="Freeform 14"/>
            <p:cNvSpPr/>
            <p:nvPr/>
          </p:nvSpPr>
          <p:spPr>
            <a:xfrm>
              <a:off x="432194" y="5204256"/>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p:spPr>
          <p:style>
            <a:lnRef idx="1">
              <a:schemeClr val="accent6"/>
            </a:lnRef>
            <a:fillRef idx="2">
              <a:schemeClr val="accent6"/>
            </a:fillRef>
            <a:effectRef idx="1">
              <a:schemeClr val="accent6"/>
            </a:effectRef>
            <a:fontRef idx="minor">
              <a:schemeClr val="dk1"/>
            </a:fontRef>
          </p:style>
          <p:txBody>
            <a:bodyPr spcFirstLastPara="0" vert="horz" wrap="square" lIns="36000" tIns="36000" rIns="36000" bIns="36000" numCol="1" spcCol="1270" anchor="ctr" anchorCtr="0">
              <a:noAutofit/>
            </a:bodyPr>
            <a:lstStyle/>
            <a:p>
              <a:pPr algn="ctr" defTabSz="222250">
                <a:lnSpc>
                  <a:spcPct val="114000"/>
                </a:lnSpc>
                <a:spcAft>
                  <a:spcPts val="0"/>
                </a:spcAft>
              </a:pPr>
              <a:r>
                <a:rPr lang="en-GB" sz="1400" b="0" dirty="0">
                  <a:solidFill>
                    <a:srgbClr val="000000"/>
                  </a:solidFill>
                </a:rPr>
                <a:t>Filtering</a:t>
              </a:r>
            </a:p>
            <a:p>
              <a:pPr algn="ctr" defTabSz="222250">
                <a:lnSpc>
                  <a:spcPct val="114000"/>
                </a:lnSpc>
                <a:spcAft>
                  <a:spcPts val="0"/>
                </a:spcAft>
              </a:pPr>
              <a:r>
                <a:rPr lang="en-GB" sz="1400" b="0" dirty="0">
                  <a:solidFill>
                    <a:srgbClr val="000000"/>
                  </a:solidFill>
                </a:rPr>
                <a:t>Refinement</a:t>
              </a:r>
            </a:p>
            <a:p>
              <a:pPr algn="ctr" defTabSz="222250">
                <a:lnSpc>
                  <a:spcPct val="114000"/>
                </a:lnSpc>
                <a:spcAft>
                  <a:spcPts val="0"/>
                </a:spcAft>
              </a:pPr>
              <a:r>
                <a:rPr lang="en-GB" sz="1400" b="0" dirty="0">
                  <a:solidFill>
                    <a:srgbClr val="000000"/>
                  </a:solidFill>
                </a:rPr>
                <a:t>Analysis</a:t>
              </a:r>
            </a:p>
          </p:txBody>
        </p:sp>
      </p:grpSp>
      <p:sp>
        <p:nvSpPr>
          <p:cNvPr id="6" name="Title 5"/>
          <p:cNvSpPr>
            <a:spLocks noGrp="1"/>
          </p:cNvSpPr>
          <p:nvPr>
            <p:ph type="title"/>
          </p:nvPr>
        </p:nvSpPr>
        <p:spPr/>
        <p:txBody>
          <a:bodyPr/>
          <a:lstStyle/>
          <a:p>
            <a:r>
              <a:rPr lang="en-GB" dirty="0" smtClean="0"/>
              <a:t>Docking Workflow</a:t>
            </a:r>
            <a:endParaRPr lang="en-GB" dirty="0"/>
          </a:p>
        </p:txBody>
      </p:sp>
      <p:sp>
        <p:nvSpPr>
          <p:cNvPr id="40" name="Rectangle 10"/>
          <p:cNvSpPr>
            <a:spLocks noChangeArrowheads="1"/>
          </p:cNvSpPr>
          <p:nvPr/>
        </p:nvSpPr>
        <p:spPr bwMode="auto">
          <a:xfrm>
            <a:off x="2077200" y="676800"/>
            <a:ext cx="6958800" cy="2077164"/>
          </a:xfrm>
          <a:prstGeom prst="roundRect">
            <a:avLst/>
          </a:prstGeom>
          <a:ln>
            <a:headEnd/>
            <a:tailEnd/>
          </a:ln>
        </p:spPr>
        <p:style>
          <a:lnRef idx="1">
            <a:schemeClr val="accent6"/>
          </a:lnRef>
          <a:fillRef idx="2">
            <a:schemeClr val="accent6"/>
          </a:fillRef>
          <a:effectRef idx="1">
            <a:schemeClr val="accent6"/>
          </a:effectRef>
          <a:fontRef idx="minor">
            <a:schemeClr val="dk1"/>
          </a:fontRef>
        </p:style>
        <p:txBody>
          <a:bodyPr wrap="square" lIns="36000" rIns="36000" anchor="ctr">
            <a:spAutoFit/>
          </a:bodyPr>
          <a:lstStyle/>
          <a:p>
            <a:pPr algn="ctr">
              <a:tabLst>
                <a:tab pos="180975" algn="l"/>
              </a:tabLst>
              <a:defRPr/>
            </a:pPr>
            <a:r>
              <a:rPr lang="en-US" sz="1400" b="0" dirty="0" smtClean="0">
                <a:solidFill>
                  <a:srgbClr val="000000"/>
                </a:solidFill>
              </a:rPr>
              <a:t>There are numerous tools to analyze and process docking results</a:t>
            </a:r>
          </a:p>
          <a:p>
            <a:pPr algn="ctr">
              <a:tabLst>
                <a:tab pos="180975" algn="l"/>
              </a:tabLst>
              <a:defRPr/>
            </a:pPr>
            <a:r>
              <a:rPr lang="en-US" sz="1200" b="0" dirty="0" smtClean="0">
                <a:solidFill>
                  <a:srgbClr val="000000"/>
                </a:solidFill>
              </a:rPr>
              <a:t> </a:t>
            </a:r>
          </a:p>
          <a:p>
            <a:pPr marL="180975" indent="-180975">
              <a:buFont typeface="Arial" pitchFamily="34" charset="0"/>
              <a:buChar char="•"/>
              <a:tabLst>
                <a:tab pos="180975" algn="l"/>
              </a:tabLst>
              <a:defRPr/>
            </a:pPr>
            <a:r>
              <a:rPr lang="en-US" sz="1200" b="0" dirty="0" smtClean="0">
                <a:solidFill>
                  <a:srgbClr val="000000"/>
                </a:solidFill>
              </a:rPr>
              <a:t>Some tools are used predominantly during the validation phase of a project</a:t>
            </a:r>
          </a:p>
          <a:p>
            <a:pPr marL="180975" indent="-180975">
              <a:buFont typeface="Arial" pitchFamily="34" charset="0"/>
              <a:buChar char="•"/>
              <a:tabLst>
                <a:tab pos="180975" algn="l"/>
              </a:tabLst>
              <a:defRPr/>
            </a:pPr>
            <a:r>
              <a:rPr lang="en-US" sz="1200" b="0" dirty="0" smtClean="0">
                <a:solidFill>
                  <a:srgbClr val="000000"/>
                </a:solidFill>
              </a:rPr>
              <a:t>Other tools can be used to further refine the docking poses and filter those poses less likely to be correct to enrich results</a:t>
            </a:r>
          </a:p>
          <a:p>
            <a:pPr marL="180975" indent="-180975">
              <a:buFont typeface="Arial" pitchFamily="34" charset="0"/>
              <a:buChar char="•"/>
              <a:tabLst>
                <a:tab pos="180975" algn="l"/>
              </a:tabLst>
              <a:defRPr/>
            </a:pPr>
            <a:endParaRPr lang="en-US" sz="1200" b="0" dirty="0">
              <a:solidFill>
                <a:srgbClr val="000000"/>
              </a:solidFill>
            </a:endParaRPr>
          </a:p>
          <a:p>
            <a:pPr algn="ctr">
              <a:tabLst>
                <a:tab pos="180975" algn="l"/>
              </a:tabLst>
              <a:defRPr/>
            </a:pPr>
            <a:r>
              <a:rPr lang="en-US" sz="1400" b="0" dirty="0" smtClean="0">
                <a:solidFill>
                  <a:srgbClr val="000000"/>
                </a:solidFill>
              </a:rPr>
              <a:t>Which tools you use, and the sequence in which they may be utilized, depend on literature and experimental information you may have available and the objectives and constraints of your project </a:t>
            </a:r>
            <a:endParaRPr lang="en-US" sz="1400" b="0" dirty="0">
              <a:solidFill>
                <a:srgbClr val="000000"/>
              </a:solidFill>
            </a:endParaRPr>
          </a:p>
        </p:txBody>
      </p:sp>
      <p:grpSp>
        <p:nvGrpSpPr>
          <p:cNvPr id="34" name="Group 33"/>
          <p:cNvGrpSpPr/>
          <p:nvPr/>
        </p:nvGrpSpPr>
        <p:grpSpPr>
          <a:xfrm>
            <a:off x="54000" y="72000"/>
            <a:ext cx="111468" cy="404769"/>
            <a:chOff x="1145616" y="4786009"/>
            <a:chExt cx="111468" cy="404769"/>
          </a:xfrm>
        </p:grpSpPr>
        <p:sp>
          <p:nvSpPr>
            <p:cNvPr id="35" name="Teardrop 34"/>
            <p:cNvSpPr/>
            <p:nvPr/>
          </p:nvSpPr>
          <p:spPr>
            <a:xfrm rot="8100000">
              <a:off x="1145618" y="4786009"/>
              <a:ext cx="111464" cy="111464"/>
            </a:xfrm>
            <a:prstGeom prst="teardrop">
              <a:avLst>
                <a:gd name="adj" fmla="val 200000"/>
              </a:avLst>
            </a:prstGeom>
            <a:solidFill>
              <a:schemeClr val="bg1"/>
            </a:solidFill>
          </p:spPr>
          <p:style>
            <a:lnRef idx="0">
              <a:schemeClr val="dk1"/>
            </a:lnRef>
            <a:fillRef idx="3">
              <a:schemeClr val="dk1"/>
            </a:fillRef>
            <a:effectRef idx="3">
              <a:schemeClr val="dk1"/>
            </a:effectRef>
            <a:fontRef idx="minor">
              <a:schemeClr val="lt1"/>
            </a:fontRef>
          </p:style>
        </p:sp>
        <p:sp>
          <p:nvSpPr>
            <p:cNvPr id="36" name="Teardrop 35"/>
            <p:cNvSpPr/>
            <p:nvPr/>
          </p:nvSpPr>
          <p:spPr>
            <a:xfrm rot="8100000">
              <a:off x="1145618" y="4883778"/>
              <a:ext cx="111464" cy="111464"/>
            </a:xfrm>
            <a:prstGeom prst="teardrop">
              <a:avLst>
                <a:gd name="adj" fmla="val 200000"/>
              </a:avLst>
            </a:prstGeom>
            <a:solidFill>
              <a:schemeClr val="bg1"/>
            </a:solidFill>
          </p:spPr>
          <p:style>
            <a:lnRef idx="0">
              <a:schemeClr val="accent2"/>
            </a:lnRef>
            <a:fillRef idx="3">
              <a:schemeClr val="accent2"/>
            </a:fillRef>
            <a:effectRef idx="3">
              <a:schemeClr val="accent2"/>
            </a:effectRef>
            <a:fontRef idx="minor">
              <a:schemeClr val="lt1"/>
            </a:fontRef>
          </p:style>
        </p:sp>
        <p:sp>
          <p:nvSpPr>
            <p:cNvPr id="37" name="Teardrop 36"/>
            <p:cNvSpPr/>
            <p:nvPr/>
          </p:nvSpPr>
          <p:spPr>
            <a:xfrm rot="8100000">
              <a:off x="1145618" y="4981547"/>
              <a:ext cx="111464" cy="111464"/>
            </a:xfrm>
            <a:prstGeom prst="teardrop">
              <a:avLst>
                <a:gd name="adj" fmla="val 200000"/>
              </a:avLst>
            </a:prstGeom>
            <a:solidFill>
              <a:schemeClr val="bg1"/>
            </a:solidFill>
          </p:spPr>
          <p:style>
            <a:lnRef idx="0">
              <a:schemeClr val="accent4"/>
            </a:lnRef>
            <a:fillRef idx="3">
              <a:schemeClr val="accent4"/>
            </a:fillRef>
            <a:effectRef idx="3">
              <a:schemeClr val="accent4"/>
            </a:effectRef>
            <a:fontRef idx="minor">
              <a:schemeClr val="lt1"/>
            </a:fontRef>
          </p:style>
        </p:sp>
        <p:sp>
          <p:nvSpPr>
            <p:cNvPr id="38" name="Oval 37"/>
            <p:cNvSpPr/>
            <p:nvPr/>
          </p:nvSpPr>
          <p:spPr>
            <a:xfrm rot="5400000">
              <a:off x="1145619" y="5079313"/>
              <a:ext cx="111462" cy="111468"/>
            </a:xfrm>
            <a:prstGeom prst="ellipse">
              <a:avLst/>
            </a:prstGeom>
          </p:spPr>
          <p:style>
            <a:lnRef idx="0">
              <a:schemeClr val="accent6"/>
            </a:lnRef>
            <a:fillRef idx="3">
              <a:schemeClr val="accent6"/>
            </a:fillRef>
            <a:effectRef idx="3">
              <a:schemeClr val="accent6"/>
            </a:effectRef>
            <a:fontRef idx="minor">
              <a:schemeClr val="lt1"/>
            </a:fontRef>
          </p:style>
        </p:sp>
      </p:grpSp>
      <p:grpSp>
        <p:nvGrpSpPr>
          <p:cNvPr id="78" name="Group 77"/>
          <p:cNvGrpSpPr/>
          <p:nvPr/>
        </p:nvGrpSpPr>
        <p:grpSpPr>
          <a:xfrm>
            <a:off x="6522132" y="2852925"/>
            <a:ext cx="1393301" cy="1393301"/>
            <a:chOff x="386002" y="3711673"/>
            <a:chExt cx="1393301" cy="1393301"/>
          </a:xfrm>
        </p:grpSpPr>
        <p:sp>
          <p:nvSpPr>
            <p:cNvPr id="79" name="Teardrop 78"/>
            <p:cNvSpPr/>
            <p:nvPr/>
          </p:nvSpPr>
          <p:spPr>
            <a:xfrm rot="8100000">
              <a:off x="386002" y="3711673"/>
              <a:ext cx="1393301" cy="1393301"/>
            </a:xfrm>
            <a:prstGeom prst="teardrop">
              <a:avLst>
                <a:gd name="adj" fmla="val 200000"/>
              </a:avLst>
            </a:prstGeom>
          </p:spPr>
          <p:style>
            <a:lnRef idx="1">
              <a:schemeClr val="accent6"/>
            </a:lnRef>
            <a:fillRef idx="2">
              <a:schemeClr val="accent6"/>
            </a:fillRef>
            <a:effectRef idx="1">
              <a:schemeClr val="accent6"/>
            </a:effectRef>
            <a:fontRef idx="minor">
              <a:schemeClr val="dk1"/>
            </a:fontRef>
          </p:style>
        </p:sp>
        <p:sp>
          <p:nvSpPr>
            <p:cNvPr id="80" name="Freeform 79"/>
            <p:cNvSpPr/>
            <p:nvPr/>
          </p:nvSpPr>
          <p:spPr>
            <a:xfrm>
              <a:off x="432194" y="3764375"/>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a:blipFill>
              <a:blip r:embed="rId2" cstate="print"/>
              <a:stretch>
                <a:fillRect/>
              </a:stretch>
            </a:blipFill>
          </p:spPr>
          <p:style>
            <a:lnRef idx="1">
              <a:schemeClr val="accent6"/>
            </a:lnRef>
            <a:fillRef idx="2">
              <a:schemeClr val="accent6"/>
            </a:fillRef>
            <a:effectRef idx="1">
              <a:schemeClr val="accent6"/>
            </a:effectRef>
            <a:fontRef idx="minor">
              <a:schemeClr val="dk1"/>
            </a:fontRef>
          </p:style>
          <p:txBody>
            <a:bodyPr spcFirstLastPara="0" vert="horz" wrap="square" lIns="36000" tIns="36000" rIns="36000" bIns="36000" numCol="1" spcCol="1270" anchor="ctr" anchorCtr="0">
              <a:noAutofit/>
            </a:bodyPr>
            <a:lstStyle/>
            <a:p>
              <a:pPr lvl="0" algn="ctr" defTabSz="222250">
                <a:lnSpc>
                  <a:spcPct val="114000"/>
                </a:lnSpc>
                <a:spcBef>
                  <a:spcPct val="0"/>
                </a:spcBef>
                <a:spcAft>
                  <a:spcPts val="0"/>
                </a:spcAft>
              </a:pPr>
              <a:r>
                <a:rPr lang="en-GB" sz="1400" b="0" kern="1200" dirty="0" smtClean="0">
                  <a:solidFill>
                    <a:schemeClr val="bg1"/>
                  </a:solidFill>
                </a:rPr>
                <a:t>RMSD</a:t>
              </a:r>
              <a:endParaRPr lang="en-GB" sz="1400" b="0" kern="1200" dirty="0">
                <a:solidFill>
                  <a:schemeClr val="bg1"/>
                </a:solidFill>
              </a:endParaRPr>
            </a:p>
          </p:txBody>
        </p:sp>
      </p:grpSp>
      <p:grpSp>
        <p:nvGrpSpPr>
          <p:cNvPr id="84" name="Group 83"/>
          <p:cNvGrpSpPr/>
          <p:nvPr/>
        </p:nvGrpSpPr>
        <p:grpSpPr>
          <a:xfrm>
            <a:off x="2819400" y="2971800"/>
            <a:ext cx="1393301" cy="1393301"/>
            <a:chOff x="386002" y="3711673"/>
            <a:chExt cx="1393301" cy="1393301"/>
          </a:xfrm>
        </p:grpSpPr>
        <p:sp>
          <p:nvSpPr>
            <p:cNvPr id="85" name="Teardrop 84"/>
            <p:cNvSpPr/>
            <p:nvPr/>
          </p:nvSpPr>
          <p:spPr>
            <a:xfrm rot="8100000">
              <a:off x="386002" y="3711673"/>
              <a:ext cx="1393301" cy="1393301"/>
            </a:xfrm>
            <a:prstGeom prst="teardrop">
              <a:avLst>
                <a:gd name="adj" fmla="val 200000"/>
              </a:avLst>
            </a:prstGeom>
          </p:spPr>
          <p:style>
            <a:lnRef idx="1">
              <a:schemeClr val="accent6"/>
            </a:lnRef>
            <a:fillRef idx="2">
              <a:schemeClr val="accent6"/>
            </a:fillRef>
            <a:effectRef idx="1">
              <a:schemeClr val="accent6"/>
            </a:effectRef>
            <a:fontRef idx="minor">
              <a:schemeClr val="dk1"/>
            </a:fontRef>
          </p:style>
        </p:sp>
        <p:sp>
          <p:nvSpPr>
            <p:cNvPr id="86" name="Freeform 85"/>
            <p:cNvSpPr/>
            <p:nvPr/>
          </p:nvSpPr>
          <p:spPr>
            <a:xfrm>
              <a:off x="432194" y="3764375"/>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a:blipFill>
              <a:blip r:embed="rId3" cstate="print"/>
              <a:stretch>
                <a:fillRect/>
              </a:stretch>
            </a:blipFill>
          </p:spPr>
          <p:style>
            <a:lnRef idx="1">
              <a:schemeClr val="accent6"/>
            </a:lnRef>
            <a:fillRef idx="2">
              <a:schemeClr val="accent6"/>
            </a:fillRef>
            <a:effectRef idx="1">
              <a:schemeClr val="accent6"/>
            </a:effectRef>
            <a:fontRef idx="minor">
              <a:schemeClr val="dk1"/>
            </a:fontRef>
          </p:style>
          <p:txBody>
            <a:bodyPr spcFirstLastPara="0" vert="horz" wrap="square" lIns="36000" tIns="36000" rIns="36000" bIns="36000" numCol="1" spcCol="1270" anchor="ctr" anchorCtr="0">
              <a:noAutofit/>
            </a:bodyPr>
            <a:lstStyle/>
            <a:p>
              <a:pPr lvl="0" algn="ctr" defTabSz="222250">
                <a:lnSpc>
                  <a:spcPct val="114000"/>
                </a:lnSpc>
                <a:spcBef>
                  <a:spcPct val="0"/>
                </a:spcBef>
                <a:spcAft>
                  <a:spcPts val="0"/>
                </a:spcAft>
              </a:pPr>
              <a:r>
                <a:rPr lang="en-GB" sz="1400" b="0" dirty="0" smtClean="0">
                  <a:solidFill>
                    <a:schemeClr val="bg1"/>
                  </a:solidFill>
                </a:rPr>
                <a:t>Non-Bond Interactions</a:t>
              </a:r>
              <a:endParaRPr lang="en-GB" sz="1400" b="0" kern="1200" dirty="0">
                <a:solidFill>
                  <a:schemeClr val="bg1"/>
                </a:solidFill>
              </a:endParaRPr>
            </a:p>
          </p:txBody>
        </p:sp>
      </p:grpSp>
      <p:grpSp>
        <p:nvGrpSpPr>
          <p:cNvPr id="87" name="Group 86"/>
          <p:cNvGrpSpPr/>
          <p:nvPr/>
        </p:nvGrpSpPr>
        <p:grpSpPr>
          <a:xfrm>
            <a:off x="4724400" y="3733800"/>
            <a:ext cx="1393301" cy="1393301"/>
            <a:chOff x="386002" y="3711673"/>
            <a:chExt cx="1393301" cy="1393301"/>
          </a:xfrm>
        </p:grpSpPr>
        <p:sp>
          <p:nvSpPr>
            <p:cNvPr id="88" name="Teardrop 87"/>
            <p:cNvSpPr/>
            <p:nvPr/>
          </p:nvSpPr>
          <p:spPr>
            <a:xfrm rot="8100000">
              <a:off x="386002" y="3711673"/>
              <a:ext cx="1393301" cy="1393301"/>
            </a:xfrm>
            <a:prstGeom prst="teardrop">
              <a:avLst>
                <a:gd name="adj" fmla="val 200000"/>
              </a:avLst>
            </a:prstGeom>
          </p:spPr>
          <p:style>
            <a:lnRef idx="1">
              <a:schemeClr val="accent6"/>
            </a:lnRef>
            <a:fillRef idx="2">
              <a:schemeClr val="accent6"/>
            </a:fillRef>
            <a:effectRef idx="1">
              <a:schemeClr val="accent6"/>
            </a:effectRef>
            <a:fontRef idx="minor">
              <a:schemeClr val="dk1"/>
            </a:fontRef>
          </p:style>
        </p:sp>
        <p:sp>
          <p:nvSpPr>
            <p:cNvPr id="89" name="Freeform 88"/>
            <p:cNvSpPr/>
            <p:nvPr/>
          </p:nvSpPr>
          <p:spPr>
            <a:xfrm>
              <a:off x="432194" y="3764375"/>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a:blipFill>
              <a:blip r:embed="rId4" cstate="print"/>
              <a:stretch>
                <a:fillRect/>
              </a:stretch>
            </a:blipFill>
          </p:spPr>
          <p:style>
            <a:lnRef idx="1">
              <a:schemeClr val="accent6"/>
            </a:lnRef>
            <a:fillRef idx="2">
              <a:schemeClr val="accent6"/>
            </a:fillRef>
            <a:effectRef idx="1">
              <a:schemeClr val="accent6"/>
            </a:effectRef>
            <a:fontRef idx="minor">
              <a:schemeClr val="dk1"/>
            </a:fontRef>
          </p:style>
          <p:txBody>
            <a:bodyPr spcFirstLastPara="0" vert="horz" wrap="square" lIns="36000" tIns="36000" rIns="36000" bIns="36000" numCol="1" spcCol="1270" anchor="ctr" anchorCtr="0">
              <a:noAutofit/>
            </a:bodyPr>
            <a:lstStyle/>
            <a:p>
              <a:pPr lvl="0" algn="ctr" defTabSz="222250">
                <a:lnSpc>
                  <a:spcPct val="114000"/>
                </a:lnSpc>
                <a:spcBef>
                  <a:spcPct val="0"/>
                </a:spcBef>
                <a:spcAft>
                  <a:spcPts val="0"/>
                </a:spcAft>
              </a:pPr>
              <a:r>
                <a:rPr lang="en-GB" sz="1400" b="0" kern="1200" dirty="0" err="1" smtClean="0">
                  <a:solidFill>
                    <a:schemeClr val="bg1"/>
                  </a:solidFill>
                </a:rPr>
                <a:t>Analyze</a:t>
              </a:r>
              <a:r>
                <a:rPr lang="en-GB" sz="1400" b="0" kern="1200" dirty="0" smtClean="0">
                  <a:solidFill>
                    <a:schemeClr val="bg1"/>
                  </a:solidFill>
                </a:rPr>
                <a:t> Ligand Poses</a:t>
              </a:r>
              <a:endParaRPr lang="en-GB" sz="1400" b="0" kern="1200" dirty="0">
                <a:solidFill>
                  <a:schemeClr val="bg1"/>
                </a:solidFill>
              </a:endParaRPr>
            </a:p>
          </p:txBody>
        </p:sp>
      </p:grpSp>
      <p:grpSp>
        <p:nvGrpSpPr>
          <p:cNvPr id="90" name="Group 89"/>
          <p:cNvGrpSpPr/>
          <p:nvPr/>
        </p:nvGrpSpPr>
        <p:grpSpPr>
          <a:xfrm>
            <a:off x="7633363" y="4071164"/>
            <a:ext cx="1393301" cy="1393301"/>
            <a:chOff x="386002" y="3711673"/>
            <a:chExt cx="1393301" cy="1393301"/>
          </a:xfrm>
        </p:grpSpPr>
        <p:sp>
          <p:nvSpPr>
            <p:cNvPr id="91" name="Teardrop 90"/>
            <p:cNvSpPr/>
            <p:nvPr/>
          </p:nvSpPr>
          <p:spPr>
            <a:xfrm rot="8100000">
              <a:off x="386002" y="3711673"/>
              <a:ext cx="1393301" cy="1393301"/>
            </a:xfrm>
            <a:prstGeom prst="teardrop">
              <a:avLst>
                <a:gd name="adj" fmla="val 200000"/>
              </a:avLst>
            </a:prstGeom>
          </p:spPr>
          <p:style>
            <a:lnRef idx="1">
              <a:schemeClr val="accent6"/>
            </a:lnRef>
            <a:fillRef idx="2">
              <a:schemeClr val="accent6"/>
            </a:fillRef>
            <a:effectRef idx="1">
              <a:schemeClr val="accent6"/>
            </a:effectRef>
            <a:fontRef idx="minor">
              <a:schemeClr val="dk1"/>
            </a:fontRef>
          </p:style>
        </p:sp>
        <p:sp>
          <p:nvSpPr>
            <p:cNvPr id="92" name="Freeform 91"/>
            <p:cNvSpPr/>
            <p:nvPr/>
          </p:nvSpPr>
          <p:spPr>
            <a:xfrm>
              <a:off x="432194" y="3764375"/>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a:blipFill>
              <a:blip r:embed="rId5" cstate="print"/>
              <a:stretch>
                <a:fillRect/>
              </a:stretch>
            </a:blipFill>
          </p:spPr>
          <p:style>
            <a:lnRef idx="1">
              <a:schemeClr val="accent6"/>
            </a:lnRef>
            <a:fillRef idx="2">
              <a:schemeClr val="accent6"/>
            </a:fillRef>
            <a:effectRef idx="1">
              <a:schemeClr val="accent6"/>
            </a:effectRef>
            <a:fontRef idx="minor">
              <a:schemeClr val="dk1"/>
            </a:fontRef>
          </p:style>
          <p:txBody>
            <a:bodyPr spcFirstLastPara="0" vert="horz" wrap="square" lIns="36000" tIns="36000" rIns="36000" bIns="36000" numCol="1" spcCol="1270" anchor="ctr" anchorCtr="0">
              <a:noAutofit/>
            </a:bodyPr>
            <a:lstStyle/>
            <a:p>
              <a:pPr lvl="0" algn="ctr" defTabSz="222250">
                <a:lnSpc>
                  <a:spcPct val="114000"/>
                </a:lnSpc>
                <a:spcBef>
                  <a:spcPct val="0"/>
                </a:spcBef>
                <a:spcAft>
                  <a:spcPts val="0"/>
                </a:spcAft>
              </a:pPr>
              <a:r>
                <a:rPr lang="en-GB" sz="1400" b="0" kern="1200" dirty="0" smtClean="0">
                  <a:solidFill>
                    <a:srgbClr val="000000"/>
                  </a:solidFill>
                </a:rPr>
                <a:t>ROC</a:t>
              </a:r>
              <a:endParaRPr lang="en-GB" sz="1400" b="0" kern="1200" dirty="0">
                <a:solidFill>
                  <a:srgbClr val="000000"/>
                </a:solidFill>
              </a:endParaRPr>
            </a:p>
          </p:txBody>
        </p:sp>
      </p:grpSp>
    </p:spTree>
    <p:extLst>
      <p:ext uri="{BB962C8B-B14F-4D97-AF65-F5344CB8AC3E}">
        <p14:creationId xmlns:p14="http://schemas.microsoft.com/office/powerpoint/2010/main" xmlns="" val="38744037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78"/>
                                        </p:tgtEl>
                                        <p:attrNameLst>
                                          <p:attrName>style.visibility</p:attrName>
                                        </p:attrNameLst>
                                      </p:cBhvr>
                                      <p:to>
                                        <p:strVal val="visible"/>
                                      </p:to>
                                    </p:set>
                                    <p:animEffect transition="in" filter="fade">
                                      <p:cBhvr>
                                        <p:cTn id="11" dur="1000"/>
                                        <p:tgtEl>
                                          <p:spTgt spid="78"/>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84"/>
                                        </p:tgtEl>
                                        <p:attrNameLst>
                                          <p:attrName>style.visibility</p:attrName>
                                        </p:attrNameLst>
                                      </p:cBhvr>
                                      <p:to>
                                        <p:strVal val="visible"/>
                                      </p:to>
                                    </p:set>
                                    <p:animEffect transition="in" filter="fade">
                                      <p:cBhvr>
                                        <p:cTn id="15" dur="1000"/>
                                        <p:tgtEl>
                                          <p:spTgt spid="84"/>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87"/>
                                        </p:tgtEl>
                                        <p:attrNameLst>
                                          <p:attrName>style.visibility</p:attrName>
                                        </p:attrNameLst>
                                      </p:cBhvr>
                                      <p:to>
                                        <p:strVal val="visible"/>
                                      </p:to>
                                    </p:set>
                                    <p:animEffect transition="in" filter="fade">
                                      <p:cBhvr>
                                        <p:cTn id="19" dur="1000"/>
                                        <p:tgtEl>
                                          <p:spTgt spid="87"/>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90"/>
                                        </p:tgtEl>
                                        <p:attrNameLst>
                                          <p:attrName>style.visibility</p:attrName>
                                        </p:attrNameLst>
                                      </p:cBhvr>
                                      <p:to>
                                        <p:strVal val="visible"/>
                                      </p:to>
                                    </p:set>
                                    <p:animEffect transition="in" filter="fade">
                                      <p:cBhvr>
                                        <p:cTn id="23" dur="10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483"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486" name="Picture 6"/>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0"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smtClean="0"/>
              <a:t>Analysis - RMSD</a:t>
            </a:r>
            <a:endParaRPr lang="en-GB" dirty="0"/>
          </a:p>
        </p:txBody>
      </p:sp>
      <p:sp>
        <p:nvSpPr>
          <p:cNvPr id="4" name="Rectangle 10"/>
          <p:cNvSpPr>
            <a:spLocks noChangeArrowheads="1"/>
          </p:cNvSpPr>
          <p:nvPr/>
        </p:nvSpPr>
        <p:spPr bwMode="auto">
          <a:xfrm>
            <a:off x="180000" y="4806000"/>
            <a:ext cx="3917309" cy="1872853"/>
          </a:xfrm>
          <a:prstGeom prst="roundRect">
            <a:avLst/>
          </a:prstGeom>
          <a:ln>
            <a:headEnd/>
            <a:tailEnd/>
          </a:ln>
        </p:spPr>
        <p:style>
          <a:lnRef idx="1">
            <a:schemeClr val="accent6"/>
          </a:lnRef>
          <a:fillRef idx="2">
            <a:schemeClr val="accent6"/>
          </a:fillRef>
          <a:effectRef idx="1">
            <a:schemeClr val="accent6"/>
          </a:effectRef>
          <a:fontRef idx="minor">
            <a:schemeClr val="dk1"/>
          </a:fontRef>
        </p:style>
        <p:txBody>
          <a:bodyPr wrap="square" lIns="36000" rIns="36000" anchor="ctr">
            <a:spAutoFit/>
          </a:bodyPr>
          <a:lstStyle/>
          <a:p>
            <a:pPr algn="ctr">
              <a:tabLst>
                <a:tab pos="180975" algn="l"/>
              </a:tabLst>
              <a:defRPr/>
            </a:pPr>
            <a:r>
              <a:rPr lang="en-US" sz="1400" b="0" dirty="0" smtClean="0">
                <a:solidFill>
                  <a:srgbClr val="000000"/>
                </a:solidFill>
              </a:rPr>
              <a:t>RMSD calculations can be useful during the validation phase of a project if you are optimizing docking parameters based on how well you can reproduce the x-ray ligand pose</a:t>
            </a:r>
          </a:p>
          <a:p>
            <a:pPr algn="ctr">
              <a:tabLst>
                <a:tab pos="180975" algn="l"/>
              </a:tabLst>
              <a:defRPr/>
            </a:pPr>
            <a:endParaRPr lang="en-US" sz="1200" b="0" dirty="0" smtClean="0">
              <a:solidFill>
                <a:srgbClr val="000000"/>
              </a:solidFill>
            </a:endParaRPr>
          </a:p>
          <a:p>
            <a:pPr marL="449263" indent="-268288">
              <a:buFont typeface="+mj-lt"/>
              <a:buAutoNum type="arabicPeriod"/>
              <a:tabLst>
                <a:tab pos="180975" algn="l"/>
              </a:tabLst>
              <a:defRPr/>
            </a:pPr>
            <a:r>
              <a:rPr lang="en-US" sz="1200" b="0" dirty="0" smtClean="0">
                <a:solidFill>
                  <a:srgbClr val="000000"/>
                </a:solidFill>
              </a:rPr>
              <a:t>Select x-ray ligand and </a:t>
            </a:r>
            <a:r>
              <a:rPr lang="en-US" sz="1200" b="0" i="1" dirty="0" smtClean="0">
                <a:solidFill>
                  <a:srgbClr val="000000"/>
                </a:solidFill>
              </a:rPr>
              <a:t>Set Reference</a:t>
            </a:r>
          </a:p>
          <a:p>
            <a:pPr marL="449263" indent="-268288">
              <a:buFont typeface="+mj-lt"/>
              <a:buAutoNum type="arabicPeriod"/>
              <a:tabLst>
                <a:tab pos="180975" algn="l"/>
              </a:tabLst>
              <a:defRPr/>
            </a:pPr>
            <a:r>
              <a:rPr lang="en-US" sz="1200" b="0" dirty="0" smtClean="0">
                <a:solidFill>
                  <a:srgbClr val="000000"/>
                </a:solidFill>
              </a:rPr>
              <a:t>Select docking poses and calculate RMSD based on </a:t>
            </a:r>
            <a:r>
              <a:rPr lang="en-US" sz="1200" b="0" i="1" dirty="0" smtClean="0">
                <a:solidFill>
                  <a:srgbClr val="000000"/>
                </a:solidFill>
              </a:rPr>
              <a:t>All Atoms </a:t>
            </a:r>
            <a:r>
              <a:rPr lang="en-US" sz="1200" b="0" dirty="0" smtClean="0">
                <a:solidFill>
                  <a:srgbClr val="000000"/>
                </a:solidFill>
              </a:rPr>
              <a:t>or </a:t>
            </a:r>
            <a:r>
              <a:rPr lang="en-US" sz="1200" b="0" i="1" dirty="0" smtClean="0">
                <a:solidFill>
                  <a:srgbClr val="000000"/>
                </a:solidFill>
              </a:rPr>
              <a:t>Heavy Atoms</a:t>
            </a:r>
            <a:endParaRPr lang="en-US" sz="1200" b="0" i="1" dirty="0">
              <a:solidFill>
                <a:srgbClr val="000000"/>
              </a:solidFill>
            </a:endParaRPr>
          </a:p>
        </p:txBody>
      </p:sp>
      <p:pic>
        <p:nvPicPr>
          <p:cNvPr id="20484" name="Picture 4"/>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4379975" y="894270"/>
            <a:ext cx="4606766" cy="205644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0" name="Oval 9"/>
          <p:cNvSpPr/>
          <p:nvPr/>
        </p:nvSpPr>
        <p:spPr bwMode="auto">
          <a:xfrm>
            <a:off x="1296000" y="3312000"/>
            <a:ext cx="1080000" cy="288000"/>
          </a:xfrm>
          <a:prstGeom prst="ellipse">
            <a:avLst/>
          </a:prstGeom>
          <a:noFill/>
          <a:ln>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grpSp>
        <p:nvGrpSpPr>
          <p:cNvPr id="9" name="Group 8"/>
          <p:cNvGrpSpPr/>
          <p:nvPr/>
        </p:nvGrpSpPr>
        <p:grpSpPr>
          <a:xfrm>
            <a:off x="54000" y="72000"/>
            <a:ext cx="111468" cy="404769"/>
            <a:chOff x="1145616" y="4786009"/>
            <a:chExt cx="111468" cy="404769"/>
          </a:xfrm>
        </p:grpSpPr>
        <p:sp>
          <p:nvSpPr>
            <p:cNvPr id="11" name="Teardrop 10"/>
            <p:cNvSpPr/>
            <p:nvPr/>
          </p:nvSpPr>
          <p:spPr>
            <a:xfrm rot="8100000">
              <a:off x="1145618" y="4786009"/>
              <a:ext cx="111464" cy="111464"/>
            </a:xfrm>
            <a:prstGeom prst="teardrop">
              <a:avLst>
                <a:gd name="adj" fmla="val 200000"/>
              </a:avLst>
            </a:prstGeom>
            <a:solidFill>
              <a:schemeClr val="bg1"/>
            </a:solidFill>
          </p:spPr>
          <p:style>
            <a:lnRef idx="0">
              <a:schemeClr val="dk1"/>
            </a:lnRef>
            <a:fillRef idx="3">
              <a:schemeClr val="dk1"/>
            </a:fillRef>
            <a:effectRef idx="3">
              <a:schemeClr val="dk1"/>
            </a:effectRef>
            <a:fontRef idx="minor">
              <a:schemeClr val="lt1"/>
            </a:fontRef>
          </p:style>
        </p:sp>
        <p:sp>
          <p:nvSpPr>
            <p:cNvPr id="12" name="Teardrop 11"/>
            <p:cNvSpPr/>
            <p:nvPr/>
          </p:nvSpPr>
          <p:spPr>
            <a:xfrm rot="8100000">
              <a:off x="1145618" y="4883778"/>
              <a:ext cx="111464" cy="111464"/>
            </a:xfrm>
            <a:prstGeom prst="teardrop">
              <a:avLst>
                <a:gd name="adj" fmla="val 200000"/>
              </a:avLst>
            </a:prstGeom>
            <a:solidFill>
              <a:schemeClr val="bg1"/>
            </a:solidFill>
          </p:spPr>
          <p:style>
            <a:lnRef idx="0">
              <a:schemeClr val="accent2"/>
            </a:lnRef>
            <a:fillRef idx="3">
              <a:schemeClr val="accent2"/>
            </a:fillRef>
            <a:effectRef idx="3">
              <a:schemeClr val="accent2"/>
            </a:effectRef>
            <a:fontRef idx="minor">
              <a:schemeClr val="lt1"/>
            </a:fontRef>
          </p:style>
        </p:sp>
        <p:sp>
          <p:nvSpPr>
            <p:cNvPr id="13" name="Teardrop 12"/>
            <p:cNvSpPr/>
            <p:nvPr/>
          </p:nvSpPr>
          <p:spPr>
            <a:xfrm rot="8100000">
              <a:off x="1145618" y="4981547"/>
              <a:ext cx="111464" cy="111464"/>
            </a:xfrm>
            <a:prstGeom prst="teardrop">
              <a:avLst>
                <a:gd name="adj" fmla="val 200000"/>
              </a:avLst>
            </a:prstGeom>
            <a:solidFill>
              <a:schemeClr val="bg1"/>
            </a:solidFill>
          </p:spPr>
          <p:style>
            <a:lnRef idx="0">
              <a:schemeClr val="accent4"/>
            </a:lnRef>
            <a:fillRef idx="3">
              <a:schemeClr val="accent4"/>
            </a:fillRef>
            <a:effectRef idx="3">
              <a:schemeClr val="accent4"/>
            </a:effectRef>
            <a:fontRef idx="minor">
              <a:schemeClr val="lt1"/>
            </a:fontRef>
          </p:style>
        </p:sp>
        <p:sp>
          <p:nvSpPr>
            <p:cNvPr id="14" name="Oval 13"/>
            <p:cNvSpPr/>
            <p:nvPr/>
          </p:nvSpPr>
          <p:spPr>
            <a:xfrm rot="5400000">
              <a:off x="1145619" y="5079313"/>
              <a:ext cx="111462" cy="111468"/>
            </a:xfrm>
            <a:prstGeom prst="ellipse">
              <a:avLst/>
            </a:prstGeom>
          </p:spPr>
          <p:style>
            <a:lnRef idx="0">
              <a:schemeClr val="accent6"/>
            </a:lnRef>
            <a:fillRef idx="3">
              <a:schemeClr val="accent6"/>
            </a:fillRef>
            <a:effectRef idx="3">
              <a:schemeClr val="accent6"/>
            </a:effectRef>
            <a:fontRef idx="minor">
              <a:schemeClr val="lt1"/>
            </a:fontRef>
          </p:style>
        </p:sp>
      </p:grpSp>
    </p:spTree>
    <p:extLst>
      <p:ext uri="{BB962C8B-B14F-4D97-AF65-F5344CB8AC3E}">
        <p14:creationId xmlns:p14="http://schemas.microsoft.com/office/powerpoint/2010/main" xmlns="" val="106094306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483"/>
                                        </p:tgtEl>
                                        <p:attrNameLst>
                                          <p:attrName>style.visibility</p:attrName>
                                        </p:attrNameLst>
                                      </p:cBhvr>
                                      <p:to>
                                        <p:strVal val="visible"/>
                                      </p:to>
                                    </p:set>
                                    <p:animEffect transition="in" filter="fade">
                                      <p:cBhvr>
                                        <p:cTn id="12" dur="1000"/>
                                        <p:tgtEl>
                                          <p:spTgt spid="20483"/>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childTnLst>
                                </p:cTn>
                              </p:par>
                            </p:childTnLst>
                          </p:cTn>
                        </p:par>
                        <p:par>
                          <p:cTn id="17" fill="hold">
                            <p:stCondLst>
                              <p:cond delay="2000"/>
                            </p:stCondLst>
                            <p:childTnLst>
                              <p:par>
                                <p:cTn id="18" presetID="10" presetClass="entr" presetSubtype="0" fill="hold" nodeType="afterEffect">
                                  <p:stCondLst>
                                    <p:cond delay="0"/>
                                  </p:stCondLst>
                                  <p:childTnLst>
                                    <p:set>
                                      <p:cBhvr>
                                        <p:cTn id="19" dur="1" fill="hold">
                                          <p:stCondLst>
                                            <p:cond delay="0"/>
                                          </p:stCondLst>
                                        </p:cTn>
                                        <p:tgtEl>
                                          <p:spTgt spid="20484"/>
                                        </p:tgtEl>
                                        <p:attrNameLst>
                                          <p:attrName>style.visibility</p:attrName>
                                        </p:attrNameLst>
                                      </p:cBhvr>
                                      <p:to>
                                        <p:strVal val="visible"/>
                                      </p:to>
                                    </p:set>
                                    <p:animEffect transition="in" filter="fade">
                                      <p:cBhvr>
                                        <p:cTn id="20" dur="1000"/>
                                        <p:tgtEl>
                                          <p:spTgt spid="20484"/>
                                        </p:tgtEl>
                                      </p:cBhvr>
                                    </p:animEffect>
                                  </p:childTnLst>
                                </p:cTn>
                              </p:par>
                            </p:childTnLst>
                          </p:cTn>
                        </p:par>
                        <p:par>
                          <p:cTn id="21" fill="hold">
                            <p:stCondLst>
                              <p:cond delay="3000"/>
                            </p:stCondLst>
                            <p:childTnLst>
                              <p:par>
                                <p:cTn id="22" presetID="10" presetClass="entr" presetSubtype="0" fill="hold" nodeType="afterEffect">
                                  <p:stCondLst>
                                    <p:cond delay="0"/>
                                  </p:stCondLst>
                                  <p:childTnLst>
                                    <p:set>
                                      <p:cBhvr>
                                        <p:cTn id="23" dur="1" fill="hold">
                                          <p:stCondLst>
                                            <p:cond delay="0"/>
                                          </p:stCondLst>
                                        </p:cTn>
                                        <p:tgtEl>
                                          <p:spTgt spid="20486"/>
                                        </p:tgtEl>
                                        <p:attrNameLst>
                                          <p:attrName>style.visibility</p:attrName>
                                        </p:attrNameLst>
                                      </p:cBhvr>
                                      <p:to>
                                        <p:strVal val="visible"/>
                                      </p:to>
                                    </p:set>
                                    <p:animEffect transition="in" filter="fade">
                                      <p:cBhvr>
                                        <p:cTn id="24" dur="1000"/>
                                        <p:tgtEl>
                                          <p:spTgt spid="204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1507"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smtClean="0"/>
              <a:t>Analysis </a:t>
            </a:r>
            <a:r>
              <a:rPr lang="en-GB" dirty="0"/>
              <a:t>- Non-Bond Interactions</a:t>
            </a:r>
          </a:p>
        </p:txBody>
      </p:sp>
      <p:sp>
        <p:nvSpPr>
          <p:cNvPr id="4" name="Rectangle 10"/>
          <p:cNvSpPr>
            <a:spLocks noChangeArrowheads="1"/>
          </p:cNvSpPr>
          <p:nvPr/>
        </p:nvSpPr>
        <p:spPr bwMode="auto">
          <a:xfrm>
            <a:off x="5608934" y="748800"/>
            <a:ext cx="3357919" cy="2213372"/>
          </a:xfrm>
          <a:prstGeom prst="roundRect">
            <a:avLst/>
          </a:prstGeom>
          <a:ln>
            <a:headEnd/>
            <a:tailEnd/>
          </a:ln>
        </p:spPr>
        <p:style>
          <a:lnRef idx="1">
            <a:schemeClr val="accent6"/>
          </a:lnRef>
          <a:fillRef idx="2">
            <a:schemeClr val="accent6"/>
          </a:fillRef>
          <a:effectRef idx="1">
            <a:schemeClr val="accent6"/>
          </a:effectRef>
          <a:fontRef idx="minor">
            <a:schemeClr val="dk1"/>
          </a:fontRef>
        </p:style>
        <p:txBody>
          <a:bodyPr wrap="square" lIns="36000" rIns="36000" anchor="ctr">
            <a:spAutoFit/>
          </a:bodyPr>
          <a:lstStyle/>
          <a:p>
            <a:pPr algn="ctr">
              <a:tabLst>
                <a:tab pos="180975" algn="l"/>
              </a:tabLst>
              <a:defRPr/>
            </a:pPr>
            <a:r>
              <a:rPr lang="en-US" sz="1400" b="0" dirty="0">
                <a:solidFill>
                  <a:srgbClr val="000000"/>
                </a:solidFill>
              </a:rPr>
              <a:t>Comprehensive perception of non-bond </a:t>
            </a:r>
            <a:r>
              <a:rPr lang="en-US" sz="1400" b="0" dirty="0" smtClean="0">
                <a:solidFill>
                  <a:srgbClr val="000000"/>
                </a:solidFill>
              </a:rPr>
              <a:t>interactions can reveal important and useful interactions significant to binding </a:t>
            </a:r>
            <a:endParaRPr lang="en-US" sz="1400" b="0" dirty="0">
              <a:solidFill>
                <a:srgbClr val="000000"/>
              </a:solidFill>
            </a:endParaRPr>
          </a:p>
          <a:p>
            <a:pPr algn="ctr">
              <a:tabLst>
                <a:tab pos="180975" algn="l"/>
              </a:tabLst>
              <a:defRPr/>
            </a:pPr>
            <a:endParaRPr lang="en-US" sz="1200" b="0" dirty="0" smtClean="0">
              <a:solidFill>
                <a:srgbClr val="000000"/>
              </a:solidFill>
            </a:endParaRPr>
          </a:p>
          <a:p>
            <a:pPr algn="ctr">
              <a:tabLst>
                <a:tab pos="180975" algn="l"/>
              </a:tabLst>
              <a:defRPr/>
            </a:pPr>
            <a:r>
              <a:rPr lang="en-US" sz="1400" b="0" dirty="0" smtClean="0">
                <a:solidFill>
                  <a:srgbClr val="000000"/>
                </a:solidFill>
              </a:rPr>
              <a:t>You can perform a quick </a:t>
            </a:r>
            <a:r>
              <a:rPr lang="en-US" sz="1400" b="0" dirty="0">
                <a:solidFill>
                  <a:srgbClr val="000000"/>
                </a:solidFill>
              </a:rPr>
              <a:t>analysis of protein-ligand </a:t>
            </a:r>
            <a:r>
              <a:rPr lang="en-US" sz="1400" b="0" dirty="0" smtClean="0">
                <a:solidFill>
                  <a:srgbClr val="000000"/>
                </a:solidFill>
              </a:rPr>
              <a:t>interactions identifying favorable</a:t>
            </a:r>
            <a:r>
              <a:rPr lang="en-US" sz="1400" b="0" dirty="0">
                <a:solidFill>
                  <a:srgbClr val="000000"/>
                </a:solidFill>
              </a:rPr>
              <a:t>, unfavorable and unsatisfied interactions </a:t>
            </a:r>
          </a:p>
        </p:txBody>
      </p:sp>
      <p:sp>
        <p:nvSpPr>
          <p:cNvPr id="8" name="Rounded Rectangle 7"/>
          <p:cNvSpPr/>
          <p:nvPr/>
        </p:nvSpPr>
        <p:spPr bwMode="auto">
          <a:xfrm>
            <a:off x="180000" y="5724000"/>
            <a:ext cx="3639380" cy="953453"/>
          </a:xfrm>
          <a:prstGeom prst="round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36000" tIns="0" rIns="36000" bIns="0" numCol="1" rtlCol="0" anchor="t" anchorCtr="0" compatLnSpc="1">
            <a:prstTxWarp prst="textNoShape">
              <a:avLst/>
            </a:prstTxWarp>
            <a:spAutoFit/>
          </a:bodyPr>
          <a:lstStyle/>
          <a:p>
            <a:pPr algn="ctr"/>
            <a:r>
              <a:rPr lang="en-US" sz="1400" b="0" dirty="0" smtClean="0">
                <a:solidFill>
                  <a:srgbClr val="000000"/>
                </a:solidFill>
                <a:cs typeface="Calibri" pitchFamily="34" charset="0"/>
              </a:rPr>
              <a:t>Expand and contract to display additional ‘shells’ of </a:t>
            </a:r>
            <a:r>
              <a:rPr lang="en-US" sz="1400" b="0" dirty="0">
                <a:solidFill>
                  <a:srgbClr val="000000"/>
                </a:solidFill>
                <a:cs typeface="Calibri" pitchFamily="34" charset="0"/>
              </a:rPr>
              <a:t>interactions </a:t>
            </a:r>
            <a:r>
              <a:rPr lang="en-US" sz="1400" b="0" dirty="0" smtClean="0">
                <a:solidFill>
                  <a:srgbClr val="000000"/>
                </a:solidFill>
                <a:cs typeface="Calibri" pitchFamily="34" charset="0"/>
              </a:rPr>
              <a:t>to understand </a:t>
            </a:r>
            <a:r>
              <a:rPr lang="en-US" sz="1400" b="0" dirty="0">
                <a:solidFill>
                  <a:srgbClr val="000000"/>
                </a:solidFill>
                <a:cs typeface="Calibri" pitchFamily="34" charset="0"/>
              </a:rPr>
              <a:t>the supporting interactions of the residues that interact with the </a:t>
            </a:r>
            <a:r>
              <a:rPr lang="en-US" sz="1400" b="0" dirty="0" smtClean="0">
                <a:solidFill>
                  <a:srgbClr val="000000"/>
                </a:solidFill>
                <a:cs typeface="Calibri" pitchFamily="34" charset="0"/>
              </a:rPr>
              <a:t>ligand </a:t>
            </a:r>
          </a:p>
        </p:txBody>
      </p:sp>
      <p:sp>
        <p:nvSpPr>
          <p:cNvPr id="9" name="Oval 8"/>
          <p:cNvSpPr/>
          <p:nvPr/>
        </p:nvSpPr>
        <p:spPr bwMode="auto">
          <a:xfrm>
            <a:off x="3618000" y="1421121"/>
            <a:ext cx="1872000" cy="288000"/>
          </a:xfrm>
          <a:prstGeom prst="ellipse">
            <a:avLst/>
          </a:prstGeom>
          <a:noFill/>
          <a:ln>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10" name="Oval 9"/>
          <p:cNvSpPr/>
          <p:nvPr/>
        </p:nvSpPr>
        <p:spPr bwMode="auto">
          <a:xfrm>
            <a:off x="-180000" y="2852925"/>
            <a:ext cx="1512000" cy="288000"/>
          </a:xfrm>
          <a:prstGeom prst="ellipse">
            <a:avLst/>
          </a:prstGeom>
          <a:noFill/>
          <a:ln>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11" name="Oval 10"/>
          <p:cNvSpPr/>
          <p:nvPr/>
        </p:nvSpPr>
        <p:spPr bwMode="auto">
          <a:xfrm>
            <a:off x="-75005" y="3198570"/>
            <a:ext cx="1512000" cy="288000"/>
          </a:xfrm>
          <a:prstGeom prst="ellipse">
            <a:avLst/>
          </a:prstGeom>
          <a:noFill/>
          <a:ln>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grpSp>
        <p:nvGrpSpPr>
          <p:cNvPr id="12" name="Group 11"/>
          <p:cNvGrpSpPr/>
          <p:nvPr/>
        </p:nvGrpSpPr>
        <p:grpSpPr>
          <a:xfrm>
            <a:off x="54000" y="72000"/>
            <a:ext cx="111468" cy="404769"/>
            <a:chOff x="1145616" y="4786009"/>
            <a:chExt cx="111468" cy="404769"/>
          </a:xfrm>
        </p:grpSpPr>
        <p:sp>
          <p:nvSpPr>
            <p:cNvPr id="13" name="Teardrop 12"/>
            <p:cNvSpPr/>
            <p:nvPr/>
          </p:nvSpPr>
          <p:spPr>
            <a:xfrm rot="8100000">
              <a:off x="1145618" y="4786009"/>
              <a:ext cx="111464" cy="111464"/>
            </a:xfrm>
            <a:prstGeom prst="teardrop">
              <a:avLst>
                <a:gd name="adj" fmla="val 200000"/>
              </a:avLst>
            </a:prstGeom>
            <a:solidFill>
              <a:schemeClr val="bg1"/>
            </a:solidFill>
          </p:spPr>
          <p:style>
            <a:lnRef idx="0">
              <a:schemeClr val="dk1"/>
            </a:lnRef>
            <a:fillRef idx="3">
              <a:schemeClr val="dk1"/>
            </a:fillRef>
            <a:effectRef idx="3">
              <a:schemeClr val="dk1"/>
            </a:effectRef>
            <a:fontRef idx="minor">
              <a:schemeClr val="lt1"/>
            </a:fontRef>
          </p:style>
        </p:sp>
        <p:sp>
          <p:nvSpPr>
            <p:cNvPr id="14" name="Teardrop 13"/>
            <p:cNvSpPr/>
            <p:nvPr/>
          </p:nvSpPr>
          <p:spPr>
            <a:xfrm rot="8100000">
              <a:off x="1145618" y="4883778"/>
              <a:ext cx="111464" cy="111464"/>
            </a:xfrm>
            <a:prstGeom prst="teardrop">
              <a:avLst>
                <a:gd name="adj" fmla="val 200000"/>
              </a:avLst>
            </a:prstGeom>
            <a:solidFill>
              <a:schemeClr val="bg1"/>
            </a:solidFill>
          </p:spPr>
          <p:style>
            <a:lnRef idx="0">
              <a:schemeClr val="accent2"/>
            </a:lnRef>
            <a:fillRef idx="3">
              <a:schemeClr val="accent2"/>
            </a:fillRef>
            <a:effectRef idx="3">
              <a:schemeClr val="accent2"/>
            </a:effectRef>
            <a:fontRef idx="minor">
              <a:schemeClr val="lt1"/>
            </a:fontRef>
          </p:style>
        </p:sp>
        <p:sp>
          <p:nvSpPr>
            <p:cNvPr id="15" name="Teardrop 14"/>
            <p:cNvSpPr/>
            <p:nvPr/>
          </p:nvSpPr>
          <p:spPr>
            <a:xfrm rot="8100000">
              <a:off x="1145618" y="4981547"/>
              <a:ext cx="111464" cy="111464"/>
            </a:xfrm>
            <a:prstGeom prst="teardrop">
              <a:avLst>
                <a:gd name="adj" fmla="val 200000"/>
              </a:avLst>
            </a:prstGeom>
            <a:solidFill>
              <a:schemeClr val="bg1"/>
            </a:solidFill>
          </p:spPr>
          <p:style>
            <a:lnRef idx="0">
              <a:schemeClr val="accent4"/>
            </a:lnRef>
            <a:fillRef idx="3">
              <a:schemeClr val="accent4"/>
            </a:fillRef>
            <a:effectRef idx="3">
              <a:schemeClr val="accent4"/>
            </a:effectRef>
            <a:fontRef idx="minor">
              <a:schemeClr val="lt1"/>
            </a:fontRef>
          </p:style>
        </p:sp>
        <p:sp>
          <p:nvSpPr>
            <p:cNvPr id="16" name="Oval 15"/>
            <p:cNvSpPr/>
            <p:nvPr/>
          </p:nvSpPr>
          <p:spPr>
            <a:xfrm rot="5400000">
              <a:off x="1145619" y="5079313"/>
              <a:ext cx="111462" cy="111468"/>
            </a:xfrm>
            <a:prstGeom prst="ellipse">
              <a:avLst/>
            </a:prstGeom>
          </p:spPr>
          <p:style>
            <a:lnRef idx="0">
              <a:schemeClr val="accent6"/>
            </a:lnRef>
            <a:fillRef idx="3">
              <a:schemeClr val="accent6"/>
            </a:fillRef>
            <a:effectRef idx="3">
              <a:schemeClr val="accent6"/>
            </a:effectRef>
            <a:fontRef idx="minor">
              <a:schemeClr val="lt1"/>
            </a:fontRef>
          </p:style>
        </p:sp>
      </p:grpSp>
    </p:spTree>
    <p:extLst>
      <p:ext uri="{BB962C8B-B14F-4D97-AF65-F5344CB8AC3E}">
        <p14:creationId xmlns:p14="http://schemas.microsoft.com/office/powerpoint/2010/main" xmlns="" val="283800685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10" presetClass="entr" presetSubtype="0" fill="hold" grpId="0" nodeType="afterEffect">
                                  <p:stCondLst>
                                    <p:cond delay="10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21507"/>
                                        </p:tgtEl>
                                        <p:attrNameLst>
                                          <p:attrName>style.visibility</p:attrName>
                                        </p:attrNameLst>
                                      </p:cBhvr>
                                      <p:to>
                                        <p:strVal val="visible"/>
                                      </p:to>
                                    </p:set>
                                    <p:animEffect transition="in" filter="fade">
                                      <p:cBhvr>
                                        <p:cTn id="16" dur="1000"/>
                                        <p:tgtEl>
                                          <p:spTgt spid="21507"/>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childTnLst>
                                </p:cTn>
                              </p:par>
                            </p:childTnLst>
                          </p:cTn>
                        </p:par>
                        <p:par>
                          <p:cTn id="26" fill="hold">
                            <p:stCondLst>
                              <p:cond delay="1000"/>
                            </p:stCondLst>
                            <p:childTnLst>
                              <p:par>
                                <p:cTn id="27" presetID="10"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10" grpId="0" animBg="1"/>
      <p:bldP spid="1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smtClean="0"/>
              <a:t>Analysis </a:t>
            </a:r>
            <a:r>
              <a:rPr lang="en-GB" dirty="0"/>
              <a:t>- Non-Bond Interactions</a:t>
            </a:r>
          </a:p>
        </p:txBody>
      </p:sp>
      <p:sp>
        <p:nvSpPr>
          <p:cNvPr id="7" name="Rectangle 10"/>
          <p:cNvSpPr>
            <a:spLocks noChangeArrowheads="1"/>
          </p:cNvSpPr>
          <p:nvPr/>
        </p:nvSpPr>
        <p:spPr bwMode="auto">
          <a:xfrm>
            <a:off x="180000" y="748800"/>
            <a:ext cx="3881901" cy="817245"/>
          </a:xfrm>
          <a:prstGeom prst="roundRect">
            <a:avLst/>
          </a:prstGeom>
          <a:ln>
            <a:headEnd/>
            <a:tailEnd/>
          </a:ln>
        </p:spPr>
        <p:style>
          <a:lnRef idx="1">
            <a:schemeClr val="accent6"/>
          </a:lnRef>
          <a:fillRef idx="2">
            <a:schemeClr val="accent6"/>
          </a:fillRef>
          <a:effectRef idx="1">
            <a:schemeClr val="accent6"/>
          </a:effectRef>
          <a:fontRef idx="minor">
            <a:schemeClr val="dk1"/>
          </a:fontRef>
        </p:style>
        <p:txBody>
          <a:bodyPr wrap="square" lIns="36000" rIns="36000" anchor="ctr">
            <a:spAutoFit/>
          </a:bodyPr>
          <a:lstStyle/>
          <a:p>
            <a:pPr algn="ctr">
              <a:tabLst>
                <a:tab pos="180975" algn="l"/>
              </a:tabLst>
              <a:defRPr/>
            </a:pPr>
            <a:r>
              <a:rPr lang="en-US" sz="1400" b="0" dirty="0" smtClean="0">
                <a:solidFill>
                  <a:srgbClr val="000000"/>
                </a:solidFill>
              </a:rPr>
              <a:t>You can control the visualization of interactions easily and modify the </a:t>
            </a:r>
            <a:r>
              <a:rPr lang="en-US" sz="1400" b="0" dirty="0">
                <a:solidFill>
                  <a:srgbClr val="000000"/>
                </a:solidFill>
              </a:rPr>
              <a:t>interaction </a:t>
            </a:r>
            <a:r>
              <a:rPr lang="en-US" sz="1400" b="0" dirty="0" smtClean="0">
                <a:solidFill>
                  <a:srgbClr val="000000"/>
                </a:solidFill>
              </a:rPr>
              <a:t>perception to be more strict or loose</a:t>
            </a:r>
            <a:endParaRPr lang="en-US" sz="1400" b="0" dirty="0">
              <a:solidFill>
                <a:srgbClr val="000000"/>
              </a:solidFill>
            </a:endParaRPr>
          </a:p>
        </p:txBody>
      </p:sp>
      <p:sp>
        <p:nvSpPr>
          <p:cNvPr id="9" name="Rounded Rectangular Callout 8"/>
          <p:cNvSpPr/>
          <p:nvPr/>
        </p:nvSpPr>
        <p:spPr bwMode="auto">
          <a:xfrm>
            <a:off x="117020" y="5042010"/>
            <a:ext cx="3840500" cy="578882"/>
          </a:xfrm>
          <a:prstGeom prst="wedgeRoundRectCallout">
            <a:avLst>
              <a:gd name="adj1" fmla="val 51950"/>
              <a:gd name="adj2" fmla="val -165386"/>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36000" tIns="45720" rIns="36000" bIns="45720" numCol="1" rtlCol="0" anchor="t" anchorCtr="0" compatLnSpc="1">
            <a:prstTxWarp prst="textNoShape">
              <a:avLst/>
            </a:prstTxWarp>
            <a:spAutoFit/>
          </a:bodyPr>
          <a:lstStyle/>
          <a:p>
            <a:pPr algn="ctr"/>
            <a:r>
              <a:rPr lang="en-US" sz="1400" b="0" dirty="0">
                <a:solidFill>
                  <a:srgbClr val="000000"/>
                </a:solidFill>
                <a:cs typeface="Calibri" pitchFamily="34" charset="0"/>
              </a:rPr>
              <a:t>Interaction details available </a:t>
            </a:r>
            <a:r>
              <a:rPr lang="en-US" sz="1400" b="0" dirty="0" smtClean="0">
                <a:solidFill>
                  <a:srgbClr val="000000"/>
                </a:solidFill>
                <a:cs typeface="Calibri" pitchFamily="34" charset="0"/>
              </a:rPr>
              <a:t>with selection </a:t>
            </a:r>
            <a:r>
              <a:rPr lang="en-US" sz="1400" b="0" dirty="0">
                <a:solidFill>
                  <a:srgbClr val="000000"/>
                </a:solidFill>
                <a:cs typeface="Calibri" pitchFamily="34" charset="0"/>
              </a:rPr>
              <a:t>and in the Non-bond tab of the Data Table  </a:t>
            </a:r>
          </a:p>
        </p:txBody>
      </p:sp>
      <p:sp>
        <p:nvSpPr>
          <p:cNvPr id="10" name="Rounded Rectangular Callout 9"/>
          <p:cNvSpPr/>
          <p:nvPr/>
        </p:nvSpPr>
        <p:spPr bwMode="auto">
          <a:xfrm>
            <a:off x="117020" y="5042010"/>
            <a:ext cx="3840500" cy="578882"/>
          </a:xfrm>
          <a:prstGeom prst="wedgeRoundRectCallout">
            <a:avLst>
              <a:gd name="adj1" fmla="val -48458"/>
              <a:gd name="adj2" fmla="val 216901"/>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36000" tIns="45720" rIns="36000" bIns="45720" numCol="1" rtlCol="0" anchor="t" anchorCtr="0" compatLnSpc="1">
            <a:prstTxWarp prst="textNoShape">
              <a:avLst/>
            </a:prstTxWarp>
            <a:spAutoFit/>
          </a:bodyPr>
          <a:lstStyle/>
          <a:p>
            <a:pPr algn="ctr"/>
            <a:r>
              <a:rPr lang="en-US" sz="1400" b="0" dirty="0" smtClean="0">
                <a:solidFill>
                  <a:srgbClr val="000000"/>
                </a:solidFill>
                <a:cs typeface="Calibri" pitchFamily="34" charset="0"/>
              </a:rPr>
              <a:t>Interaction details available with selection and in the Non-bond tab of the Data Table  </a:t>
            </a:r>
            <a:endParaRPr lang="en-US" sz="1400" b="0" dirty="0">
              <a:solidFill>
                <a:srgbClr val="000000"/>
              </a:solidFill>
              <a:cs typeface="Calibri" pitchFamily="34" charset="0"/>
            </a:endParaRPr>
          </a:p>
        </p:txBody>
      </p:sp>
      <p:sp>
        <p:nvSpPr>
          <p:cNvPr id="11" name="Oval 10"/>
          <p:cNvSpPr/>
          <p:nvPr/>
        </p:nvSpPr>
        <p:spPr bwMode="auto">
          <a:xfrm>
            <a:off x="-180000" y="3025785"/>
            <a:ext cx="1404000" cy="288000"/>
          </a:xfrm>
          <a:prstGeom prst="ellipse">
            <a:avLst/>
          </a:prstGeom>
          <a:noFill/>
          <a:ln>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pic>
        <p:nvPicPr>
          <p:cNvPr id="22531"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802430" y="702245"/>
            <a:ext cx="3027998" cy="336804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1508"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760800" y="1965600"/>
            <a:ext cx="2275046" cy="478488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3" name="Oval 12"/>
          <p:cNvSpPr/>
          <p:nvPr/>
        </p:nvSpPr>
        <p:spPr bwMode="auto">
          <a:xfrm>
            <a:off x="7416000" y="6361200"/>
            <a:ext cx="1008000" cy="288000"/>
          </a:xfrm>
          <a:prstGeom prst="ellipse">
            <a:avLst/>
          </a:prstGeom>
          <a:noFill/>
          <a:ln>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grpSp>
        <p:nvGrpSpPr>
          <p:cNvPr id="12" name="Group 11"/>
          <p:cNvGrpSpPr/>
          <p:nvPr/>
        </p:nvGrpSpPr>
        <p:grpSpPr>
          <a:xfrm>
            <a:off x="54000" y="72000"/>
            <a:ext cx="111468" cy="404769"/>
            <a:chOff x="1145616" y="4786009"/>
            <a:chExt cx="111468" cy="404769"/>
          </a:xfrm>
        </p:grpSpPr>
        <p:sp>
          <p:nvSpPr>
            <p:cNvPr id="14" name="Teardrop 13"/>
            <p:cNvSpPr/>
            <p:nvPr/>
          </p:nvSpPr>
          <p:spPr>
            <a:xfrm rot="8100000">
              <a:off x="1145618" y="4786009"/>
              <a:ext cx="111464" cy="111464"/>
            </a:xfrm>
            <a:prstGeom prst="teardrop">
              <a:avLst>
                <a:gd name="adj" fmla="val 200000"/>
              </a:avLst>
            </a:prstGeom>
            <a:solidFill>
              <a:schemeClr val="bg1"/>
            </a:solidFill>
          </p:spPr>
          <p:style>
            <a:lnRef idx="0">
              <a:schemeClr val="dk1"/>
            </a:lnRef>
            <a:fillRef idx="3">
              <a:schemeClr val="dk1"/>
            </a:fillRef>
            <a:effectRef idx="3">
              <a:schemeClr val="dk1"/>
            </a:effectRef>
            <a:fontRef idx="minor">
              <a:schemeClr val="lt1"/>
            </a:fontRef>
          </p:style>
        </p:sp>
        <p:sp>
          <p:nvSpPr>
            <p:cNvPr id="15" name="Teardrop 14"/>
            <p:cNvSpPr/>
            <p:nvPr/>
          </p:nvSpPr>
          <p:spPr>
            <a:xfrm rot="8100000">
              <a:off x="1145618" y="4883778"/>
              <a:ext cx="111464" cy="111464"/>
            </a:xfrm>
            <a:prstGeom prst="teardrop">
              <a:avLst>
                <a:gd name="adj" fmla="val 200000"/>
              </a:avLst>
            </a:prstGeom>
            <a:solidFill>
              <a:schemeClr val="bg1"/>
            </a:solidFill>
          </p:spPr>
          <p:style>
            <a:lnRef idx="0">
              <a:schemeClr val="accent2"/>
            </a:lnRef>
            <a:fillRef idx="3">
              <a:schemeClr val="accent2"/>
            </a:fillRef>
            <a:effectRef idx="3">
              <a:schemeClr val="accent2"/>
            </a:effectRef>
            <a:fontRef idx="minor">
              <a:schemeClr val="lt1"/>
            </a:fontRef>
          </p:style>
        </p:sp>
        <p:sp>
          <p:nvSpPr>
            <p:cNvPr id="16" name="Teardrop 15"/>
            <p:cNvSpPr/>
            <p:nvPr/>
          </p:nvSpPr>
          <p:spPr>
            <a:xfrm rot="8100000">
              <a:off x="1145618" y="4981547"/>
              <a:ext cx="111464" cy="111464"/>
            </a:xfrm>
            <a:prstGeom prst="teardrop">
              <a:avLst>
                <a:gd name="adj" fmla="val 200000"/>
              </a:avLst>
            </a:prstGeom>
            <a:solidFill>
              <a:schemeClr val="bg1"/>
            </a:solidFill>
          </p:spPr>
          <p:style>
            <a:lnRef idx="0">
              <a:schemeClr val="accent4"/>
            </a:lnRef>
            <a:fillRef idx="3">
              <a:schemeClr val="accent4"/>
            </a:fillRef>
            <a:effectRef idx="3">
              <a:schemeClr val="accent4"/>
            </a:effectRef>
            <a:fontRef idx="minor">
              <a:schemeClr val="lt1"/>
            </a:fontRef>
          </p:style>
        </p:sp>
        <p:sp>
          <p:nvSpPr>
            <p:cNvPr id="17" name="Oval 16"/>
            <p:cNvSpPr/>
            <p:nvPr/>
          </p:nvSpPr>
          <p:spPr>
            <a:xfrm rot="5400000">
              <a:off x="1145619" y="5079313"/>
              <a:ext cx="111462" cy="111468"/>
            </a:xfrm>
            <a:prstGeom prst="ellipse">
              <a:avLst/>
            </a:prstGeom>
          </p:spPr>
          <p:style>
            <a:lnRef idx="0">
              <a:schemeClr val="accent6"/>
            </a:lnRef>
            <a:fillRef idx="3">
              <a:schemeClr val="accent6"/>
            </a:fillRef>
            <a:effectRef idx="3">
              <a:schemeClr val="accent6"/>
            </a:effectRef>
            <a:fontRef idx="minor">
              <a:schemeClr val="lt1"/>
            </a:fontRef>
          </p:style>
        </p:sp>
      </p:grpSp>
    </p:spTree>
    <p:extLst>
      <p:ext uri="{BB962C8B-B14F-4D97-AF65-F5344CB8AC3E}">
        <p14:creationId xmlns:p14="http://schemas.microsoft.com/office/powerpoint/2010/main" xmlns="" val="20638163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21508"/>
                                        </p:tgtEl>
                                        <p:attrNameLst>
                                          <p:attrName>style.visibility</p:attrName>
                                        </p:attrNameLst>
                                      </p:cBhvr>
                                      <p:to>
                                        <p:strVal val="visible"/>
                                      </p:to>
                                    </p:set>
                                    <p:animEffect transition="in" filter="fade">
                                      <p:cBhvr>
                                        <p:cTn id="16" dur="1000"/>
                                        <p:tgtEl>
                                          <p:spTgt spid="21508"/>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22531"/>
                                        </p:tgtEl>
                                        <p:attrNameLst>
                                          <p:attrName>style.visibility</p:attrName>
                                        </p:attrNameLst>
                                      </p:cBhvr>
                                      <p:to>
                                        <p:strVal val="visible"/>
                                      </p:to>
                                    </p:set>
                                    <p:animEffect transition="in" filter="fade">
                                      <p:cBhvr>
                                        <p:cTn id="24" dur="1000"/>
                                        <p:tgtEl>
                                          <p:spTgt spid="2253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1" grpId="0" animBg="1"/>
      <p:bldP spid="1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Analysis - Non-Bond Interactions</a:t>
            </a:r>
          </a:p>
        </p:txBody>
      </p:sp>
      <p:grpSp>
        <p:nvGrpSpPr>
          <p:cNvPr id="4" name="Group 3"/>
          <p:cNvGrpSpPr/>
          <p:nvPr/>
        </p:nvGrpSpPr>
        <p:grpSpPr>
          <a:xfrm>
            <a:off x="2617447" y="1240232"/>
            <a:ext cx="6409533" cy="4876800"/>
            <a:chOff x="2657475" y="1885950"/>
            <a:chExt cx="6409533" cy="4876800"/>
          </a:xfrm>
        </p:grpSpPr>
        <p:sp>
          <p:nvSpPr>
            <p:cNvPr id="6" name="Rectangle 10"/>
            <p:cNvSpPr>
              <a:spLocks noChangeArrowheads="1"/>
            </p:cNvSpPr>
            <p:nvPr/>
          </p:nvSpPr>
          <p:spPr bwMode="auto">
            <a:xfrm>
              <a:off x="2657475" y="1885950"/>
              <a:ext cx="6409533" cy="4876800"/>
            </a:xfrm>
            <a:prstGeom prst="roundRect">
              <a:avLst/>
            </a:prstGeom>
            <a:ln>
              <a:headEnd/>
              <a:tailEnd/>
            </a:ln>
          </p:spPr>
          <p:style>
            <a:lnRef idx="1">
              <a:schemeClr val="accent6"/>
            </a:lnRef>
            <a:fillRef idx="2">
              <a:schemeClr val="accent6"/>
            </a:fillRef>
            <a:effectRef idx="1">
              <a:schemeClr val="accent6"/>
            </a:effectRef>
            <a:fontRef idx="minor">
              <a:schemeClr val="dk1"/>
            </a:fontRef>
          </p:style>
          <p:txBody>
            <a:bodyPr wrap="square" lIns="36000" rIns="36000" numCol="2" anchor="ctr">
              <a:noAutofit/>
            </a:bodyPr>
            <a:lstStyle/>
            <a:p>
              <a:pPr marL="171450" indent="-171450">
                <a:buFont typeface="Arial" pitchFamily="34" charset="0"/>
                <a:buChar char="•"/>
                <a:tabLst>
                  <a:tab pos="180975" algn="l"/>
                </a:tabLst>
                <a:defRPr/>
              </a:pPr>
              <a:endParaRPr lang="en-US" sz="1200" dirty="0" smtClean="0">
                <a:solidFill>
                  <a:schemeClr val="tx1"/>
                </a:solidFill>
              </a:endParaRPr>
            </a:p>
          </p:txBody>
        </p:sp>
        <p:sp>
          <p:nvSpPr>
            <p:cNvPr id="7" name="Rectangle 10"/>
            <p:cNvSpPr>
              <a:spLocks noChangeArrowheads="1"/>
            </p:cNvSpPr>
            <p:nvPr/>
          </p:nvSpPr>
          <p:spPr bwMode="auto">
            <a:xfrm>
              <a:off x="2790034" y="2295525"/>
              <a:ext cx="6144416" cy="1590371"/>
            </a:xfrm>
            <a:prstGeom prst="roundRect">
              <a:avLst/>
            </a:prstGeom>
            <a:noFill/>
            <a:ln>
              <a:noFill/>
              <a:headEnd/>
              <a:tailEnd/>
            </a:ln>
            <a:effectLst/>
          </p:spPr>
          <p:style>
            <a:lnRef idx="1">
              <a:schemeClr val="accent4"/>
            </a:lnRef>
            <a:fillRef idx="2">
              <a:schemeClr val="accent4"/>
            </a:fillRef>
            <a:effectRef idx="1">
              <a:schemeClr val="accent4"/>
            </a:effectRef>
            <a:fontRef idx="minor">
              <a:schemeClr val="dk1"/>
            </a:fontRef>
          </p:style>
          <p:txBody>
            <a:bodyPr wrap="square" lIns="36000" rIns="36000" numCol="3" anchor="ctr">
              <a:noAutofit/>
            </a:bodyPr>
            <a:lstStyle/>
            <a:p>
              <a:pPr algn="ctr">
                <a:tabLst>
                  <a:tab pos="180975" algn="l"/>
                </a:tabLst>
                <a:defRPr/>
              </a:pPr>
              <a:r>
                <a:rPr lang="en-US" sz="1400" b="0" dirty="0" smtClean="0">
                  <a:solidFill>
                    <a:srgbClr val="000000"/>
                  </a:solidFill>
                </a:rPr>
                <a:t>Favorable</a:t>
              </a:r>
            </a:p>
            <a:p>
              <a:pPr algn="ctr">
                <a:tabLst>
                  <a:tab pos="180975" algn="l"/>
                </a:tabLst>
                <a:defRPr/>
              </a:pPr>
              <a:r>
                <a:rPr lang="en-US" sz="1400" b="0" dirty="0">
                  <a:solidFill>
                    <a:srgbClr val="000000"/>
                  </a:solidFill>
                </a:rPr>
                <a:t>	</a:t>
              </a:r>
              <a:r>
                <a:rPr lang="en-US" sz="1400" b="0" dirty="0" smtClean="0">
                  <a:solidFill>
                    <a:srgbClr val="000000"/>
                  </a:solidFill>
                </a:rPr>
                <a:t>(</a:t>
              </a:r>
              <a:r>
                <a:rPr lang="en-US" sz="1400" b="0" i="1" dirty="0" smtClean="0">
                  <a:solidFill>
                    <a:srgbClr val="000000"/>
                  </a:solidFill>
                </a:rPr>
                <a:t>See below</a:t>
              </a:r>
              <a:r>
                <a:rPr lang="en-US" sz="1400" b="0" dirty="0" smtClean="0">
                  <a:solidFill>
                    <a:srgbClr val="000000"/>
                  </a:solidFill>
                </a:rPr>
                <a:t>) </a:t>
              </a:r>
            </a:p>
            <a:p>
              <a:pPr marL="171450" indent="-171450">
                <a:buFont typeface="Arial" pitchFamily="34" charset="0"/>
                <a:buChar char="•"/>
                <a:tabLst>
                  <a:tab pos="180975" algn="l"/>
                </a:tabLst>
                <a:defRPr/>
              </a:pPr>
              <a:endParaRPr lang="en-US" sz="1400" b="0" dirty="0">
                <a:solidFill>
                  <a:srgbClr val="000000"/>
                </a:solidFill>
              </a:endParaRPr>
            </a:p>
            <a:p>
              <a:pPr>
                <a:tabLst>
                  <a:tab pos="180975" algn="l"/>
                </a:tabLst>
                <a:defRPr/>
              </a:pPr>
              <a:endParaRPr lang="en-US" sz="1400" b="0" dirty="0">
                <a:solidFill>
                  <a:srgbClr val="000000"/>
                </a:solidFill>
              </a:endParaRPr>
            </a:p>
            <a:p>
              <a:pPr marL="171450" indent="-171450">
                <a:buFont typeface="Arial" pitchFamily="34" charset="0"/>
                <a:buChar char="•"/>
                <a:tabLst>
                  <a:tab pos="180975" algn="l"/>
                </a:tabLst>
                <a:defRPr/>
              </a:pPr>
              <a:endParaRPr lang="en-US" sz="1400" b="0" dirty="0" smtClean="0">
                <a:solidFill>
                  <a:srgbClr val="000000"/>
                </a:solidFill>
              </a:endParaRPr>
            </a:p>
            <a:p>
              <a:pPr marL="171450" indent="-171450">
                <a:buFont typeface="Arial" pitchFamily="34" charset="0"/>
                <a:buChar char="•"/>
                <a:tabLst>
                  <a:tab pos="180975" algn="l"/>
                </a:tabLst>
                <a:defRPr/>
              </a:pPr>
              <a:endParaRPr lang="en-US" sz="1400" b="0" dirty="0">
                <a:solidFill>
                  <a:srgbClr val="000000"/>
                </a:solidFill>
              </a:endParaRPr>
            </a:p>
            <a:p>
              <a:pPr marL="171450" indent="-171450">
                <a:buFont typeface="Arial" pitchFamily="34" charset="0"/>
                <a:buChar char="•"/>
                <a:tabLst>
                  <a:tab pos="180975" algn="l"/>
                </a:tabLst>
                <a:defRPr/>
              </a:pPr>
              <a:endParaRPr lang="en-US" sz="1400" b="0" dirty="0" smtClean="0">
                <a:solidFill>
                  <a:srgbClr val="000000"/>
                </a:solidFill>
              </a:endParaRPr>
            </a:p>
            <a:p>
              <a:pPr marL="171450" indent="-171450">
                <a:buFont typeface="Arial" pitchFamily="34" charset="0"/>
                <a:buChar char="•"/>
                <a:tabLst>
                  <a:tab pos="180975" algn="l"/>
                </a:tabLst>
                <a:defRPr/>
              </a:pPr>
              <a:endParaRPr lang="en-US" sz="1400" b="0" dirty="0" smtClean="0">
                <a:solidFill>
                  <a:srgbClr val="000000"/>
                </a:solidFill>
              </a:endParaRPr>
            </a:p>
            <a:p>
              <a:pPr marL="171450" indent="-171450">
                <a:buFont typeface="Arial" pitchFamily="34" charset="0"/>
                <a:buChar char="•"/>
                <a:tabLst>
                  <a:tab pos="180975" algn="l"/>
                </a:tabLst>
                <a:defRPr/>
              </a:pPr>
              <a:endParaRPr lang="en-US" sz="1400" b="0" dirty="0">
                <a:solidFill>
                  <a:srgbClr val="000000"/>
                </a:solidFill>
              </a:endParaRPr>
            </a:p>
            <a:p>
              <a:pPr marL="171450" indent="-171450">
                <a:buFont typeface="Arial" pitchFamily="34" charset="0"/>
                <a:buChar char="•"/>
                <a:tabLst>
                  <a:tab pos="180975" algn="l"/>
                </a:tabLst>
                <a:defRPr/>
              </a:pPr>
              <a:endParaRPr lang="en-US" sz="1400" b="0" dirty="0" smtClean="0">
                <a:solidFill>
                  <a:srgbClr val="000000"/>
                </a:solidFill>
              </a:endParaRPr>
            </a:p>
            <a:p>
              <a:pPr algn="ctr">
                <a:tabLst>
                  <a:tab pos="180975" algn="l"/>
                </a:tabLst>
                <a:defRPr/>
              </a:pPr>
              <a:r>
                <a:rPr lang="en-US" sz="1400" b="0" dirty="0" smtClean="0">
                  <a:solidFill>
                    <a:srgbClr val="000000"/>
                  </a:solidFill>
                </a:rPr>
                <a:t>Unfavorable</a:t>
              </a:r>
            </a:p>
            <a:p>
              <a:pPr marL="180975" lvl="1" indent="-180975">
                <a:buSzPct val="100000"/>
                <a:buFont typeface="Arial" pitchFamily="34" charset="0"/>
                <a:buChar char="•"/>
                <a:tabLst>
                  <a:tab pos="180975" algn="l"/>
                </a:tabLst>
                <a:defRPr/>
              </a:pPr>
              <a:r>
                <a:rPr lang="en-US" sz="1400" b="0" dirty="0">
                  <a:solidFill>
                    <a:srgbClr val="000000"/>
                  </a:solidFill>
                </a:rPr>
                <a:t>Steric </a:t>
              </a:r>
              <a:r>
                <a:rPr lang="en-US" sz="1400" b="0" dirty="0" smtClean="0">
                  <a:solidFill>
                    <a:srgbClr val="000000"/>
                  </a:solidFill>
                </a:rPr>
                <a:t>Bumps</a:t>
              </a:r>
            </a:p>
            <a:p>
              <a:pPr marL="180975" lvl="1" indent="-180975">
                <a:buSzPct val="100000"/>
                <a:buFont typeface="Arial" pitchFamily="34" charset="0"/>
                <a:buChar char="•"/>
                <a:tabLst>
                  <a:tab pos="180975" algn="l"/>
                </a:tabLst>
                <a:defRPr/>
              </a:pPr>
              <a:r>
                <a:rPr lang="en-US" sz="1400" b="0" dirty="0">
                  <a:solidFill>
                    <a:srgbClr val="000000"/>
                  </a:solidFill>
                </a:rPr>
                <a:t>Charge </a:t>
              </a:r>
              <a:r>
                <a:rPr lang="en-US" sz="1400" b="0" dirty="0" smtClean="0">
                  <a:solidFill>
                    <a:srgbClr val="000000"/>
                  </a:solidFill>
                </a:rPr>
                <a:t>Repulsion</a:t>
              </a:r>
            </a:p>
            <a:p>
              <a:pPr marL="180975" lvl="1" indent="-180975">
                <a:buSzPct val="100000"/>
                <a:buFont typeface="Arial" pitchFamily="34" charset="0"/>
                <a:buChar char="•"/>
                <a:tabLst>
                  <a:tab pos="180975" algn="l"/>
                </a:tabLst>
                <a:defRPr/>
              </a:pPr>
              <a:r>
                <a:rPr lang="en-US" sz="1400" b="0" dirty="0">
                  <a:solidFill>
                    <a:srgbClr val="000000"/>
                  </a:solidFill>
                </a:rPr>
                <a:t>Acceptor-Acceptor </a:t>
              </a:r>
              <a:r>
                <a:rPr lang="en-US" sz="1400" b="0" dirty="0" smtClean="0">
                  <a:solidFill>
                    <a:srgbClr val="000000"/>
                  </a:solidFill>
                </a:rPr>
                <a:t>clashes </a:t>
              </a:r>
            </a:p>
            <a:p>
              <a:pPr marL="180975" lvl="1" indent="-180975">
                <a:buSzPct val="100000"/>
                <a:buFont typeface="Arial" pitchFamily="34" charset="0"/>
                <a:buChar char="•"/>
                <a:tabLst>
                  <a:tab pos="180975" algn="l"/>
                </a:tabLst>
                <a:defRPr/>
              </a:pPr>
              <a:r>
                <a:rPr lang="en-US" sz="1400" b="0" dirty="0">
                  <a:solidFill>
                    <a:srgbClr val="000000"/>
                  </a:solidFill>
                </a:rPr>
                <a:t>Donor-Donor </a:t>
              </a:r>
              <a:r>
                <a:rPr lang="en-US" sz="1400" b="0" dirty="0" smtClean="0">
                  <a:solidFill>
                    <a:srgbClr val="000000"/>
                  </a:solidFill>
                </a:rPr>
                <a:t>clashes</a:t>
              </a:r>
            </a:p>
            <a:p>
              <a:pPr marL="285750" indent="-285750">
                <a:buFont typeface="Arial" pitchFamily="34" charset="0"/>
                <a:buChar char="•"/>
                <a:tabLst>
                  <a:tab pos="180975" algn="l"/>
                </a:tabLst>
                <a:defRPr/>
              </a:pPr>
              <a:endParaRPr lang="en-US" sz="1400" b="0" dirty="0" smtClean="0">
                <a:solidFill>
                  <a:srgbClr val="000000"/>
                </a:solidFill>
              </a:endParaRPr>
            </a:p>
            <a:p>
              <a:pPr marL="285750" indent="-285750">
                <a:buFont typeface="Arial" pitchFamily="34" charset="0"/>
                <a:buChar char="•"/>
                <a:tabLst>
                  <a:tab pos="180975" algn="l"/>
                </a:tabLst>
                <a:defRPr/>
              </a:pPr>
              <a:endParaRPr lang="en-US" sz="1400" b="0" dirty="0">
                <a:solidFill>
                  <a:srgbClr val="000000"/>
                </a:solidFill>
              </a:endParaRPr>
            </a:p>
            <a:p>
              <a:pPr marL="285750" indent="-285750">
                <a:buFont typeface="Arial" pitchFamily="34" charset="0"/>
                <a:buChar char="•"/>
                <a:tabLst>
                  <a:tab pos="180975" algn="l"/>
                </a:tabLst>
                <a:defRPr/>
              </a:pPr>
              <a:endParaRPr lang="en-US" sz="1400" b="0" dirty="0" smtClean="0">
                <a:solidFill>
                  <a:srgbClr val="000000"/>
                </a:solidFill>
              </a:endParaRPr>
            </a:p>
            <a:p>
              <a:pPr marL="285750" indent="-285750">
                <a:buFont typeface="Arial" pitchFamily="34" charset="0"/>
                <a:buChar char="•"/>
                <a:tabLst>
                  <a:tab pos="180975" algn="l"/>
                </a:tabLst>
                <a:defRPr/>
              </a:pPr>
              <a:endParaRPr lang="en-US" sz="1400" b="0" dirty="0">
                <a:solidFill>
                  <a:srgbClr val="000000"/>
                </a:solidFill>
              </a:endParaRPr>
            </a:p>
            <a:p>
              <a:pPr algn="ctr">
                <a:tabLst>
                  <a:tab pos="180975" algn="l"/>
                </a:tabLst>
                <a:defRPr/>
              </a:pPr>
              <a:r>
                <a:rPr lang="en-US" sz="1400" b="0" dirty="0" smtClean="0">
                  <a:solidFill>
                    <a:srgbClr val="000000"/>
                  </a:solidFill>
                </a:rPr>
                <a:t>Unsatisfied</a:t>
              </a:r>
            </a:p>
            <a:p>
              <a:pPr marL="180975" lvl="1" indent="-180975">
                <a:buSzPct val="100000"/>
                <a:buFont typeface="Arial" pitchFamily="34" charset="0"/>
                <a:buChar char="•"/>
                <a:tabLst>
                  <a:tab pos="180975" algn="l"/>
                </a:tabLst>
                <a:defRPr/>
              </a:pPr>
              <a:r>
                <a:rPr lang="en-US" sz="1400" b="0" dirty="0">
                  <a:solidFill>
                    <a:srgbClr val="000000"/>
                  </a:solidFill>
                </a:rPr>
                <a:t>Hydrogen bond donor</a:t>
              </a:r>
            </a:p>
            <a:p>
              <a:pPr marL="180975" lvl="1" indent="-180975">
                <a:buSzPct val="100000"/>
                <a:buFont typeface="Arial" pitchFamily="34" charset="0"/>
                <a:buChar char="•"/>
                <a:tabLst>
                  <a:tab pos="180975" algn="l"/>
                </a:tabLst>
                <a:defRPr/>
              </a:pPr>
              <a:r>
                <a:rPr lang="en-US" sz="1400" b="0" dirty="0">
                  <a:solidFill>
                    <a:srgbClr val="000000"/>
                  </a:solidFill>
                </a:rPr>
                <a:t>Hydrogen bond acceptor</a:t>
              </a:r>
            </a:p>
            <a:p>
              <a:pPr marL="180975" lvl="1" indent="-180975">
                <a:buSzPct val="100000"/>
                <a:buFont typeface="Arial" pitchFamily="34" charset="0"/>
                <a:buChar char="•"/>
                <a:tabLst>
                  <a:tab pos="180975" algn="l"/>
                </a:tabLst>
                <a:defRPr/>
              </a:pPr>
              <a:r>
                <a:rPr lang="en-US" sz="1400" b="0" dirty="0">
                  <a:solidFill>
                    <a:srgbClr val="000000"/>
                  </a:solidFill>
                </a:rPr>
                <a:t>Charged </a:t>
              </a:r>
              <a:r>
                <a:rPr lang="en-US" sz="1400" b="0" dirty="0" smtClean="0">
                  <a:solidFill>
                    <a:srgbClr val="000000"/>
                  </a:solidFill>
                </a:rPr>
                <a:t>atoms</a:t>
              </a:r>
            </a:p>
            <a:p>
              <a:pPr marL="447675" lvl="1" indent="-85725">
                <a:buFont typeface="Arial" pitchFamily="34" charset="0"/>
                <a:buChar char="•"/>
                <a:tabLst>
                  <a:tab pos="180975" algn="l"/>
                </a:tabLst>
                <a:defRPr/>
              </a:pPr>
              <a:endParaRPr lang="en-US" sz="1400" b="0" dirty="0">
                <a:solidFill>
                  <a:srgbClr val="000000"/>
                </a:solidFill>
              </a:endParaRPr>
            </a:p>
            <a:p>
              <a:pPr lvl="1">
                <a:tabLst>
                  <a:tab pos="180975" algn="l"/>
                </a:tabLst>
                <a:defRPr/>
              </a:pPr>
              <a:endParaRPr lang="en-US" sz="1400" b="0" dirty="0" smtClean="0">
                <a:solidFill>
                  <a:srgbClr val="000000"/>
                </a:solidFill>
              </a:endParaRPr>
            </a:p>
            <a:p>
              <a:pPr marL="285750" indent="-285750">
                <a:buFont typeface="Arial" pitchFamily="34" charset="0"/>
                <a:buChar char="•"/>
                <a:tabLst>
                  <a:tab pos="180975" algn="l"/>
                </a:tabLst>
                <a:defRPr/>
              </a:pPr>
              <a:endParaRPr lang="en-US" sz="1400" b="0" dirty="0">
                <a:solidFill>
                  <a:srgbClr val="000000"/>
                </a:solidFill>
              </a:endParaRPr>
            </a:p>
            <a:p>
              <a:pPr marL="180975" indent="-180975">
                <a:buFont typeface="Arial" pitchFamily="34" charset="0"/>
                <a:buChar char="•"/>
                <a:tabLst>
                  <a:tab pos="180975" algn="l"/>
                </a:tabLst>
                <a:defRPr/>
              </a:pPr>
              <a:endParaRPr lang="en-US" sz="1400" b="0" dirty="0" smtClean="0">
                <a:solidFill>
                  <a:srgbClr val="000000"/>
                </a:solidFill>
              </a:endParaRPr>
            </a:p>
          </p:txBody>
        </p:sp>
        <p:sp>
          <p:nvSpPr>
            <p:cNvPr id="8" name="Rectangle 10"/>
            <p:cNvSpPr>
              <a:spLocks noChangeArrowheads="1"/>
            </p:cNvSpPr>
            <p:nvPr/>
          </p:nvSpPr>
          <p:spPr bwMode="auto">
            <a:xfrm>
              <a:off x="2890837" y="3696308"/>
              <a:ext cx="5942809" cy="2780692"/>
            </a:xfrm>
            <a:prstGeom prst="roundRect">
              <a:avLst/>
            </a:prstGeom>
            <a:noFill/>
            <a:ln>
              <a:noFill/>
              <a:headEnd/>
              <a:tailEnd/>
            </a:ln>
            <a:effectLst/>
          </p:spPr>
          <p:style>
            <a:lnRef idx="1">
              <a:schemeClr val="accent4"/>
            </a:lnRef>
            <a:fillRef idx="2">
              <a:schemeClr val="accent4"/>
            </a:fillRef>
            <a:effectRef idx="1">
              <a:schemeClr val="accent4"/>
            </a:effectRef>
            <a:fontRef idx="minor">
              <a:schemeClr val="dk1"/>
            </a:fontRef>
          </p:style>
          <p:txBody>
            <a:bodyPr wrap="square" lIns="36000" rIns="36000" numCol="2" anchor="ctr">
              <a:noAutofit/>
            </a:bodyPr>
            <a:lstStyle/>
            <a:p>
              <a:pPr marL="180975" indent="-180975">
                <a:buFont typeface="Arial" pitchFamily="34" charset="0"/>
                <a:buChar char="•"/>
                <a:tabLst>
                  <a:tab pos="180975" algn="l"/>
                </a:tabLst>
                <a:defRPr/>
              </a:pPr>
              <a:r>
                <a:rPr lang="en-US" sz="1400" b="0" dirty="0" smtClean="0">
                  <a:solidFill>
                    <a:srgbClr val="000000"/>
                  </a:solidFill>
                </a:rPr>
                <a:t>Charge</a:t>
              </a:r>
            </a:p>
            <a:p>
              <a:pPr marL="447675" lvl="1" indent="-180975">
                <a:buSzPct val="80000"/>
                <a:buFont typeface="Courier New" pitchFamily="49" charset="0"/>
                <a:buChar char="o"/>
                <a:tabLst>
                  <a:tab pos="180975" algn="l"/>
                </a:tabLst>
                <a:defRPr/>
              </a:pPr>
              <a:r>
                <a:rPr lang="en-US" sz="1400" b="0" dirty="0" smtClean="0">
                  <a:solidFill>
                    <a:srgbClr val="000000"/>
                  </a:solidFill>
                </a:rPr>
                <a:t>Attractive </a:t>
              </a:r>
              <a:r>
                <a:rPr lang="en-US" sz="1400" b="0" dirty="0">
                  <a:solidFill>
                    <a:srgbClr val="000000"/>
                  </a:solidFill>
                </a:rPr>
                <a:t>Charges </a:t>
              </a:r>
            </a:p>
            <a:p>
              <a:pPr marL="447675" lvl="1" indent="-180975">
                <a:buSzPct val="80000"/>
                <a:buFont typeface="Courier New" pitchFamily="49" charset="0"/>
                <a:buChar char="o"/>
                <a:tabLst>
                  <a:tab pos="180975" algn="l"/>
                </a:tabLst>
                <a:defRPr/>
              </a:pPr>
              <a:r>
                <a:rPr lang="en-US" sz="1400" b="0" dirty="0">
                  <a:solidFill>
                    <a:srgbClr val="000000"/>
                  </a:solidFill>
                </a:rPr>
                <a:t>Salt Bridge </a:t>
              </a:r>
            </a:p>
            <a:p>
              <a:pPr marL="447675" lvl="1" indent="-180975">
                <a:buSzPct val="80000"/>
                <a:buFont typeface="Courier New" pitchFamily="49" charset="0"/>
                <a:buChar char="o"/>
                <a:tabLst>
                  <a:tab pos="180975" algn="l"/>
                </a:tabLst>
                <a:defRPr/>
              </a:pPr>
              <a:r>
                <a:rPr lang="en-US" sz="1400" b="0" dirty="0">
                  <a:solidFill>
                    <a:srgbClr val="000000"/>
                  </a:solidFill>
                </a:rPr>
                <a:t>Pi-</a:t>
              </a:r>
              <a:r>
                <a:rPr lang="en-US" sz="1400" b="0" dirty="0" err="1">
                  <a:solidFill>
                    <a:srgbClr val="000000"/>
                  </a:solidFill>
                </a:rPr>
                <a:t>Cation</a:t>
              </a:r>
              <a:r>
                <a:rPr lang="en-US" sz="1400" b="0" dirty="0">
                  <a:solidFill>
                    <a:srgbClr val="000000"/>
                  </a:solidFill>
                </a:rPr>
                <a:t> </a:t>
              </a:r>
            </a:p>
            <a:p>
              <a:pPr marL="447675" lvl="1" indent="-180975">
                <a:buSzPct val="80000"/>
                <a:buFont typeface="Courier New" pitchFamily="49" charset="0"/>
                <a:buChar char="o"/>
                <a:tabLst>
                  <a:tab pos="180975" algn="l"/>
                </a:tabLst>
                <a:defRPr/>
              </a:pPr>
              <a:r>
                <a:rPr lang="en-US" sz="1400" b="0" dirty="0" smtClean="0">
                  <a:solidFill>
                    <a:srgbClr val="000000"/>
                  </a:solidFill>
                </a:rPr>
                <a:t>Pi-Anion </a:t>
              </a:r>
              <a:endParaRPr lang="en-US" sz="1400" b="0" dirty="0">
                <a:solidFill>
                  <a:srgbClr val="000000"/>
                </a:solidFill>
              </a:endParaRPr>
            </a:p>
            <a:p>
              <a:pPr marL="180975" indent="-180975">
                <a:buFont typeface="Arial" pitchFamily="34" charset="0"/>
                <a:buChar char="•"/>
                <a:tabLst>
                  <a:tab pos="180975" algn="l"/>
                </a:tabLst>
                <a:defRPr/>
              </a:pPr>
              <a:r>
                <a:rPr lang="en-US" sz="1400" b="0" dirty="0" smtClean="0">
                  <a:solidFill>
                    <a:srgbClr val="000000"/>
                  </a:solidFill>
                </a:rPr>
                <a:t>Halogen</a:t>
              </a:r>
            </a:p>
            <a:p>
              <a:pPr marL="447675" lvl="1" indent="-180975">
                <a:buSzPct val="80000"/>
                <a:buFont typeface="Courier New" pitchFamily="49" charset="0"/>
                <a:buChar char="o"/>
                <a:tabLst>
                  <a:tab pos="180975" algn="l"/>
                </a:tabLst>
                <a:defRPr/>
              </a:pPr>
              <a:r>
                <a:rPr lang="da-DK" sz="1400" b="0" dirty="0" smtClean="0">
                  <a:solidFill>
                    <a:srgbClr val="000000"/>
                  </a:solidFill>
                </a:rPr>
                <a:t>Halogen </a:t>
              </a:r>
              <a:r>
                <a:rPr lang="da-DK" sz="1400" b="0" dirty="0">
                  <a:solidFill>
                    <a:srgbClr val="000000"/>
                  </a:solidFill>
                </a:rPr>
                <a:t>(Fluorine) </a:t>
              </a:r>
            </a:p>
            <a:p>
              <a:pPr marL="447675" lvl="1" indent="-180975">
                <a:buSzPct val="80000"/>
                <a:buFont typeface="Courier New" pitchFamily="49" charset="0"/>
                <a:buChar char="o"/>
                <a:tabLst>
                  <a:tab pos="180975" algn="l"/>
                </a:tabLst>
                <a:defRPr/>
              </a:pPr>
              <a:r>
                <a:rPr lang="da-DK" sz="1400" b="0" dirty="0">
                  <a:solidFill>
                    <a:srgbClr val="000000"/>
                  </a:solidFill>
                </a:rPr>
                <a:t>Halogen (Cl, Br, I</a:t>
              </a:r>
              <a:r>
                <a:rPr lang="da-DK" sz="1400" b="0" dirty="0" smtClean="0">
                  <a:solidFill>
                    <a:srgbClr val="000000"/>
                  </a:solidFill>
                </a:rPr>
                <a:t>)</a:t>
              </a:r>
              <a:endParaRPr lang="en-US" sz="1400" b="0" dirty="0">
                <a:solidFill>
                  <a:srgbClr val="000000"/>
                </a:solidFill>
              </a:endParaRPr>
            </a:p>
            <a:p>
              <a:pPr marL="180975" indent="-180975">
                <a:buFont typeface="Arial" pitchFamily="34" charset="0"/>
                <a:buChar char="•"/>
                <a:tabLst>
                  <a:tab pos="180975" algn="l"/>
                </a:tabLst>
                <a:defRPr/>
              </a:pPr>
              <a:r>
                <a:rPr lang="en-US" sz="1400" b="0" dirty="0" smtClean="0">
                  <a:solidFill>
                    <a:srgbClr val="000000"/>
                  </a:solidFill>
                </a:rPr>
                <a:t>Hydrophobic</a:t>
              </a:r>
            </a:p>
            <a:p>
              <a:pPr marL="447675" lvl="1" indent="-180975">
                <a:buSzPct val="80000"/>
                <a:buFont typeface="Courier New" pitchFamily="49" charset="0"/>
                <a:buChar char="o"/>
                <a:tabLst>
                  <a:tab pos="180975" algn="l"/>
                </a:tabLst>
                <a:defRPr/>
              </a:pPr>
              <a:r>
                <a:rPr lang="en-US" sz="1400" b="0" dirty="0" smtClean="0">
                  <a:solidFill>
                    <a:srgbClr val="000000"/>
                  </a:solidFill>
                </a:rPr>
                <a:t>Pi-Pi </a:t>
              </a:r>
              <a:r>
                <a:rPr lang="en-US" sz="1400" b="0" dirty="0">
                  <a:solidFill>
                    <a:srgbClr val="000000"/>
                  </a:solidFill>
                </a:rPr>
                <a:t>Stacked </a:t>
              </a:r>
            </a:p>
            <a:p>
              <a:pPr marL="447675" lvl="1" indent="-180975">
                <a:buSzPct val="80000"/>
                <a:buFont typeface="Courier New" pitchFamily="49" charset="0"/>
                <a:buChar char="o"/>
                <a:tabLst>
                  <a:tab pos="180975" algn="l"/>
                </a:tabLst>
                <a:defRPr/>
              </a:pPr>
              <a:r>
                <a:rPr lang="en-US" sz="1400" b="0" dirty="0">
                  <a:solidFill>
                    <a:srgbClr val="000000"/>
                  </a:solidFill>
                </a:rPr>
                <a:t>Pi-Pi T-Shaped </a:t>
              </a:r>
            </a:p>
            <a:p>
              <a:pPr marL="447675" lvl="1" indent="-180975">
                <a:buSzPct val="80000"/>
                <a:buFont typeface="Courier New" pitchFamily="49" charset="0"/>
                <a:buChar char="o"/>
                <a:tabLst>
                  <a:tab pos="180975" algn="l"/>
                </a:tabLst>
                <a:defRPr/>
              </a:pPr>
              <a:r>
                <a:rPr lang="en-US" sz="1400" b="0" dirty="0">
                  <a:solidFill>
                    <a:srgbClr val="000000"/>
                  </a:solidFill>
                </a:rPr>
                <a:t>Amide-Pi Stacked </a:t>
              </a:r>
            </a:p>
            <a:p>
              <a:pPr marL="447675" lvl="1" indent="-180975">
                <a:buSzPct val="80000"/>
                <a:buFont typeface="Courier New" pitchFamily="49" charset="0"/>
                <a:buChar char="o"/>
                <a:tabLst>
                  <a:tab pos="180975" algn="l"/>
                </a:tabLst>
                <a:defRPr/>
              </a:pPr>
              <a:r>
                <a:rPr lang="en-US" sz="1400" b="0" dirty="0">
                  <a:solidFill>
                    <a:srgbClr val="000000"/>
                  </a:solidFill>
                </a:rPr>
                <a:t>Alkyl </a:t>
              </a:r>
            </a:p>
            <a:p>
              <a:pPr marL="447675" lvl="1" indent="-180975">
                <a:buSzPct val="80000"/>
                <a:buFont typeface="Courier New" pitchFamily="49" charset="0"/>
                <a:buChar char="o"/>
                <a:tabLst>
                  <a:tab pos="180975" algn="l"/>
                </a:tabLst>
                <a:defRPr/>
              </a:pPr>
              <a:r>
                <a:rPr lang="en-US" sz="1400" b="0" dirty="0">
                  <a:solidFill>
                    <a:srgbClr val="000000"/>
                  </a:solidFill>
                </a:rPr>
                <a:t>Pi-Sigma </a:t>
              </a:r>
            </a:p>
            <a:p>
              <a:pPr marL="447675" lvl="1" indent="-180975">
                <a:buSzPct val="80000"/>
                <a:buFont typeface="Courier New" pitchFamily="49" charset="0"/>
                <a:buChar char="o"/>
                <a:tabLst>
                  <a:tab pos="180975" algn="l"/>
                </a:tabLst>
                <a:defRPr/>
              </a:pPr>
              <a:r>
                <a:rPr lang="en-US" sz="1400" b="0" dirty="0">
                  <a:solidFill>
                    <a:srgbClr val="000000"/>
                  </a:solidFill>
                </a:rPr>
                <a:t>Pi-Alkyl </a:t>
              </a:r>
            </a:p>
            <a:p>
              <a:pPr marL="180975" indent="-180975">
                <a:buFont typeface="Arial" pitchFamily="34" charset="0"/>
                <a:buChar char="•"/>
                <a:tabLst>
                  <a:tab pos="180975" algn="l"/>
                </a:tabLst>
                <a:defRPr/>
              </a:pPr>
              <a:r>
                <a:rPr lang="en-US" sz="1400" b="0" dirty="0" smtClean="0">
                  <a:solidFill>
                    <a:srgbClr val="000000"/>
                  </a:solidFill>
                </a:rPr>
                <a:t>Hydrogen Bond</a:t>
              </a:r>
            </a:p>
            <a:p>
              <a:pPr marL="447675" lvl="1" indent="-180975">
                <a:buSzPct val="80000"/>
                <a:buFont typeface="Courier New" pitchFamily="49" charset="0"/>
                <a:buChar char="o"/>
                <a:tabLst>
                  <a:tab pos="180975" algn="l"/>
                </a:tabLst>
                <a:defRPr/>
              </a:pPr>
              <a:r>
                <a:rPr lang="en-US" sz="1400" b="0" dirty="0" smtClean="0">
                  <a:solidFill>
                    <a:srgbClr val="000000"/>
                  </a:solidFill>
                </a:rPr>
                <a:t>Conventional Hydrogen Bond </a:t>
              </a:r>
              <a:endParaRPr lang="en-US" sz="1400" b="0" dirty="0">
                <a:solidFill>
                  <a:srgbClr val="000000"/>
                </a:solidFill>
              </a:endParaRPr>
            </a:p>
            <a:p>
              <a:pPr marL="447675" lvl="1" indent="-180975">
                <a:buSzPct val="80000"/>
                <a:buFont typeface="Courier New" pitchFamily="49" charset="0"/>
                <a:buChar char="o"/>
                <a:tabLst>
                  <a:tab pos="180975" algn="l"/>
                </a:tabLst>
                <a:defRPr/>
              </a:pPr>
              <a:r>
                <a:rPr lang="en-US" sz="1400" b="0" dirty="0">
                  <a:solidFill>
                    <a:srgbClr val="000000"/>
                  </a:solidFill>
                </a:rPr>
                <a:t>Carbon Hydrogen Bond </a:t>
              </a:r>
            </a:p>
            <a:p>
              <a:pPr marL="447675" lvl="1" indent="-180975">
                <a:buSzPct val="80000"/>
                <a:buFont typeface="Courier New" pitchFamily="49" charset="0"/>
                <a:buChar char="o"/>
                <a:tabLst>
                  <a:tab pos="180975" algn="l"/>
                </a:tabLst>
                <a:defRPr/>
              </a:pPr>
              <a:r>
                <a:rPr lang="en-US" sz="1400" b="0" dirty="0">
                  <a:solidFill>
                    <a:srgbClr val="000000"/>
                  </a:solidFill>
                </a:rPr>
                <a:t>Pi Donor Hydrogen Bond </a:t>
              </a:r>
            </a:p>
            <a:p>
              <a:pPr marL="447675" lvl="1" indent="-180975">
                <a:buSzPct val="80000"/>
                <a:buFont typeface="Courier New" pitchFamily="49" charset="0"/>
                <a:buChar char="o"/>
                <a:tabLst>
                  <a:tab pos="180975" algn="l"/>
                </a:tabLst>
                <a:defRPr/>
              </a:pPr>
              <a:r>
                <a:rPr lang="en-US" sz="1400" b="0" dirty="0">
                  <a:solidFill>
                    <a:srgbClr val="000000"/>
                  </a:solidFill>
                </a:rPr>
                <a:t>Water Mediated Hydrogen Bond </a:t>
              </a:r>
            </a:p>
            <a:p>
              <a:pPr marL="447675" lvl="1" indent="-180975">
                <a:buSzPct val="80000"/>
                <a:buFont typeface="Courier New" pitchFamily="49" charset="0"/>
                <a:buChar char="o"/>
                <a:tabLst>
                  <a:tab pos="180975" algn="l"/>
                </a:tabLst>
                <a:defRPr/>
              </a:pPr>
              <a:r>
                <a:rPr lang="en-US" sz="1400" b="0" dirty="0">
                  <a:solidFill>
                    <a:srgbClr val="000000"/>
                  </a:solidFill>
                </a:rPr>
                <a:t>Water Hydrogen Bond </a:t>
              </a:r>
            </a:p>
            <a:p>
              <a:pPr marL="447675" lvl="1" indent="-180975">
                <a:buSzPct val="80000"/>
                <a:buFont typeface="Courier New" pitchFamily="49" charset="0"/>
                <a:buChar char="o"/>
                <a:tabLst>
                  <a:tab pos="180975" algn="l"/>
                </a:tabLst>
                <a:defRPr/>
              </a:pPr>
              <a:r>
                <a:rPr lang="en-US" sz="1400" b="0" dirty="0">
                  <a:solidFill>
                    <a:srgbClr val="000000"/>
                  </a:solidFill>
                </a:rPr>
                <a:t>Salt Bridge </a:t>
              </a:r>
            </a:p>
            <a:p>
              <a:pPr marL="180975" indent="-180975">
                <a:buFont typeface="Arial" pitchFamily="34" charset="0"/>
                <a:buChar char="•"/>
                <a:tabLst>
                  <a:tab pos="180975" algn="l"/>
                </a:tabLst>
                <a:defRPr/>
              </a:pPr>
              <a:r>
                <a:rPr lang="en-US" sz="1400" b="0" dirty="0" smtClean="0">
                  <a:solidFill>
                    <a:srgbClr val="000000"/>
                  </a:solidFill>
                </a:rPr>
                <a:t>Other</a:t>
              </a:r>
            </a:p>
            <a:p>
              <a:pPr marL="447675" lvl="1" indent="-180975">
                <a:buSzPct val="80000"/>
                <a:buFont typeface="Courier New" pitchFamily="49" charset="0"/>
                <a:buChar char="o"/>
                <a:tabLst>
                  <a:tab pos="180975" algn="l"/>
                </a:tabLst>
                <a:defRPr/>
              </a:pPr>
              <a:r>
                <a:rPr lang="en-US" sz="1400" b="0" dirty="0" smtClean="0">
                  <a:solidFill>
                    <a:srgbClr val="000000"/>
                  </a:solidFill>
                </a:rPr>
                <a:t>Metal-Acceptor </a:t>
              </a:r>
              <a:endParaRPr lang="en-US" sz="1400" b="0" dirty="0">
                <a:solidFill>
                  <a:srgbClr val="000000"/>
                </a:solidFill>
              </a:endParaRPr>
            </a:p>
            <a:p>
              <a:pPr marL="447675" lvl="1" indent="-180975">
                <a:buSzPct val="80000"/>
                <a:buFont typeface="Courier New" pitchFamily="49" charset="0"/>
                <a:buChar char="o"/>
                <a:tabLst>
                  <a:tab pos="180975" algn="l"/>
                </a:tabLst>
                <a:defRPr/>
              </a:pPr>
              <a:r>
                <a:rPr lang="en-US" sz="1400" b="0" dirty="0">
                  <a:solidFill>
                    <a:srgbClr val="000000"/>
                  </a:solidFill>
                </a:rPr>
                <a:t>Pi-Sulfur </a:t>
              </a:r>
            </a:p>
            <a:p>
              <a:pPr marL="447675" lvl="1" indent="-180975">
                <a:buSzPct val="80000"/>
                <a:buFont typeface="Courier New" pitchFamily="49" charset="0"/>
                <a:buChar char="o"/>
                <a:tabLst>
                  <a:tab pos="180975" algn="l"/>
                </a:tabLst>
                <a:defRPr/>
              </a:pPr>
              <a:r>
                <a:rPr lang="en-US" sz="1400" b="0" dirty="0">
                  <a:solidFill>
                    <a:srgbClr val="000000"/>
                  </a:solidFill>
                </a:rPr>
                <a:t>Sulfur-X </a:t>
              </a:r>
            </a:p>
            <a:p>
              <a:pPr marL="447675" lvl="1" indent="-180975">
                <a:buSzPct val="80000"/>
                <a:buFont typeface="Courier New" pitchFamily="49" charset="0"/>
                <a:buChar char="o"/>
                <a:tabLst>
                  <a:tab pos="180975" algn="l"/>
                </a:tabLst>
                <a:defRPr/>
              </a:pPr>
              <a:r>
                <a:rPr lang="en-US" sz="1400" b="0" dirty="0">
                  <a:solidFill>
                    <a:srgbClr val="000000"/>
                  </a:solidFill>
                </a:rPr>
                <a:t>Pi-Lone </a:t>
              </a:r>
              <a:r>
                <a:rPr lang="en-US" sz="1400" b="0" dirty="0" smtClean="0">
                  <a:solidFill>
                    <a:srgbClr val="000000"/>
                  </a:solidFill>
                </a:rPr>
                <a:t>Pair</a:t>
              </a:r>
            </a:p>
            <a:p>
              <a:pPr marL="447675" lvl="1" indent="-180975">
                <a:buSzPct val="80000"/>
                <a:buFont typeface="Courier New" pitchFamily="49" charset="0"/>
                <a:buChar char="o"/>
                <a:tabLst>
                  <a:tab pos="180975" algn="l"/>
                </a:tabLst>
                <a:defRPr/>
              </a:pPr>
              <a:endParaRPr lang="en-US" sz="1400" b="0" dirty="0" smtClean="0">
                <a:solidFill>
                  <a:srgbClr val="000000"/>
                </a:solidFill>
              </a:endParaRPr>
            </a:p>
            <a:p>
              <a:pPr marL="638175" lvl="1" indent="-180975">
                <a:buFont typeface="Arial" pitchFamily="34" charset="0"/>
                <a:buChar char="•"/>
                <a:tabLst>
                  <a:tab pos="180975" algn="l"/>
                </a:tabLst>
                <a:defRPr/>
              </a:pPr>
              <a:endParaRPr lang="en-US" sz="1400" b="0" dirty="0" smtClean="0">
                <a:solidFill>
                  <a:srgbClr val="000000"/>
                </a:solidFill>
              </a:endParaRPr>
            </a:p>
          </p:txBody>
        </p:sp>
        <p:cxnSp>
          <p:nvCxnSpPr>
            <p:cNvPr id="9" name="Straight Connector 8"/>
            <p:cNvCxnSpPr/>
            <p:nvPr/>
          </p:nvCxnSpPr>
          <p:spPr>
            <a:xfrm>
              <a:off x="3894934" y="3409646"/>
              <a:ext cx="4219575" cy="0"/>
            </a:xfrm>
            <a:prstGeom prst="line">
              <a:avLst/>
            </a:prstGeom>
          </p:spPr>
          <p:style>
            <a:lnRef idx="3">
              <a:schemeClr val="accent6"/>
            </a:lnRef>
            <a:fillRef idx="0">
              <a:schemeClr val="accent6"/>
            </a:fillRef>
            <a:effectRef idx="2">
              <a:schemeClr val="accent6"/>
            </a:effectRef>
            <a:fontRef idx="minor">
              <a:schemeClr val="tx1"/>
            </a:fontRef>
          </p:style>
        </p:cxnSp>
      </p:grpSp>
      <p:pic>
        <p:nvPicPr>
          <p:cNvPr id="10"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17020" y="1286190"/>
            <a:ext cx="2275046" cy="478488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nvGrpSpPr>
          <p:cNvPr id="11" name="Group 10"/>
          <p:cNvGrpSpPr/>
          <p:nvPr/>
        </p:nvGrpSpPr>
        <p:grpSpPr>
          <a:xfrm>
            <a:off x="54000" y="72000"/>
            <a:ext cx="111468" cy="404769"/>
            <a:chOff x="1145616" y="4786009"/>
            <a:chExt cx="111468" cy="404769"/>
          </a:xfrm>
        </p:grpSpPr>
        <p:sp>
          <p:nvSpPr>
            <p:cNvPr id="12" name="Teardrop 11"/>
            <p:cNvSpPr/>
            <p:nvPr/>
          </p:nvSpPr>
          <p:spPr>
            <a:xfrm rot="8100000">
              <a:off x="1145618" y="4786009"/>
              <a:ext cx="111464" cy="111464"/>
            </a:xfrm>
            <a:prstGeom prst="teardrop">
              <a:avLst>
                <a:gd name="adj" fmla="val 200000"/>
              </a:avLst>
            </a:prstGeom>
            <a:solidFill>
              <a:schemeClr val="bg1"/>
            </a:solidFill>
          </p:spPr>
          <p:style>
            <a:lnRef idx="0">
              <a:schemeClr val="dk1"/>
            </a:lnRef>
            <a:fillRef idx="3">
              <a:schemeClr val="dk1"/>
            </a:fillRef>
            <a:effectRef idx="3">
              <a:schemeClr val="dk1"/>
            </a:effectRef>
            <a:fontRef idx="minor">
              <a:schemeClr val="lt1"/>
            </a:fontRef>
          </p:style>
        </p:sp>
        <p:sp>
          <p:nvSpPr>
            <p:cNvPr id="13" name="Teardrop 12"/>
            <p:cNvSpPr/>
            <p:nvPr/>
          </p:nvSpPr>
          <p:spPr>
            <a:xfrm rot="8100000">
              <a:off x="1145618" y="4883778"/>
              <a:ext cx="111464" cy="111464"/>
            </a:xfrm>
            <a:prstGeom prst="teardrop">
              <a:avLst>
                <a:gd name="adj" fmla="val 200000"/>
              </a:avLst>
            </a:prstGeom>
            <a:solidFill>
              <a:schemeClr val="bg1"/>
            </a:solidFill>
          </p:spPr>
          <p:style>
            <a:lnRef idx="0">
              <a:schemeClr val="accent2"/>
            </a:lnRef>
            <a:fillRef idx="3">
              <a:schemeClr val="accent2"/>
            </a:fillRef>
            <a:effectRef idx="3">
              <a:schemeClr val="accent2"/>
            </a:effectRef>
            <a:fontRef idx="minor">
              <a:schemeClr val="lt1"/>
            </a:fontRef>
          </p:style>
        </p:sp>
        <p:sp>
          <p:nvSpPr>
            <p:cNvPr id="14" name="Teardrop 13"/>
            <p:cNvSpPr/>
            <p:nvPr/>
          </p:nvSpPr>
          <p:spPr>
            <a:xfrm rot="8100000">
              <a:off x="1145618" y="4981547"/>
              <a:ext cx="111464" cy="111464"/>
            </a:xfrm>
            <a:prstGeom prst="teardrop">
              <a:avLst>
                <a:gd name="adj" fmla="val 200000"/>
              </a:avLst>
            </a:prstGeom>
            <a:solidFill>
              <a:schemeClr val="bg1"/>
            </a:solidFill>
          </p:spPr>
          <p:style>
            <a:lnRef idx="0">
              <a:schemeClr val="accent4"/>
            </a:lnRef>
            <a:fillRef idx="3">
              <a:schemeClr val="accent4"/>
            </a:fillRef>
            <a:effectRef idx="3">
              <a:schemeClr val="accent4"/>
            </a:effectRef>
            <a:fontRef idx="minor">
              <a:schemeClr val="lt1"/>
            </a:fontRef>
          </p:style>
        </p:sp>
        <p:sp>
          <p:nvSpPr>
            <p:cNvPr id="15" name="Oval 14"/>
            <p:cNvSpPr/>
            <p:nvPr/>
          </p:nvSpPr>
          <p:spPr>
            <a:xfrm rot="5400000">
              <a:off x="1145619" y="5079313"/>
              <a:ext cx="111462" cy="111468"/>
            </a:xfrm>
            <a:prstGeom prst="ellipse">
              <a:avLst/>
            </a:prstGeom>
          </p:spPr>
          <p:style>
            <a:lnRef idx="0">
              <a:schemeClr val="accent6"/>
            </a:lnRef>
            <a:fillRef idx="3">
              <a:schemeClr val="accent6"/>
            </a:fillRef>
            <a:effectRef idx="3">
              <a:schemeClr val="accent6"/>
            </a:effectRef>
            <a:fontRef idx="minor">
              <a:schemeClr val="lt1"/>
            </a:fontRef>
          </p:style>
        </p:sp>
      </p:grpSp>
    </p:spTree>
    <p:extLst>
      <p:ext uri="{BB962C8B-B14F-4D97-AF65-F5344CB8AC3E}">
        <p14:creationId xmlns:p14="http://schemas.microsoft.com/office/powerpoint/2010/main" xmlns="" val="342004014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3556"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a:t>Analysis - Non-Bond </a:t>
            </a:r>
            <a:r>
              <a:rPr lang="en-GB" dirty="0" smtClean="0"/>
              <a:t>Interactions Poses</a:t>
            </a:r>
            <a:endParaRPr lang="en-GB" dirty="0"/>
          </a:p>
        </p:txBody>
      </p:sp>
      <p:sp>
        <p:nvSpPr>
          <p:cNvPr id="5" name="Rounded Rectangle 4"/>
          <p:cNvSpPr/>
          <p:nvPr/>
        </p:nvSpPr>
        <p:spPr bwMode="auto">
          <a:xfrm>
            <a:off x="5626295" y="2134800"/>
            <a:ext cx="3072775" cy="953453"/>
          </a:xfrm>
          <a:prstGeom prst="round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36000" tIns="0" rIns="36000" bIns="0" numCol="1" rtlCol="0" anchor="t" anchorCtr="0" compatLnSpc="1">
            <a:prstTxWarp prst="textNoShape">
              <a:avLst/>
            </a:prstTxWarp>
            <a:spAutoFit/>
          </a:bodyPr>
          <a:lstStyle/>
          <a:p>
            <a:pPr algn="ctr"/>
            <a:r>
              <a:rPr lang="en-US" sz="1400" b="0" dirty="0" smtClean="0">
                <a:solidFill>
                  <a:srgbClr val="000000"/>
                </a:solidFill>
                <a:cs typeface="Calibri" pitchFamily="34" charset="0"/>
              </a:rPr>
              <a:t>Alternatively, non-bond interaction monitors can also  be created with specific control of interactions, and molecular and selection scope</a:t>
            </a:r>
            <a:endParaRPr lang="en-US" sz="1400" b="0" dirty="0">
              <a:solidFill>
                <a:srgbClr val="000000"/>
              </a:solidFill>
              <a:cs typeface="Calibri" pitchFamily="34" charset="0"/>
            </a:endParaRPr>
          </a:p>
        </p:txBody>
      </p:sp>
      <p:sp>
        <p:nvSpPr>
          <p:cNvPr id="6" name="Oval 5"/>
          <p:cNvSpPr/>
          <p:nvPr/>
        </p:nvSpPr>
        <p:spPr bwMode="auto">
          <a:xfrm>
            <a:off x="-144000" y="2468875"/>
            <a:ext cx="1512000" cy="288000"/>
          </a:xfrm>
          <a:prstGeom prst="ellipse">
            <a:avLst/>
          </a:prstGeom>
          <a:noFill/>
          <a:ln>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pic>
        <p:nvPicPr>
          <p:cNvPr id="23555" name="Picture 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288400" y="3196800"/>
            <a:ext cx="3748564" cy="355425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8" name="Rounded Rectangle 7"/>
          <p:cNvSpPr/>
          <p:nvPr/>
        </p:nvSpPr>
        <p:spPr bwMode="auto">
          <a:xfrm>
            <a:off x="108000" y="4528800"/>
            <a:ext cx="3418045" cy="1396127"/>
          </a:xfrm>
          <a:prstGeom prst="round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36000" tIns="0" rIns="36000" bIns="0" numCol="1" rtlCol="0" anchor="t" anchorCtr="0" compatLnSpc="1">
            <a:prstTxWarp prst="textNoShape">
              <a:avLst/>
            </a:prstTxWarp>
            <a:spAutoFit/>
          </a:bodyPr>
          <a:lstStyle/>
          <a:p>
            <a:pPr algn="ctr"/>
            <a:r>
              <a:rPr lang="en-US" sz="1400" b="0" dirty="0" smtClean="0">
                <a:solidFill>
                  <a:srgbClr val="000000"/>
                </a:solidFill>
                <a:cs typeface="Calibri" pitchFamily="34" charset="0"/>
              </a:rPr>
              <a:t>Non-bond interactions can also be viewed for docking poses </a:t>
            </a:r>
          </a:p>
          <a:p>
            <a:pPr algn="ctr"/>
            <a:endParaRPr lang="en-US" sz="1200" b="0" dirty="0" smtClean="0">
              <a:solidFill>
                <a:srgbClr val="000000"/>
              </a:solidFill>
              <a:cs typeface="Calibri" pitchFamily="34" charset="0"/>
            </a:endParaRPr>
          </a:p>
          <a:p>
            <a:pPr algn="ctr"/>
            <a:r>
              <a:rPr lang="en-US" sz="1400" b="0" dirty="0" smtClean="0">
                <a:solidFill>
                  <a:srgbClr val="000000"/>
                </a:solidFill>
                <a:cs typeface="Calibri" pitchFamily="34" charset="0"/>
              </a:rPr>
              <a:t>Scrolling through the poses will update the ligand and display only those residues interacting with the ligand</a:t>
            </a:r>
            <a:endParaRPr lang="en-US" sz="1400" b="0" dirty="0">
              <a:solidFill>
                <a:srgbClr val="000000"/>
              </a:solidFill>
              <a:cs typeface="Calibri" pitchFamily="34" charset="0"/>
            </a:endParaRPr>
          </a:p>
        </p:txBody>
      </p:sp>
      <p:sp>
        <p:nvSpPr>
          <p:cNvPr id="9" name="Rounded Rectangle 8"/>
          <p:cNvSpPr/>
          <p:nvPr/>
        </p:nvSpPr>
        <p:spPr bwMode="auto">
          <a:xfrm>
            <a:off x="108000" y="6033600"/>
            <a:ext cx="3418045" cy="715089"/>
          </a:xfrm>
          <a:prstGeom prst="round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36000" tIns="0" rIns="36000" bIns="0" numCol="1" rtlCol="0" anchor="t" anchorCtr="0" compatLnSpc="1">
            <a:prstTxWarp prst="textNoShape">
              <a:avLst/>
            </a:prstTxWarp>
            <a:spAutoFit/>
          </a:bodyPr>
          <a:lstStyle/>
          <a:p>
            <a:pPr algn="ctr"/>
            <a:r>
              <a:rPr lang="en-US" sz="1400" b="0" dirty="0" smtClean="0">
                <a:solidFill>
                  <a:srgbClr val="000000"/>
                </a:solidFill>
                <a:cs typeface="Calibri" pitchFamily="34" charset="0"/>
              </a:rPr>
              <a:t>You can also add receptor surfaces to more easily visualize the binding site cavity</a:t>
            </a:r>
            <a:endParaRPr lang="en-US" sz="1400" b="0" dirty="0">
              <a:solidFill>
                <a:srgbClr val="000000"/>
              </a:solidFill>
              <a:cs typeface="Calibri" pitchFamily="34" charset="0"/>
            </a:endParaRPr>
          </a:p>
        </p:txBody>
      </p:sp>
      <p:sp>
        <p:nvSpPr>
          <p:cNvPr id="10" name="Oval 9"/>
          <p:cNvSpPr/>
          <p:nvPr/>
        </p:nvSpPr>
        <p:spPr bwMode="auto">
          <a:xfrm>
            <a:off x="-144000" y="3574800"/>
            <a:ext cx="1512000" cy="288000"/>
          </a:xfrm>
          <a:prstGeom prst="ellipse">
            <a:avLst/>
          </a:prstGeom>
          <a:noFill/>
          <a:ln>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grpSp>
        <p:nvGrpSpPr>
          <p:cNvPr id="11" name="Group 10"/>
          <p:cNvGrpSpPr/>
          <p:nvPr/>
        </p:nvGrpSpPr>
        <p:grpSpPr>
          <a:xfrm>
            <a:off x="54000" y="72000"/>
            <a:ext cx="111468" cy="404769"/>
            <a:chOff x="1145616" y="4786009"/>
            <a:chExt cx="111468" cy="404769"/>
          </a:xfrm>
        </p:grpSpPr>
        <p:sp>
          <p:nvSpPr>
            <p:cNvPr id="12" name="Teardrop 11"/>
            <p:cNvSpPr/>
            <p:nvPr/>
          </p:nvSpPr>
          <p:spPr>
            <a:xfrm rot="8100000">
              <a:off x="1145618" y="4786009"/>
              <a:ext cx="111464" cy="111464"/>
            </a:xfrm>
            <a:prstGeom prst="teardrop">
              <a:avLst>
                <a:gd name="adj" fmla="val 200000"/>
              </a:avLst>
            </a:prstGeom>
            <a:solidFill>
              <a:schemeClr val="bg1"/>
            </a:solidFill>
          </p:spPr>
          <p:style>
            <a:lnRef idx="0">
              <a:schemeClr val="dk1"/>
            </a:lnRef>
            <a:fillRef idx="3">
              <a:schemeClr val="dk1"/>
            </a:fillRef>
            <a:effectRef idx="3">
              <a:schemeClr val="dk1"/>
            </a:effectRef>
            <a:fontRef idx="minor">
              <a:schemeClr val="lt1"/>
            </a:fontRef>
          </p:style>
        </p:sp>
        <p:sp>
          <p:nvSpPr>
            <p:cNvPr id="13" name="Teardrop 12"/>
            <p:cNvSpPr/>
            <p:nvPr/>
          </p:nvSpPr>
          <p:spPr>
            <a:xfrm rot="8100000">
              <a:off x="1145618" y="4883778"/>
              <a:ext cx="111464" cy="111464"/>
            </a:xfrm>
            <a:prstGeom prst="teardrop">
              <a:avLst>
                <a:gd name="adj" fmla="val 200000"/>
              </a:avLst>
            </a:prstGeom>
            <a:solidFill>
              <a:schemeClr val="bg1"/>
            </a:solidFill>
          </p:spPr>
          <p:style>
            <a:lnRef idx="0">
              <a:schemeClr val="accent2"/>
            </a:lnRef>
            <a:fillRef idx="3">
              <a:schemeClr val="accent2"/>
            </a:fillRef>
            <a:effectRef idx="3">
              <a:schemeClr val="accent2"/>
            </a:effectRef>
            <a:fontRef idx="minor">
              <a:schemeClr val="lt1"/>
            </a:fontRef>
          </p:style>
        </p:sp>
        <p:sp>
          <p:nvSpPr>
            <p:cNvPr id="14" name="Teardrop 13"/>
            <p:cNvSpPr/>
            <p:nvPr/>
          </p:nvSpPr>
          <p:spPr>
            <a:xfrm rot="8100000">
              <a:off x="1145618" y="4981547"/>
              <a:ext cx="111464" cy="111464"/>
            </a:xfrm>
            <a:prstGeom prst="teardrop">
              <a:avLst>
                <a:gd name="adj" fmla="val 200000"/>
              </a:avLst>
            </a:prstGeom>
            <a:solidFill>
              <a:schemeClr val="bg1"/>
            </a:solidFill>
          </p:spPr>
          <p:style>
            <a:lnRef idx="0">
              <a:schemeClr val="accent4"/>
            </a:lnRef>
            <a:fillRef idx="3">
              <a:schemeClr val="accent4"/>
            </a:fillRef>
            <a:effectRef idx="3">
              <a:schemeClr val="accent4"/>
            </a:effectRef>
            <a:fontRef idx="minor">
              <a:schemeClr val="lt1"/>
            </a:fontRef>
          </p:style>
        </p:sp>
        <p:sp>
          <p:nvSpPr>
            <p:cNvPr id="15" name="Oval 14"/>
            <p:cNvSpPr/>
            <p:nvPr/>
          </p:nvSpPr>
          <p:spPr>
            <a:xfrm rot="5400000">
              <a:off x="1145619" y="5079313"/>
              <a:ext cx="111462" cy="111468"/>
            </a:xfrm>
            <a:prstGeom prst="ellipse">
              <a:avLst/>
            </a:prstGeom>
          </p:spPr>
          <p:style>
            <a:lnRef idx="0">
              <a:schemeClr val="accent6"/>
            </a:lnRef>
            <a:fillRef idx="3">
              <a:schemeClr val="accent6"/>
            </a:fillRef>
            <a:effectRef idx="3">
              <a:schemeClr val="accent6"/>
            </a:effectRef>
            <a:fontRef idx="minor">
              <a:schemeClr val="lt1"/>
            </a:fontRef>
          </p:style>
        </p:sp>
      </p:grpSp>
    </p:spTree>
    <p:extLst>
      <p:ext uri="{BB962C8B-B14F-4D97-AF65-F5344CB8AC3E}">
        <p14:creationId xmlns:p14="http://schemas.microsoft.com/office/powerpoint/2010/main" xmlns="" val="273454931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23555"/>
                                        </p:tgtEl>
                                        <p:attrNameLst>
                                          <p:attrName>style.visibility</p:attrName>
                                        </p:attrNameLst>
                                      </p:cBhvr>
                                      <p:to>
                                        <p:strVal val="visible"/>
                                      </p:to>
                                    </p:set>
                                    <p:animEffect transition="in" filter="fade">
                                      <p:cBhvr>
                                        <p:cTn id="20" dur="1000"/>
                                        <p:tgtEl>
                                          <p:spTgt spid="2355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childTnLst>
                                </p:cTn>
                              </p:par>
                            </p:childTnLst>
                          </p:cTn>
                        </p:par>
                        <p:par>
                          <p:cTn id="26" fill="hold">
                            <p:stCondLst>
                              <p:cond delay="1000"/>
                            </p:stCondLst>
                            <p:childTnLst>
                              <p:par>
                                <p:cTn id="27" presetID="10"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childTnLst>
                                </p:cTn>
                              </p:par>
                            </p:childTnLst>
                          </p:cTn>
                        </p:par>
                        <p:par>
                          <p:cTn id="30" fill="hold">
                            <p:stCondLst>
                              <p:cond delay="2000"/>
                            </p:stCondLst>
                            <p:childTnLst>
                              <p:par>
                                <p:cTn id="31" presetID="10" presetClass="entr" presetSubtype="0" fill="hold" nodeType="afterEffect">
                                  <p:stCondLst>
                                    <p:cond delay="0"/>
                                  </p:stCondLst>
                                  <p:childTnLst>
                                    <p:set>
                                      <p:cBhvr>
                                        <p:cTn id="32" dur="1" fill="hold">
                                          <p:stCondLst>
                                            <p:cond delay="0"/>
                                          </p:stCondLst>
                                        </p:cTn>
                                        <p:tgtEl>
                                          <p:spTgt spid="23556"/>
                                        </p:tgtEl>
                                        <p:attrNameLst>
                                          <p:attrName>style.visibility</p:attrName>
                                        </p:attrNameLst>
                                      </p:cBhvr>
                                      <p:to>
                                        <p:strVal val="visible"/>
                                      </p:to>
                                    </p:set>
                                    <p:animEffect transition="in" filter="fade">
                                      <p:cBhvr>
                                        <p:cTn id="33" dur="1000"/>
                                        <p:tgtEl>
                                          <p:spTgt spid="235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1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4580"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Rectangle 10"/>
          <p:cNvSpPr>
            <a:spLocks noChangeArrowheads="1"/>
          </p:cNvSpPr>
          <p:nvPr/>
        </p:nvSpPr>
        <p:spPr bwMode="auto">
          <a:xfrm>
            <a:off x="3318578" y="748800"/>
            <a:ext cx="5664228" cy="817245"/>
          </a:xfrm>
          <a:prstGeom prst="roundRect">
            <a:avLst/>
          </a:prstGeom>
          <a:ln>
            <a:headEnd/>
            <a:tailEnd/>
          </a:ln>
        </p:spPr>
        <p:style>
          <a:lnRef idx="1">
            <a:schemeClr val="accent6"/>
          </a:lnRef>
          <a:fillRef idx="2">
            <a:schemeClr val="accent6"/>
          </a:fillRef>
          <a:effectRef idx="1">
            <a:schemeClr val="accent6"/>
          </a:effectRef>
          <a:fontRef idx="minor">
            <a:schemeClr val="dk1"/>
          </a:fontRef>
        </p:style>
        <p:txBody>
          <a:bodyPr wrap="square" lIns="36000" rIns="36000" anchor="ctr">
            <a:spAutoFit/>
          </a:bodyPr>
          <a:lstStyle/>
          <a:p>
            <a:pPr algn="ctr"/>
            <a:r>
              <a:rPr lang="en-US" sz="1400" b="0" dirty="0">
                <a:solidFill>
                  <a:srgbClr val="000000"/>
                </a:solidFill>
                <a:cs typeface="Calibri" pitchFamily="34" charset="0"/>
              </a:rPr>
              <a:t>Non-bond interactions </a:t>
            </a:r>
            <a:r>
              <a:rPr lang="en-US" sz="1400" b="0" dirty="0" smtClean="0">
                <a:solidFill>
                  <a:srgbClr val="000000"/>
                </a:solidFill>
                <a:cs typeface="Calibri" pitchFamily="34" charset="0"/>
              </a:rPr>
              <a:t>for numerous docking </a:t>
            </a:r>
            <a:r>
              <a:rPr lang="en-US" sz="1400" b="0" dirty="0">
                <a:solidFill>
                  <a:srgbClr val="000000"/>
                </a:solidFill>
                <a:cs typeface="Calibri" pitchFamily="34" charset="0"/>
              </a:rPr>
              <a:t>poses </a:t>
            </a:r>
            <a:r>
              <a:rPr lang="en-US" sz="1400" b="0" dirty="0" smtClean="0">
                <a:solidFill>
                  <a:srgbClr val="000000"/>
                </a:solidFill>
                <a:cs typeface="Calibri" pitchFamily="34" charset="0"/>
              </a:rPr>
              <a:t>are more easily analyzed as molecular properties, and can be calculated with the </a:t>
            </a:r>
            <a:r>
              <a:rPr lang="en-US" sz="1400" dirty="0" smtClean="0">
                <a:solidFill>
                  <a:srgbClr val="000000"/>
                </a:solidFill>
                <a:cs typeface="Calibri" pitchFamily="34" charset="0"/>
              </a:rPr>
              <a:t>Analyze Ligand Poses </a:t>
            </a:r>
            <a:r>
              <a:rPr lang="en-US" sz="1400" b="0" dirty="0" smtClean="0">
                <a:solidFill>
                  <a:srgbClr val="000000"/>
                </a:solidFill>
                <a:cs typeface="Calibri" pitchFamily="34" charset="0"/>
              </a:rPr>
              <a:t>protocol </a:t>
            </a:r>
            <a:endParaRPr lang="en-US" sz="1400" b="0" dirty="0">
              <a:solidFill>
                <a:srgbClr val="000000"/>
              </a:solidFill>
            </a:endParaRPr>
          </a:p>
        </p:txBody>
      </p:sp>
      <p:sp>
        <p:nvSpPr>
          <p:cNvPr id="5" name="Title 4"/>
          <p:cNvSpPr>
            <a:spLocks noGrp="1"/>
          </p:cNvSpPr>
          <p:nvPr>
            <p:ph type="title"/>
          </p:nvPr>
        </p:nvSpPr>
        <p:spPr/>
        <p:txBody>
          <a:bodyPr/>
          <a:lstStyle/>
          <a:p>
            <a:r>
              <a:rPr lang="en-GB" dirty="0"/>
              <a:t>Analysis - </a:t>
            </a:r>
            <a:r>
              <a:rPr lang="en-GB" dirty="0" err="1"/>
              <a:t>Analyze</a:t>
            </a:r>
            <a:r>
              <a:rPr lang="en-GB" dirty="0"/>
              <a:t> Ligand Poses </a:t>
            </a:r>
          </a:p>
        </p:txBody>
      </p:sp>
      <p:pic>
        <p:nvPicPr>
          <p:cNvPr id="24579" name="Picture 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80000" y="2152800"/>
            <a:ext cx="4339590" cy="293893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8" name="Oval 7"/>
          <p:cNvSpPr/>
          <p:nvPr/>
        </p:nvSpPr>
        <p:spPr bwMode="auto">
          <a:xfrm>
            <a:off x="-144000" y="5272440"/>
            <a:ext cx="1476000" cy="288000"/>
          </a:xfrm>
          <a:prstGeom prst="ellipse">
            <a:avLst/>
          </a:prstGeom>
          <a:noFill/>
          <a:ln>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10" name="Rectangle 10"/>
          <p:cNvSpPr>
            <a:spLocks noChangeArrowheads="1"/>
          </p:cNvSpPr>
          <p:nvPr/>
        </p:nvSpPr>
        <p:spPr bwMode="auto">
          <a:xfrm>
            <a:off x="4802430" y="5656490"/>
            <a:ext cx="4184035" cy="1055608"/>
          </a:xfrm>
          <a:prstGeom prst="roundRect">
            <a:avLst/>
          </a:prstGeom>
          <a:ln>
            <a:headEnd/>
            <a:tailEnd/>
          </a:ln>
        </p:spPr>
        <p:style>
          <a:lnRef idx="1">
            <a:schemeClr val="accent6"/>
          </a:lnRef>
          <a:fillRef idx="2">
            <a:schemeClr val="accent6"/>
          </a:fillRef>
          <a:effectRef idx="1">
            <a:schemeClr val="accent6"/>
          </a:effectRef>
          <a:fontRef idx="minor">
            <a:schemeClr val="dk1"/>
          </a:fontRef>
        </p:style>
        <p:txBody>
          <a:bodyPr wrap="square" lIns="36000" rIns="36000" anchor="ctr">
            <a:spAutoFit/>
          </a:bodyPr>
          <a:lstStyle/>
          <a:p>
            <a:pPr algn="ctr"/>
            <a:r>
              <a:rPr lang="en-US" sz="1400" b="0" dirty="0">
                <a:solidFill>
                  <a:srgbClr val="000000"/>
                </a:solidFill>
                <a:cs typeface="Calibri" pitchFamily="34" charset="0"/>
              </a:rPr>
              <a:t>Non-bond interactions </a:t>
            </a:r>
            <a:r>
              <a:rPr lang="en-US" sz="1400" b="0" dirty="0" smtClean="0">
                <a:solidFill>
                  <a:srgbClr val="000000"/>
                </a:solidFill>
                <a:cs typeface="Calibri" pitchFamily="34" charset="0"/>
              </a:rPr>
              <a:t>for numerous docking </a:t>
            </a:r>
            <a:r>
              <a:rPr lang="en-US" sz="1400" b="0" dirty="0">
                <a:solidFill>
                  <a:srgbClr val="000000"/>
                </a:solidFill>
                <a:cs typeface="Calibri" pitchFamily="34" charset="0"/>
              </a:rPr>
              <a:t>poses </a:t>
            </a:r>
            <a:r>
              <a:rPr lang="en-US" sz="1400" b="0" dirty="0" smtClean="0">
                <a:solidFill>
                  <a:srgbClr val="000000"/>
                </a:solidFill>
                <a:cs typeface="Calibri" pitchFamily="34" charset="0"/>
              </a:rPr>
              <a:t>are more easily analyzed as molecular properties, and can be calculated with the </a:t>
            </a:r>
            <a:r>
              <a:rPr lang="en-US" sz="1400" dirty="0" smtClean="0">
                <a:solidFill>
                  <a:srgbClr val="000000"/>
                </a:solidFill>
                <a:cs typeface="Calibri" pitchFamily="34" charset="0"/>
              </a:rPr>
              <a:t>Analyze Ligand Poses </a:t>
            </a:r>
            <a:r>
              <a:rPr lang="en-US" sz="1400" b="0" dirty="0" smtClean="0">
                <a:solidFill>
                  <a:srgbClr val="000000"/>
                </a:solidFill>
                <a:cs typeface="Calibri" pitchFamily="34" charset="0"/>
              </a:rPr>
              <a:t>protocol </a:t>
            </a:r>
            <a:endParaRPr lang="en-US" sz="1400" b="0" dirty="0">
              <a:solidFill>
                <a:srgbClr val="000000"/>
              </a:solidFill>
            </a:endParaRPr>
          </a:p>
        </p:txBody>
      </p:sp>
      <p:grpSp>
        <p:nvGrpSpPr>
          <p:cNvPr id="9" name="Group 8"/>
          <p:cNvGrpSpPr/>
          <p:nvPr/>
        </p:nvGrpSpPr>
        <p:grpSpPr>
          <a:xfrm>
            <a:off x="54000" y="72000"/>
            <a:ext cx="111468" cy="404769"/>
            <a:chOff x="1145616" y="4786009"/>
            <a:chExt cx="111468" cy="404769"/>
          </a:xfrm>
        </p:grpSpPr>
        <p:sp>
          <p:nvSpPr>
            <p:cNvPr id="11" name="Teardrop 10"/>
            <p:cNvSpPr/>
            <p:nvPr/>
          </p:nvSpPr>
          <p:spPr>
            <a:xfrm rot="8100000">
              <a:off x="1145618" y="4786009"/>
              <a:ext cx="111464" cy="111464"/>
            </a:xfrm>
            <a:prstGeom prst="teardrop">
              <a:avLst>
                <a:gd name="adj" fmla="val 200000"/>
              </a:avLst>
            </a:prstGeom>
            <a:solidFill>
              <a:schemeClr val="bg1"/>
            </a:solidFill>
          </p:spPr>
          <p:style>
            <a:lnRef idx="0">
              <a:schemeClr val="dk1"/>
            </a:lnRef>
            <a:fillRef idx="3">
              <a:schemeClr val="dk1"/>
            </a:fillRef>
            <a:effectRef idx="3">
              <a:schemeClr val="dk1"/>
            </a:effectRef>
            <a:fontRef idx="minor">
              <a:schemeClr val="lt1"/>
            </a:fontRef>
          </p:style>
        </p:sp>
        <p:sp>
          <p:nvSpPr>
            <p:cNvPr id="12" name="Teardrop 11"/>
            <p:cNvSpPr/>
            <p:nvPr/>
          </p:nvSpPr>
          <p:spPr>
            <a:xfrm rot="8100000">
              <a:off x="1145618" y="4883778"/>
              <a:ext cx="111464" cy="111464"/>
            </a:xfrm>
            <a:prstGeom prst="teardrop">
              <a:avLst>
                <a:gd name="adj" fmla="val 200000"/>
              </a:avLst>
            </a:prstGeom>
            <a:solidFill>
              <a:schemeClr val="bg1"/>
            </a:solidFill>
          </p:spPr>
          <p:style>
            <a:lnRef idx="0">
              <a:schemeClr val="accent2"/>
            </a:lnRef>
            <a:fillRef idx="3">
              <a:schemeClr val="accent2"/>
            </a:fillRef>
            <a:effectRef idx="3">
              <a:schemeClr val="accent2"/>
            </a:effectRef>
            <a:fontRef idx="minor">
              <a:schemeClr val="lt1"/>
            </a:fontRef>
          </p:style>
        </p:sp>
        <p:sp>
          <p:nvSpPr>
            <p:cNvPr id="13" name="Teardrop 12"/>
            <p:cNvSpPr/>
            <p:nvPr/>
          </p:nvSpPr>
          <p:spPr>
            <a:xfrm rot="8100000">
              <a:off x="1145618" y="4981547"/>
              <a:ext cx="111464" cy="111464"/>
            </a:xfrm>
            <a:prstGeom prst="teardrop">
              <a:avLst>
                <a:gd name="adj" fmla="val 200000"/>
              </a:avLst>
            </a:prstGeom>
            <a:solidFill>
              <a:schemeClr val="bg1"/>
            </a:solidFill>
          </p:spPr>
          <p:style>
            <a:lnRef idx="0">
              <a:schemeClr val="accent4"/>
            </a:lnRef>
            <a:fillRef idx="3">
              <a:schemeClr val="accent4"/>
            </a:fillRef>
            <a:effectRef idx="3">
              <a:schemeClr val="accent4"/>
            </a:effectRef>
            <a:fontRef idx="minor">
              <a:schemeClr val="lt1"/>
            </a:fontRef>
          </p:style>
        </p:sp>
        <p:sp>
          <p:nvSpPr>
            <p:cNvPr id="14" name="Oval 13"/>
            <p:cNvSpPr/>
            <p:nvPr/>
          </p:nvSpPr>
          <p:spPr>
            <a:xfrm rot="5400000">
              <a:off x="1145619" y="5079313"/>
              <a:ext cx="111462" cy="111468"/>
            </a:xfrm>
            <a:prstGeom prst="ellipse">
              <a:avLst/>
            </a:prstGeom>
          </p:spPr>
          <p:style>
            <a:lnRef idx="0">
              <a:schemeClr val="accent6"/>
            </a:lnRef>
            <a:fillRef idx="3">
              <a:schemeClr val="accent6"/>
            </a:fillRef>
            <a:effectRef idx="3">
              <a:schemeClr val="accent6"/>
            </a:effectRef>
            <a:fontRef idx="minor">
              <a:schemeClr val="lt1"/>
            </a:fontRef>
          </p:style>
        </p:sp>
      </p:grpSp>
    </p:spTree>
    <p:extLst>
      <p:ext uri="{BB962C8B-B14F-4D97-AF65-F5344CB8AC3E}">
        <p14:creationId xmlns:p14="http://schemas.microsoft.com/office/powerpoint/2010/main" xmlns="" val="279267772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24579"/>
                                        </p:tgtEl>
                                        <p:attrNameLst>
                                          <p:attrName>style.visibility</p:attrName>
                                        </p:attrNameLst>
                                      </p:cBhvr>
                                      <p:to>
                                        <p:strVal val="visible"/>
                                      </p:to>
                                    </p:set>
                                    <p:animEffect transition="in" filter="fade">
                                      <p:cBhvr>
                                        <p:cTn id="16" dur="1000"/>
                                        <p:tgtEl>
                                          <p:spTgt spid="24579"/>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24580"/>
                                        </p:tgtEl>
                                        <p:attrNameLst>
                                          <p:attrName>style.visibility</p:attrName>
                                        </p:attrNameLst>
                                      </p:cBhvr>
                                      <p:to>
                                        <p:strVal val="visible"/>
                                      </p:to>
                                    </p:set>
                                    <p:animEffect transition="in" filter="fade">
                                      <p:cBhvr>
                                        <p:cTn id="20" dur="1000"/>
                                        <p:tgtEl>
                                          <p:spTgt spid="24580"/>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1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Analysis - </a:t>
            </a:r>
            <a:r>
              <a:rPr lang="en-GB" dirty="0" err="1"/>
              <a:t>Analyze</a:t>
            </a:r>
            <a:r>
              <a:rPr lang="en-GB" dirty="0"/>
              <a:t> Ligand Poses </a:t>
            </a:r>
          </a:p>
        </p:txBody>
      </p:sp>
      <p:pic>
        <p:nvPicPr>
          <p:cNvPr id="26627"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18799" y="626399"/>
            <a:ext cx="3774979" cy="59760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6628"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610405" y="626399"/>
            <a:ext cx="3433965" cy="59760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Rectangle 10"/>
          <p:cNvSpPr>
            <a:spLocks noChangeArrowheads="1"/>
          </p:cNvSpPr>
          <p:nvPr/>
        </p:nvSpPr>
        <p:spPr bwMode="auto">
          <a:xfrm>
            <a:off x="1156344" y="4961132"/>
            <a:ext cx="3379640" cy="1770698"/>
          </a:xfrm>
          <a:prstGeom prst="roundRect">
            <a:avLst/>
          </a:prstGeom>
          <a:ln>
            <a:headEnd/>
            <a:tailEnd/>
          </a:ln>
        </p:spPr>
        <p:style>
          <a:lnRef idx="1">
            <a:schemeClr val="accent6"/>
          </a:lnRef>
          <a:fillRef idx="2">
            <a:schemeClr val="accent6"/>
          </a:fillRef>
          <a:effectRef idx="1">
            <a:schemeClr val="accent6"/>
          </a:effectRef>
          <a:fontRef idx="minor">
            <a:schemeClr val="dk1"/>
          </a:fontRef>
        </p:style>
        <p:txBody>
          <a:bodyPr wrap="square" lIns="36000" rIns="36000" anchor="ctr">
            <a:spAutoFit/>
          </a:bodyPr>
          <a:lstStyle/>
          <a:p>
            <a:pPr algn="ctr"/>
            <a:r>
              <a:rPr lang="en-US" sz="1400" b="0" dirty="0">
                <a:solidFill>
                  <a:srgbClr val="000000"/>
                </a:solidFill>
                <a:cs typeface="Calibri" pitchFamily="34" charset="0"/>
              </a:rPr>
              <a:t>Frequency histograms summarize the different protein </a:t>
            </a:r>
            <a:r>
              <a:rPr lang="en-US" sz="1400" b="0" dirty="0" smtClean="0">
                <a:solidFill>
                  <a:srgbClr val="000000"/>
                </a:solidFill>
                <a:cs typeface="Calibri" pitchFamily="34" charset="0"/>
              </a:rPr>
              <a:t>residue interactions </a:t>
            </a:r>
            <a:r>
              <a:rPr lang="en-US" sz="1400" b="0" dirty="0">
                <a:solidFill>
                  <a:srgbClr val="000000"/>
                </a:solidFill>
                <a:cs typeface="Calibri" pitchFamily="34" charset="0"/>
              </a:rPr>
              <a:t>calculated for the docked </a:t>
            </a:r>
            <a:r>
              <a:rPr lang="en-US" sz="1400" b="0" dirty="0" smtClean="0">
                <a:solidFill>
                  <a:srgbClr val="000000"/>
                </a:solidFill>
                <a:cs typeface="Calibri" pitchFamily="34" charset="0"/>
              </a:rPr>
              <a:t>poses</a:t>
            </a:r>
          </a:p>
          <a:p>
            <a:pPr algn="ctr"/>
            <a:endParaRPr lang="en-US" sz="1200" b="0" dirty="0" smtClean="0">
              <a:solidFill>
                <a:srgbClr val="000000"/>
              </a:solidFill>
              <a:cs typeface="Calibri" pitchFamily="34" charset="0"/>
            </a:endParaRPr>
          </a:p>
          <a:p>
            <a:pPr algn="ctr"/>
            <a:r>
              <a:rPr lang="en-US" sz="1400" b="0" dirty="0" smtClean="0">
                <a:solidFill>
                  <a:srgbClr val="000000"/>
                </a:solidFill>
                <a:cs typeface="Calibri" pitchFamily="34" charset="0"/>
              </a:rPr>
              <a:t>The </a:t>
            </a:r>
            <a:r>
              <a:rPr lang="en-US" sz="1400" b="0" dirty="0">
                <a:solidFill>
                  <a:srgbClr val="000000"/>
                </a:solidFill>
                <a:cs typeface="Calibri" pitchFamily="34" charset="0"/>
              </a:rPr>
              <a:t>residue axis is the same for all of the histograms so that it is easy to compare the different interactions</a:t>
            </a:r>
            <a:endParaRPr lang="en-US" sz="1400" b="0" dirty="0">
              <a:solidFill>
                <a:srgbClr val="000000"/>
              </a:solidFill>
            </a:endParaRPr>
          </a:p>
        </p:txBody>
      </p:sp>
      <p:sp>
        <p:nvSpPr>
          <p:cNvPr id="7" name="Rectangle 10"/>
          <p:cNvSpPr>
            <a:spLocks noChangeArrowheads="1"/>
          </p:cNvSpPr>
          <p:nvPr/>
        </p:nvSpPr>
        <p:spPr bwMode="auto">
          <a:xfrm>
            <a:off x="5647950" y="5676222"/>
            <a:ext cx="3379640" cy="1055608"/>
          </a:xfrm>
          <a:prstGeom prst="roundRect">
            <a:avLst/>
          </a:prstGeom>
          <a:ln>
            <a:headEnd/>
            <a:tailEnd/>
          </a:ln>
        </p:spPr>
        <p:style>
          <a:lnRef idx="1">
            <a:schemeClr val="accent6"/>
          </a:lnRef>
          <a:fillRef idx="2">
            <a:schemeClr val="accent6"/>
          </a:fillRef>
          <a:effectRef idx="1">
            <a:schemeClr val="accent6"/>
          </a:effectRef>
          <a:fontRef idx="minor">
            <a:schemeClr val="dk1"/>
          </a:fontRef>
        </p:style>
        <p:txBody>
          <a:bodyPr wrap="square" lIns="36000" rIns="36000" anchor="ctr">
            <a:spAutoFit/>
          </a:bodyPr>
          <a:lstStyle/>
          <a:p>
            <a:pPr algn="ctr"/>
            <a:r>
              <a:rPr lang="en-US" sz="1400" b="0" dirty="0">
                <a:solidFill>
                  <a:srgbClr val="000000"/>
                </a:solidFill>
                <a:cs typeface="Calibri" pitchFamily="34" charset="0"/>
              </a:rPr>
              <a:t>Statistical Residue Analysis </a:t>
            </a:r>
            <a:r>
              <a:rPr lang="en-US" sz="1400" b="0" dirty="0" smtClean="0">
                <a:solidFill>
                  <a:srgbClr val="000000"/>
                </a:solidFill>
                <a:cs typeface="Calibri" pitchFamily="34" charset="0"/>
              </a:rPr>
              <a:t>summarizes </a:t>
            </a:r>
            <a:r>
              <a:rPr lang="en-US" sz="1400" b="0" dirty="0">
                <a:solidFill>
                  <a:srgbClr val="000000"/>
                </a:solidFill>
                <a:cs typeface="Calibri" pitchFamily="34" charset="0"/>
              </a:rPr>
              <a:t>the interaction count and lists the </a:t>
            </a:r>
            <a:r>
              <a:rPr lang="en-US" sz="1400" b="0" dirty="0" smtClean="0">
                <a:solidFill>
                  <a:srgbClr val="000000"/>
                </a:solidFill>
                <a:cs typeface="Calibri" pitchFamily="34" charset="0"/>
              </a:rPr>
              <a:t>5 most </a:t>
            </a:r>
            <a:r>
              <a:rPr lang="en-US" sz="1400" b="0" dirty="0">
                <a:solidFill>
                  <a:srgbClr val="000000"/>
                </a:solidFill>
                <a:cs typeface="Calibri" pitchFamily="34" charset="0"/>
              </a:rPr>
              <a:t>frequently encountered residues for each interaction </a:t>
            </a:r>
            <a:r>
              <a:rPr lang="en-US" sz="1400" b="0" dirty="0" smtClean="0">
                <a:solidFill>
                  <a:srgbClr val="000000"/>
                </a:solidFill>
                <a:cs typeface="Calibri" pitchFamily="34" charset="0"/>
              </a:rPr>
              <a:t>type</a:t>
            </a:r>
          </a:p>
        </p:txBody>
      </p:sp>
      <p:grpSp>
        <p:nvGrpSpPr>
          <p:cNvPr id="8" name="Group 7"/>
          <p:cNvGrpSpPr/>
          <p:nvPr/>
        </p:nvGrpSpPr>
        <p:grpSpPr>
          <a:xfrm>
            <a:off x="54000" y="72000"/>
            <a:ext cx="111468" cy="404769"/>
            <a:chOff x="1145616" y="4786009"/>
            <a:chExt cx="111468" cy="404769"/>
          </a:xfrm>
        </p:grpSpPr>
        <p:sp>
          <p:nvSpPr>
            <p:cNvPr id="9" name="Teardrop 8"/>
            <p:cNvSpPr/>
            <p:nvPr/>
          </p:nvSpPr>
          <p:spPr>
            <a:xfrm rot="8100000">
              <a:off x="1145618" y="4786009"/>
              <a:ext cx="111464" cy="111464"/>
            </a:xfrm>
            <a:prstGeom prst="teardrop">
              <a:avLst>
                <a:gd name="adj" fmla="val 200000"/>
              </a:avLst>
            </a:prstGeom>
            <a:solidFill>
              <a:schemeClr val="bg1"/>
            </a:solidFill>
          </p:spPr>
          <p:style>
            <a:lnRef idx="0">
              <a:schemeClr val="dk1"/>
            </a:lnRef>
            <a:fillRef idx="3">
              <a:schemeClr val="dk1"/>
            </a:fillRef>
            <a:effectRef idx="3">
              <a:schemeClr val="dk1"/>
            </a:effectRef>
            <a:fontRef idx="minor">
              <a:schemeClr val="lt1"/>
            </a:fontRef>
          </p:style>
        </p:sp>
        <p:sp>
          <p:nvSpPr>
            <p:cNvPr id="10" name="Teardrop 9"/>
            <p:cNvSpPr/>
            <p:nvPr/>
          </p:nvSpPr>
          <p:spPr>
            <a:xfrm rot="8100000">
              <a:off x="1145618" y="4883778"/>
              <a:ext cx="111464" cy="111464"/>
            </a:xfrm>
            <a:prstGeom prst="teardrop">
              <a:avLst>
                <a:gd name="adj" fmla="val 200000"/>
              </a:avLst>
            </a:prstGeom>
            <a:solidFill>
              <a:schemeClr val="bg1"/>
            </a:solidFill>
          </p:spPr>
          <p:style>
            <a:lnRef idx="0">
              <a:schemeClr val="accent2"/>
            </a:lnRef>
            <a:fillRef idx="3">
              <a:schemeClr val="accent2"/>
            </a:fillRef>
            <a:effectRef idx="3">
              <a:schemeClr val="accent2"/>
            </a:effectRef>
            <a:fontRef idx="minor">
              <a:schemeClr val="lt1"/>
            </a:fontRef>
          </p:style>
        </p:sp>
        <p:sp>
          <p:nvSpPr>
            <p:cNvPr id="11" name="Teardrop 10"/>
            <p:cNvSpPr/>
            <p:nvPr/>
          </p:nvSpPr>
          <p:spPr>
            <a:xfrm rot="8100000">
              <a:off x="1145618" y="4981547"/>
              <a:ext cx="111464" cy="111464"/>
            </a:xfrm>
            <a:prstGeom prst="teardrop">
              <a:avLst>
                <a:gd name="adj" fmla="val 200000"/>
              </a:avLst>
            </a:prstGeom>
            <a:solidFill>
              <a:schemeClr val="bg1"/>
            </a:solidFill>
          </p:spPr>
          <p:style>
            <a:lnRef idx="0">
              <a:schemeClr val="accent4"/>
            </a:lnRef>
            <a:fillRef idx="3">
              <a:schemeClr val="accent4"/>
            </a:fillRef>
            <a:effectRef idx="3">
              <a:schemeClr val="accent4"/>
            </a:effectRef>
            <a:fontRef idx="minor">
              <a:schemeClr val="lt1"/>
            </a:fontRef>
          </p:style>
        </p:sp>
        <p:sp>
          <p:nvSpPr>
            <p:cNvPr id="12" name="Oval 11"/>
            <p:cNvSpPr/>
            <p:nvPr/>
          </p:nvSpPr>
          <p:spPr>
            <a:xfrm rot="5400000">
              <a:off x="1145619" y="5079313"/>
              <a:ext cx="111462" cy="111468"/>
            </a:xfrm>
            <a:prstGeom prst="ellipse">
              <a:avLst/>
            </a:prstGeom>
          </p:spPr>
          <p:style>
            <a:lnRef idx="0">
              <a:schemeClr val="accent6"/>
            </a:lnRef>
            <a:fillRef idx="3">
              <a:schemeClr val="accent6"/>
            </a:fillRef>
            <a:effectRef idx="3">
              <a:schemeClr val="accent6"/>
            </a:effectRef>
            <a:fontRef idx="minor">
              <a:schemeClr val="lt1"/>
            </a:fontRef>
          </p:style>
        </p:sp>
      </p:grpSp>
    </p:spTree>
    <p:extLst>
      <p:ext uri="{BB962C8B-B14F-4D97-AF65-F5344CB8AC3E}">
        <p14:creationId xmlns:p14="http://schemas.microsoft.com/office/powerpoint/2010/main" xmlns="" val="395059180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6627"/>
                                        </p:tgtEl>
                                        <p:attrNameLst>
                                          <p:attrName>style.visibility</p:attrName>
                                        </p:attrNameLst>
                                      </p:cBhvr>
                                      <p:to>
                                        <p:strVal val="visible"/>
                                      </p:to>
                                    </p:set>
                                    <p:animEffect transition="in" filter="fade">
                                      <p:cBhvr>
                                        <p:cTn id="11" dur="1000"/>
                                        <p:tgtEl>
                                          <p:spTgt spid="26627"/>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26628"/>
                                        </p:tgtEl>
                                        <p:attrNameLst>
                                          <p:attrName>style.visibility</p:attrName>
                                        </p:attrNameLst>
                                      </p:cBhvr>
                                      <p:to>
                                        <p:strVal val="visible"/>
                                      </p:to>
                                    </p:set>
                                    <p:animEffect transition="in" filter="fade">
                                      <p:cBhvr>
                                        <p:cTn id="19" dur="1000"/>
                                        <p:tgtEl>
                                          <p:spTgt spid="266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7020" y="625435"/>
            <a:ext cx="8909960" cy="6106395"/>
          </a:xfrm>
        </p:spPr>
        <p:txBody>
          <a:bodyPr/>
          <a:lstStyle/>
          <a:p>
            <a:endParaRPr lang="en-GB" dirty="0"/>
          </a:p>
        </p:txBody>
      </p:sp>
      <p:sp>
        <p:nvSpPr>
          <p:cNvPr id="3" name="Title 2"/>
          <p:cNvSpPr>
            <a:spLocks noGrp="1"/>
          </p:cNvSpPr>
          <p:nvPr>
            <p:ph type="title"/>
          </p:nvPr>
        </p:nvSpPr>
        <p:spPr/>
        <p:txBody>
          <a:bodyPr/>
          <a:lstStyle/>
          <a:p>
            <a:r>
              <a:rPr lang="en-GB" dirty="0"/>
              <a:t>Analysis - </a:t>
            </a:r>
            <a:r>
              <a:rPr lang="en-GB" dirty="0" err="1"/>
              <a:t>Analyze</a:t>
            </a:r>
            <a:r>
              <a:rPr lang="en-GB" dirty="0"/>
              <a:t> Ligand Poses </a:t>
            </a:r>
          </a:p>
        </p:txBody>
      </p:sp>
      <p:pic>
        <p:nvPicPr>
          <p:cNvPr id="26629" name="Picture 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17020" y="625435"/>
            <a:ext cx="8460000" cy="170529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6630" name="Picture 6"/>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66980" y="1815990"/>
            <a:ext cx="8460000" cy="170528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Rectangle 10"/>
          <p:cNvSpPr>
            <a:spLocks noChangeArrowheads="1"/>
          </p:cNvSpPr>
          <p:nvPr/>
        </p:nvSpPr>
        <p:spPr bwMode="auto">
          <a:xfrm>
            <a:off x="180000" y="2549654"/>
            <a:ext cx="3163040" cy="1498283"/>
          </a:xfrm>
          <a:prstGeom prst="roundRect">
            <a:avLst/>
          </a:prstGeom>
          <a:ln>
            <a:headEnd/>
            <a:tailEnd/>
          </a:ln>
        </p:spPr>
        <p:style>
          <a:lnRef idx="1">
            <a:schemeClr val="accent6"/>
          </a:lnRef>
          <a:fillRef idx="2">
            <a:schemeClr val="accent6"/>
          </a:fillRef>
          <a:effectRef idx="1">
            <a:schemeClr val="accent6"/>
          </a:effectRef>
          <a:fontRef idx="minor">
            <a:schemeClr val="dk1"/>
          </a:fontRef>
        </p:style>
        <p:txBody>
          <a:bodyPr wrap="square" lIns="36000" rIns="36000" anchor="ctr">
            <a:spAutoFit/>
          </a:bodyPr>
          <a:lstStyle/>
          <a:p>
            <a:pPr algn="ctr"/>
            <a:r>
              <a:rPr lang="en-US" sz="1400" b="0" dirty="0" smtClean="0">
                <a:solidFill>
                  <a:srgbClr val="000000"/>
                </a:solidFill>
                <a:cs typeface="Calibri" pitchFamily="34" charset="0"/>
              </a:rPr>
              <a:t>Non-bond interaction </a:t>
            </a:r>
            <a:r>
              <a:rPr lang="en-US" sz="1400" b="0" dirty="0">
                <a:solidFill>
                  <a:srgbClr val="000000"/>
                </a:solidFill>
                <a:cs typeface="Calibri" pitchFamily="34" charset="0"/>
              </a:rPr>
              <a:t>properties are added and sorted by interaction </a:t>
            </a:r>
            <a:r>
              <a:rPr lang="en-US" sz="1400" b="0" dirty="0" smtClean="0">
                <a:solidFill>
                  <a:srgbClr val="000000"/>
                </a:solidFill>
                <a:cs typeface="Calibri" pitchFamily="34" charset="0"/>
              </a:rPr>
              <a:t>category</a:t>
            </a:r>
          </a:p>
          <a:p>
            <a:pPr algn="ctr"/>
            <a:endParaRPr lang="en-US" sz="1200" b="0" dirty="0" smtClean="0">
              <a:solidFill>
                <a:srgbClr val="000000"/>
              </a:solidFill>
              <a:cs typeface="Calibri" pitchFamily="34" charset="0"/>
            </a:endParaRPr>
          </a:p>
          <a:p>
            <a:pPr algn="ctr"/>
            <a:r>
              <a:rPr lang="en-US" sz="1400" b="0" dirty="0" smtClean="0">
                <a:solidFill>
                  <a:srgbClr val="000000"/>
                </a:solidFill>
                <a:cs typeface="Calibri" pitchFamily="34" charset="0"/>
              </a:rPr>
              <a:t>Properties </a:t>
            </a:r>
            <a:r>
              <a:rPr lang="en-US" sz="1400" b="0" dirty="0">
                <a:solidFill>
                  <a:srgbClr val="000000"/>
                </a:solidFill>
                <a:cs typeface="Calibri" pitchFamily="34" charset="0"/>
              </a:rPr>
              <a:t>can also be sorted by scope, such as by residue </a:t>
            </a:r>
            <a:r>
              <a:rPr lang="en-US" sz="1400" b="0" dirty="0" smtClean="0">
                <a:solidFill>
                  <a:srgbClr val="000000"/>
                </a:solidFill>
                <a:cs typeface="Calibri" pitchFamily="34" charset="0"/>
              </a:rPr>
              <a:t>sequence</a:t>
            </a:r>
          </a:p>
        </p:txBody>
      </p:sp>
      <p:pic>
        <p:nvPicPr>
          <p:cNvPr id="26632" name="Picture 8"/>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477600" y="3149210"/>
            <a:ext cx="5486400" cy="34290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cxnSp>
        <p:nvCxnSpPr>
          <p:cNvPr id="7" name="Straight Connector 6"/>
          <p:cNvCxnSpPr/>
          <p:nvPr/>
        </p:nvCxnSpPr>
        <p:spPr bwMode="auto">
          <a:xfrm flipH="1">
            <a:off x="3540580" y="5040000"/>
            <a:ext cx="5076000" cy="0"/>
          </a:xfrm>
          <a:prstGeom prst="line">
            <a:avLst/>
          </a:prstGeom>
          <a:solidFill>
            <a:schemeClr val="accent1"/>
          </a:solidFill>
          <a:ln w="19050" cap="flat" cmpd="sng" algn="ctr">
            <a:solidFill>
              <a:srgbClr val="FF0000"/>
            </a:solidFill>
            <a:prstDash val="solid"/>
            <a:round/>
            <a:headEnd type="none" w="med" len="med"/>
            <a:tailEnd type="none" w="med" len="med"/>
          </a:ln>
          <a:effectLst/>
        </p:spPr>
      </p:cxnSp>
      <p:sp>
        <p:nvSpPr>
          <p:cNvPr id="15" name="Rectangle 10"/>
          <p:cNvSpPr>
            <a:spLocks noChangeArrowheads="1"/>
          </p:cNvSpPr>
          <p:nvPr/>
        </p:nvSpPr>
        <p:spPr bwMode="auto">
          <a:xfrm>
            <a:off x="180000" y="4906800"/>
            <a:ext cx="4641138" cy="1770698"/>
          </a:xfrm>
          <a:prstGeom prst="roundRect">
            <a:avLst/>
          </a:prstGeom>
          <a:ln>
            <a:headEnd/>
            <a:tailEnd/>
          </a:ln>
        </p:spPr>
        <p:style>
          <a:lnRef idx="1">
            <a:schemeClr val="accent6"/>
          </a:lnRef>
          <a:fillRef idx="2">
            <a:schemeClr val="accent6"/>
          </a:fillRef>
          <a:effectRef idx="1">
            <a:schemeClr val="accent6"/>
          </a:effectRef>
          <a:fontRef idx="minor">
            <a:schemeClr val="dk1"/>
          </a:fontRef>
        </p:style>
        <p:txBody>
          <a:bodyPr wrap="square" lIns="36000" rIns="36000" anchor="ctr">
            <a:spAutoFit/>
          </a:bodyPr>
          <a:lstStyle/>
          <a:p>
            <a:pPr algn="ctr"/>
            <a:r>
              <a:rPr lang="en-US" sz="1400" b="0" dirty="0" smtClean="0">
                <a:solidFill>
                  <a:srgbClr val="000000"/>
                </a:solidFill>
                <a:cs typeface="Calibri" pitchFamily="34" charset="0"/>
              </a:rPr>
              <a:t>Interaction </a:t>
            </a:r>
            <a:r>
              <a:rPr lang="en-US" sz="1400" b="0" dirty="0">
                <a:solidFill>
                  <a:srgbClr val="000000"/>
                </a:solidFill>
                <a:cs typeface="Calibri" pitchFamily="34" charset="0"/>
              </a:rPr>
              <a:t>properties c</a:t>
            </a:r>
            <a:r>
              <a:rPr lang="en-US" sz="1400" b="0" dirty="0" smtClean="0">
                <a:solidFill>
                  <a:srgbClr val="000000"/>
                </a:solidFill>
                <a:cs typeface="Calibri" pitchFamily="34" charset="0"/>
              </a:rPr>
              <a:t>an be charted with heat maps</a:t>
            </a:r>
          </a:p>
          <a:p>
            <a:pPr algn="ctr"/>
            <a:endParaRPr lang="en-US" sz="1200" b="0" dirty="0" smtClean="0">
              <a:solidFill>
                <a:srgbClr val="000000"/>
              </a:solidFill>
            </a:endParaRPr>
          </a:p>
          <a:p>
            <a:pPr algn="ctr"/>
            <a:r>
              <a:rPr lang="en-US" sz="1400" b="0" dirty="0" smtClean="0">
                <a:solidFill>
                  <a:srgbClr val="000000"/>
                </a:solidFill>
              </a:rPr>
              <a:t>Columns represent interactions (e.g. residues forming hydrophobic interactions); rows represent ligand poses</a:t>
            </a:r>
          </a:p>
          <a:p>
            <a:pPr algn="ctr"/>
            <a:endParaRPr lang="en-US" sz="1200" b="0" dirty="0" smtClean="0">
              <a:solidFill>
                <a:srgbClr val="000000"/>
              </a:solidFill>
            </a:endParaRPr>
          </a:p>
          <a:p>
            <a:pPr algn="ctr"/>
            <a:r>
              <a:rPr lang="en-US" sz="1400" b="0" dirty="0" smtClean="0">
                <a:solidFill>
                  <a:srgbClr val="000000"/>
                </a:solidFill>
              </a:rPr>
              <a:t>Which interactions can discriminate the actives from the decoys?</a:t>
            </a:r>
            <a:endParaRPr lang="en-US" sz="1400" b="0" dirty="0">
              <a:solidFill>
                <a:srgbClr val="000000"/>
              </a:solidFill>
            </a:endParaRPr>
          </a:p>
        </p:txBody>
      </p:sp>
      <p:sp>
        <p:nvSpPr>
          <p:cNvPr id="17" name="Rectangle 10"/>
          <p:cNvSpPr>
            <a:spLocks noChangeArrowheads="1"/>
          </p:cNvSpPr>
          <p:nvPr/>
        </p:nvSpPr>
        <p:spPr bwMode="auto">
          <a:xfrm>
            <a:off x="7682805" y="5217018"/>
            <a:ext cx="796937" cy="340519"/>
          </a:xfrm>
          <a:prstGeom prst="roundRect">
            <a:avLst/>
          </a:prstGeom>
          <a:ln>
            <a:headEnd/>
            <a:tailEnd/>
          </a:ln>
        </p:spPr>
        <p:style>
          <a:lnRef idx="0">
            <a:schemeClr val="accent6"/>
          </a:lnRef>
          <a:fillRef idx="3">
            <a:schemeClr val="accent6"/>
          </a:fillRef>
          <a:effectRef idx="3">
            <a:schemeClr val="accent6"/>
          </a:effectRef>
          <a:fontRef idx="minor">
            <a:schemeClr val="lt1"/>
          </a:fontRef>
        </p:style>
        <p:txBody>
          <a:bodyPr wrap="square" lIns="36000" rIns="36000" anchor="ctr">
            <a:spAutoFit/>
          </a:bodyPr>
          <a:lstStyle/>
          <a:p>
            <a:pPr algn="ctr"/>
            <a:r>
              <a:rPr lang="en-US" sz="1400" b="0" dirty="0">
                <a:solidFill>
                  <a:srgbClr val="000000"/>
                </a:solidFill>
                <a:cs typeface="Calibri" pitchFamily="34" charset="0"/>
              </a:rPr>
              <a:t>A</a:t>
            </a:r>
            <a:r>
              <a:rPr lang="en-US" sz="1400" b="0" dirty="0" smtClean="0">
                <a:solidFill>
                  <a:srgbClr val="000000"/>
                </a:solidFill>
                <a:cs typeface="Calibri" pitchFamily="34" charset="0"/>
              </a:rPr>
              <a:t>ctives</a:t>
            </a:r>
            <a:endParaRPr lang="en-US" sz="1400" b="0" dirty="0">
              <a:solidFill>
                <a:srgbClr val="000000"/>
              </a:solidFill>
            </a:endParaRPr>
          </a:p>
        </p:txBody>
      </p:sp>
      <p:sp>
        <p:nvSpPr>
          <p:cNvPr id="18" name="Rectangle 10"/>
          <p:cNvSpPr>
            <a:spLocks noChangeArrowheads="1"/>
          </p:cNvSpPr>
          <p:nvPr/>
        </p:nvSpPr>
        <p:spPr bwMode="auto">
          <a:xfrm>
            <a:off x="7682805" y="4349528"/>
            <a:ext cx="796937" cy="340519"/>
          </a:xfrm>
          <a:prstGeom prst="roundRect">
            <a:avLst/>
          </a:prstGeom>
          <a:ln>
            <a:headEnd/>
            <a:tailEnd/>
          </a:ln>
        </p:spPr>
        <p:style>
          <a:lnRef idx="0">
            <a:schemeClr val="accent6"/>
          </a:lnRef>
          <a:fillRef idx="3">
            <a:schemeClr val="accent6"/>
          </a:fillRef>
          <a:effectRef idx="3">
            <a:schemeClr val="accent6"/>
          </a:effectRef>
          <a:fontRef idx="minor">
            <a:schemeClr val="lt1"/>
          </a:fontRef>
        </p:style>
        <p:txBody>
          <a:bodyPr wrap="square" lIns="36000" rIns="36000" anchor="ctr">
            <a:spAutoFit/>
          </a:bodyPr>
          <a:lstStyle/>
          <a:p>
            <a:pPr algn="ctr"/>
            <a:r>
              <a:rPr lang="en-US" sz="1400" b="0" dirty="0" smtClean="0">
                <a:solidFill>
                  <a:srgbClr val="000000"/>
                </a:solidFill>
                <a:cs typeface="Calibri" pitchFamily="34" charset="0"/>
              </a:rPr>
              <a:t>Decoys</a:t>
            </a:r>
            <a:endParaRPr lang="en-US" sz="1400" b="0" dirty="0">
              <a:solidFill>
                <a:srgbClr val="000000"/>
              </a:solidFill>
            </a:endParaRPr>
          </a:p>
        </p:txBody>
      </p:sp>
      <p:sp>
        <p:nvSpPr>
          <p:cNvPr id="19" name="Rectangle 10"/>
          <p:cNvSpPr>
            <a:spLocks noChangeArrowheads="1"/>
          </p:cNvSpPr>
          <p:nvPr/>
        </p:nvSpPr>
        <p:spPr bwMode="auto">
          <a:xfrm>
            <a:off x="4878000" y="6098616"/>
            <a:ext cx="4086015" cy="578882"/>
          </a:xfrm>
          <a:prstGeom prst="roundRect">
            <a:avLst/>
          </a:prstGeom>
          <a:ln>
            <a:headEnd/>
            <a:tailEnd/>
          </a:ln>
        </p:spPr>
        <p:style>
          <a:lnRef idx="1">
            <a:schemeClr val="accent6"/>
          </a:lnRef>
          <a:fillRef idx="2">
            <a:schemeClr val="accent6"/>
          </a:fillRef>
          <a:effectRef idx="1">
            <a:schemeClr val="accent6"/>
          </a:effectRef>
          <a:fontRef idx="minor">
            <a:schemeClr val="dk1"/>
          </a:fontRef>
        </p:style>
        <p:txBody>
          <a:bodyPr wrap="square" lIns="36000" rIns="36000" anchor="ctr">
            <a:spAutoFit/>
          </a:bodyPr>
          <a:lstStyle/>
          <a:p>
            <a:pPr algn="ctr"/>
            <a:r>
              <a:rPr lang="en-US" sz="1400" b="0" dirty="0">
                <a:solidFill>
                  <a:srgbClr val="000000"/>
                </a:solidFill>
                <a:cs typeface="Calibri" pitchFamily="34" charset="0"/>
              </a:rPr>
              <a:t>Use the filtering in the Data Table or the </a:t>
            </a:r>
            <a:r>
              <a:rPr lang="en-US" sz="1400" dirty="0">
                <a:solidFill>
                  <a:srgbClr val="000000"/>
                </a:solidFill>
                <a:cs typeface="Calibri" pitchFamily="34" charset="0"/>
              </a:rPr>
              <a:t>Filter by Property </a:t>
            </a:r>
            <a:r>
              <a:rPr lang="en-US" sz="1400" b="0" dirty="0">
                <a:solidFill>
                  <a:srgbClr val="000000"/>
                </a:solidFill>
                <a:cs typeface="Calibri" pitchFamily="34" charset="0"/>
              </a:rPr>
              <a:t>protocol to enrich the results</a:t>
            </a:r>
          </a:p>
        </p:txBody>
      </p:sp>
      <p:grpSp>
        <p:nvGrpSpPr>
          <p:cNvPr id="13" name="Group 12"/>
          <p:cNvGrpSpPr/>
          <p:nvPr/>
        </p:nvGrpSpPr>
        <p:grpSpPr>
          <a:xfrm>
            <a:off x="54000" y="72000"/>
            <a:ext cx="111468" cy="404769"/>
            <a:chOff x="1145616" y="4786009"/>
            <a:chExt cx="111468" cy="404769"/>
          </a:xfrm>
        </p:grpSpPr>
        <p:sp>
          <p:nvSpPr>
            <p:cNvPr id="14" name="Teardrop 13"/>
            <p:cNvSpPr/>
            <p:nvPr/>
          </p:nvSpPr>
          <p:spPr>
            <a:xfrm rot="8100000">
              <a:off x="1145618" y="4786009"/>
              <a:ext cx="111464" cy="111464"/>
            </a:xfrm>
            <a:prstGeom prst="teardrop">
              <a:avLst>
                <a:gd name="adj" fmla="val 200000"/>
              </a:avLst>
            </a:prstGeom>
            <a:solidFill>
              <a:schemeClr val="bg1"/>
            </a:solidFill>
          </p:spPr>
          <p:style>
            <a:lnRef idx="0">
              <a:schemeClr val="dk1"/>
            </a:lnRef>
            <a:fillRef idx="3">
              <a:schemeClr val="dk1"/>
            </a:fillRef>
            <a:effectRef idx="3">
              <a:schemeClr val="dk1"/>
            </a:effectRef>
            <a:fontRef idx="minor">
              <a:schemeClr val="lt1"/>
            </a:fontRef>
          </p:style>
        </p:sp>
        <p:sp>
          <p:nvSpPr>
            <p:cNvPr id="16" name="Teardrop 15"/>
            <p:cNvSpPr/>
            <p:nvPr/>
          </p:nvSpPr>
          <p:spPr>
            <a:xfrm rot="8100000">
              <a:off x="1145618" y="4883778"/>
              <a:ext cx="111464" cy="111464"/>
            </a:xfrm>
            <a:prstGeom prst="teardrop">
              <a:avLst>
                <a:gd name="adj" fmla="val 200000"/>
              </a:avLst>
            </a:prstGeom>
            <a:solidFill>
              <a:schemeClr val="bg1"/>
            </a:solidFill>
          </p:spPr>
          <p:style>
            <a:lnRef idx="0">
              <a:schemeClr val="accent2"/>
            </a:lnRef>
            <a:fillRef idx="3">
              <a:schemeClr val="accent2"/>
            </a:fillRef>
            <a:effectRef idx="3">
              <a:schemeClr val="accent2"/>
            </a:effectRef>
            <a:fontRef idx="minor">
              <a:schemeClr val="lt1"/>
            </a:fontRef>
          </p:style>
        </p:sp>
        <p:sp>
          <p:nvSpPr>
            <p:cNvPr id="20" name="Teardrop 19"/>
            <p:cNvSpPr/>
            <p:nvPr/>
          </p:nvSpPr>
          <p:spPr>
            <a:xfrm rot="8100000">
              <a:off x="1145618" y="4981547"/>
              <a:ext cx="111464" cy="111464"/>
            </a:xfrm>
            <a:prstGeom prst="teardrop">
              <a:avLst>
                <a:gd name="adj" fmla="val 200000"/>
              </a:avLst>
            </a:prstGeom>
            <a:solidFill>
              <a:schemeClr val="bg1"/>
            </a:solidFill>
          </p:spPr>
          <p:style>
            <a:lnRef idx="0">
              <a:schemeClr val="accent4"/>
            </a:lnRef>
            <a:fillRef idx="3">
              <a:schemeClr val="accent4"/>
            </a:fillRef>
            <a:effectRef idx="3">
              <a:schemeClr val="accent4"/>
            </a:effectRef>
            <a:fontRef idx="minor">
              <a:schemeClr val="lt1"/>
            </a:fontRef>
          </p:style>
        </p:sp>
        <p:sp>
          <p:nvSpPr>
            <p:cNvPr id="21" name="Oval 20"/>
            <p:cNvSpPr/>
            <p:nvPr/>
          </p:nvSpPr>
          <p:spPr>
            <a:xfrm rot="5400000">
              <a:off x="1145619" y="5079313"/>
              <a:ext cx="111462" cy="111468"/>
            </a:xfrm>
            <a:prstGeom prst="ellipse">
              <a:avLst/>
            </a:prstGeom>
          </p:spPr>
          <p:style>
            <a:lnRef idx="0">
              <a:schemeClr val="accent6"/>
            </a:lnRef>
            <a:fillRef idx="3">
              <a:schemeClr val="accent6"/>
            </a:fillRef>
            <a:effectRef idx="3">
              <a:schemeClr val="accent6"/>
            </a:effectRef>
            <a:fontRef idx="minor">
              <a:schemeClr val="lt1"/>
            </a:fontRef>
          </p:style>
        </p:sp>
      </p:grpSp>
    </p:spTree>
    <p:extLst>
      <p:ext uri="{BB962C8B-B14F-4D97-AF65-F5344CB8AC3E}">
        <p14:creationId xmlns:p14="http://schemas.microsoft.com/office/powerpoint/2010/main" xmlns="" val="200529907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6629"/>
                                        </p:tgtEl>
                                        <p:attrNameLst>
                                          <p:attrName>style.visibility</p:attrName>
                                        </p:attrNameLst>
                                      </p:cBhvr>
                                      <p:to>
                                        <p:strVal val="visible"/>
                                      </p:to>
                                    </p:set>
                                    <p:animEffect transition="in" filter="fade">
                                      <p:cBhvr>
                                        <p:cTn id="11" dur="1000"/>
                                        <p:tgtEl>
                                          <p:spTgt spid="26629"/>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26630"/>
                                        </p:tgtEl>
                                        <p:attrNameLst>
                                          <p:attrName>style.visibility</p:attrName>
                                        </p:attrNameLst>
                                      </p:cBhvr>
                                      <p:to>
                                        <p:strVal val="visible"/>
                                      </p:to>
                                    </p:set>
                                    <p:animEffect transition="in" filter="fade">
                                      <p:cBhvr>
                                        <p:cTn id="15" dur="1000"/>
                                        <p:tgtEl>
                                          <p:spTgt spid="2663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1000"/>
                                        <p:tgtEl>
                                          <p:spTgt spid="15"/>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26632"/>
                                        </p:tgtEl>
                                        <p:attrNameLst>
                                          <p:attrName>style.visibility</p:attrName>
                                        </p:attrNameLst>
                                      </p:cBhvr>
                                      <p:to>
                                        <p:strVal val="visible"/>
                                      </p:to>
                                    </p:set>
                                    <p:animEffect transition="in" filter="fade">
                                      <p:cBhvr>
                                        <p:cTn id="24" dur="1000"/>
                                        <p:tgtEl>
                                          <p:spTgt spid="26632"/>
                                        </p:tgtEl>
                                      </p:cBhvr>
                                    </p:animEffect>
                                  </p:childTnLst>
                                </p:cTn>
                              </p:par>
                            </p:childTnLst>
                          </p:cTn>
                        </p:par>
                        <p:par>
                          <p:cTn id="25" fill="hold">
                            <p:stCondLst>
                              <p:cond delay="2000"/>
                            </p:stCondLst>
                            <p:childTnLst>
                              <p:par>
                                <p:cTn id="26" presetID="10" presetClass="entr" presetSubtype="0"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1000"/>
                                        <p:tgtEl>
                                          <p:spTgt spid="1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1000"/>
                                        <p:tgtEl>
                                          <p:spTgt spid="18"/>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5" grpId="0" animBg="1"/>
      <p:bldP spid="17" grpId="0" animBg="1"/>
      <p:bldP spid="18" grpId="0" animBg="1"/>
      <p:bldP spid="1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7654" name="Picture 6"/>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a:t>Analysis - </a:t>
            </a:r>
            <a:r>
              <a:rPr lang="en-GB" dirty="0" smtClean="0"/>
              <a:t>ROC</a:t>
            </a:r>
            <a:endParaRPr lang="en-GB" dirty="0"/>
          </a:p>
        </p:txBody>
      </p:sp>
      <p:sp>
        <p:nvSpPr>
          <p:cNvPr id="4" name="Rectangle 10"/>
          <p:cNvSpPr>
            <a:spLocks noChangeArrowheads="1"/>
          </p:cNvSpPr>
          <p:nvPr/>
        </p:nvSpPr>
        <p:spPr bwMode="auto">
          <a:xfrm>
            <a:off x="3304800" y="748800"/>
            <a:ext cx="5664228" cy="1498283"/>
          </a:xfrm>
          <a:prstGeom prst="roundRect">
            <a:avLst/>
          </a:prstGeom>
          <a:ln>
            <a:headEnd/>
            <a:tailEnd/>
          </a:ln>
        </p:spPr>
        <p:style>
          <a:lnRef idx="1">
            <a:schemeClr val="accent6"/>
          </a:lnRef>
          <a:fillRef idx="2">
            <a:schemeClr val="accent6"/>
          </a:fillRef>
          <a:effectRef idx="1">
            <a:schemeClr val="accent6"/>
          </a:effectRef>
          <a:fontRef idx="minor">
            <a:schemeClr val="dk1"/>
          </a:fontRef>
        </p:style>
        <p:txBody>
          <a:bodyPr wrap="square" lIns="36000" rIns="36000" anchor="ctr">
            <a:spAutoFit/>
          </a:bodyPr>
          <a:lstStyle/>
          <a:p>
            <a:pPr algn="ctr"/>
            <a:r>
              <a:rPr lang="en-US" sz="1400" b="0" dirty="0">
                <a:solidFill>
                  <a:srgbClr val="000000"/>
                </a:solidFill>
                <a:cs typeface="Calibri" pitchFamily="34" charset="0"/>
              </a:rPr>
              <a:t>ROC curves are used </a:t>
            </a:r>
            <a:r>
              <a:rPr lang="en-US" sz="1400" b="0" dirty="0" smtClean="0">
                <a:solidFill>
                  <a:srgbClr val="000000"/>
                </a:solidFill>
                <a:cs typeface="Calibri" pitchFamily="34" charset="0"/>
              </a:rPr>
              <a:t>in the validation phase to </a:t>
            </a:r>
            <a:r>
              <a:rPr lang="en-US" sz="1400" b="0" dirty="0">
                <a:solidFill>
                  <a:srgbClr val="000000"/>
                </a:solidFill>
                <a:cs typeface="Calibri" pitchFamily="34" charset="0"/>
              </a:rPr>
              <a:t>analyze the enrichment based on the scores of a set of control </a:t>
            </a:r>
            <a:r>
              <a:rPr lang="en-US" sz="1400" b="0" dirty="0" smtClean="0">
                <a:solidFill>
                  <a:srgbClr val="000000"/>
                </a:solidFill>
                <a:cs typeface="Calibri" pitchFamily="34" charset="0"/>
              </a:rPr>
              <a:t>poses</a:t>
            </a:r>
          </a:p>
          <a:p>
            <a:pPr algn="ctr"/>
            <a:endParaRPr lang="en-US" sz="1200" b="0" dirty="0" smtClean="0">
              <a:solidFill>
                <a:srgbClr val="000000"/>
              </a:solidFill>
              <a:cs typeface="Calibri" pitchFamily="34" charset="0"/>
            </a:endParaRPr>
          </a:p>
          <a:p>
            <a:pPr algn="ctr"/>
            <a:r>
              <a:rPr lang="en-US" sz="1400" b="0" dirty="0" smtClean="0">
                <a:solidFill>
                  <a:srgbClr val="000000"/>
                </a:solidFill>
                <a:cs typeface="Calibri" pitchFamily="34" charset="0"/>
              </a:rPr>
              <a:t>You can use this to identify which scoring </a:t>
            </a:r>
            <a:r>
              <a:rPr lang="en-US" sz="1400" b="0" dirty="0">
                <a:solidFill>
                  <a:srgbClr val="000000"/>
                </a:solidFill>
                <a:cs typeface="Calibri" pitchFamily="34" charset="0"/>
              </a:rPr>
              <a:t>function(s) </a:t>
            </a:r>
            <a:r>
              <a:rPr lang="en-US" sz="1400" b="0" dirty="0" smtClean="0">
                <a:solidFill>
                  <a:srgbClr val="000000"/>
                </a:solidFill>
                <a:cs typeface="Calibri" pitchFamily="34" charset="0"/>
              </a:rPr>
              <a:t>best discriminate </a:t>
            </a:r>
            <a:r>
              <a:rPr lang="en-US" sz="1400" b="0" dirty="0">
                <a:solidFill>
                  <a:srgbClr val="000000"/>
                </a:solidFill>
                <a:cs typeface="Calibri" pitchFamily="34" charset="0"/>
              </a:rPr>
              <a:t>or prioritize </a:t>
            </a:r>
            <a:r>
              <a:rPr lang="en-US" sz="1400" b="0" dirty="0" smtClean="0">
                <a:solidFill>
                  <a:srgbClr val="000000"/>
                </a:solidFill>
                <a:cs typeface="Calibri" pitchFamily="34" charset="0"/>
              </a:rPr>
              <a:t>actives over decoys, and then use these </a:t>
            </a:r>
            <a:r>
              <a:rPr lang="en-US" sz="1400" b="0" dirty="0">
                <a:solidFill>
                  <a:srgbClr val="000000"/>
                </a:solidFill>
                <a:cs typeface="Calibri" pitchFamily="34" charset="0"/>
              </a:rPr>
              <a:t>scoring function(s) </a:t>
            </a:r>
            <a:r>
              <a:rPr lang="en-US" sz="1400" b="0" dirty="0" smtClean="0">
                <a:solidFill>
                  <a:srgbClr val="000000"/>
                </a:solidFill>
                <a:cs typeface="Calibri" pitchFamily="34" charset="0"/>
              </a:rPr>
              <a:t>in the screening phase</a:t>
            </a:r>
            <a:endParaRPr lang="en-US" sz="1400" b="0" dirty="0">
              <a:solidFill>
                <a:srgbClr val="000000"/>
              </a:solidFill>
              <a:cs typeface="Calibri" pitchFamily="34" charset="0"/>
            </a:endParaRPr>
          </a:p>
        </p:txBody>
      </p:sp>
      <p:sp>
        <p:nvSpPr>
          <p:cNvPr id="6" name="Oval 5"/>
          <p:cNvSpPr/>
          <p:nvPr/>
        </p:nvSpPr>
        <p:spPr bwMode="auto">
          <a:xfrm>
            <a:off x="-144000" y="4399200"/>
            <a:ext cx="1476000" cy="288000"/>
          </a:xfrm>
          <a:prstGeom prst="ellipse">
            <a:avLst/>
          </a:prstGeom>
          <a:noFill/>
          <a:ln>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pic>
        <p:nvPicPr>
          <p:cNvPr id="27653" name="Picture 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440000" y="2503717"/>
            <a:ext cx="4338000" cy="31004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0" name="Rectangle 10"/>
          <p:cNvSpPr>
            <a:spLocks noChangeArrowheads="1"/>
          </p:cNvSpPr>
          <p:nvPr/>
        </p:nvSpPr>
        <p:spPr bwMode="auto">
          <a:xfrm>
            <a:off x="180000" y="5860800"/>
            <a:ext cx="5664228" cy="817245"/>
          </a:xfrm>
          <a:prstGeom prst="roundRect">
            <a:avLst/>
          </a:prstGeom>
          <a:ln>
            <a:headEnd/>
            <a:tailEnd/>
          </a:ln>
        </p:spPr>
        <p:style>
          <a:lnRef idx="1">
            <a:schemeClr val="accent6"/>
          </a:lnRef>
          <a:fillRef idx="2">
            <a:schemeClr val="accent6"/>
          </a:fillRef>
          <a:effectRef idx="1">
            <a:schemeClr val="accent6"/>
          </a:effectRef>
          <a:fontRef idx="minor">
            <a:schemeClr val="dk1"/>
          </a:fontRef>
        </p:style>
        <p:txBody>
          <a:bodyPr wrap="square" lIns="36000" rIns="36000" anchor="ctr">
            <a:spAutoFit/>
          </a:bodyPr>
          <a:lstStyle/>
          <a:p>
            <a:pPr algn="ctr"/>
            <a:r>
              <a:rPr lang="en-US" sz="1400" b="0" dirty="0" smtClean="0">
                <a:solidFill>
                  <a:srgbClr val="000000"/>
                </a:solidFill>
                <a:cs typeface="Calibri" pitchFamily="34" charset="0"/>
              </a:rPr>
              <a:t>The number of validation ligands (total, actives) can be added, in case some ligands fail to dock – or else the number of ligands is derived from the input file</a:t>
            </a:r>
            <a:endParaRPr lang="en-US" sz="1400" b="0" dirty="0">
              <a:solidFill>
                <a:srgbClr val="000000"/>
              </a:solidFill>
              <a:cs typeface="Calibri" pitchFamily="34" charset="0"/>
            </a:endParaRPr>
          </a:p>
        </p:txBody>
      </p:sp>
      <p:grpSp>
        <p:nvGrpSpPr>
          <p:cNvPr id="9" name="Group 8"/>
          <p:cNvGrpSpPr/>
          <p:nvPr/>
        </p:nvGrpSpPr>
        <p:grpSpPr>
          <a:xfrm>
            <a:off x="54000" y="72000"/>
            <a:ext cx="111468" cy="404769"/>
            <a:chOff x="1145616" y="4786009"/>
            <a:chExt cx="111468" cy="404769"/>
          </a:xfrm>
        </p:grpSpPr>
        <p:sp>
          <p:nvSpPr>
            <p:cNvPr id="11" name="Teardrop 10"/>
            <p:cNvSpPr/>
            <p:nvPr/>
          </p:nvSpPr>
          <p:spPr>
            <a:xfrm rot="8100000">
              <a:off x="1145618" y="4786009"/>
              <a:ext cx="111464" cy="111464"/>
            </a:xfrm>
            <a:prstGeom prst="teardrop">
              <a:avLst>
                <a:gd name="adj" fmla="val 200000"/>
              </a:avLst>
            </a:prstGeom>
            <a:solidFill>
              <a:schemeClr val="bg1"/>
            </a:solidFill>
          </p:spPr>
          <p:style>
            <a:lnRef idx="0">
              <a:schemeClr val="dk1"/>
            </a:lnRef>
            <a:fillRef idx="3">
              <a:schemeClr val="dk1"/>
            </a:fillRef>
            <a:effectRef idx="3">
              <a:schemeClr val="dk1"/>
            </a:effectRef>
            <a:fontRef idx="minor">
              <a:schemeClr val="lt1"/>
            </a:fontRef>
          </p:style>
        </p:sp>
        <p:sp>
          <p:nvSpPr>
            <p:cNvPr id="13" name="Teardrop 12"/>
            <p:cNvSpPr/>
            <p:nvPr/>
          </p:nvSpPr>
          <p:spPr>
            <a:xfrm rot="8100000">
              <a:off x="1145618" y="4883778"/>
              <a:ext cx="111464" cy="111464"/>
            </a:xfrm>
            <a:prstGeom prst="teardrop">
              <a:avLst>
                <a:gd name="adj" fmla="val 200000"/>
              </a:avLst>
            </a:prstGeom>
            <a:solidFill>
              <a:schemeClr val="bg1"/>
            </a:solidFill>
          </p:spPr>
          <p:style>
            <a:lnRef idx="0">
              <a:schemeClr val="accent2"/>
            </a:lnRef>
            <a:fillRef idx="3">
              <a:schemeClr val="accent2"/>
            </a:fillRef>
            <a:effectRef idx="3">
              <a:schemeClr val="accent2"/>
            </a:effectRef>
            <a:fontRef idx="minor">
              <a:schemeClr val="lt1"/>
            </a:fontRef>
          </p:style>
        </p:sp>
        <p:sp>
          <p:nvSpPr>
            <p:cNvPr id="14" name="Teardrop 13"/>
            <p:cNvSpPr/>
            <p:nvPr/>
          </p:nvSpPr>
          <p:spPr>
            <a:xfrm rot="8100000">
              <a:off x="1145618" y="4981547"/>
              <a:ext cx="111464" cy="111464"/>
            </a:xfrm>
            <a:prstGeom prst="teardrop">
              <a:avLst>
                <a:gd name="adj" fmla="val 200000"/>
              </a:avLst>
            </a:prstGeom>
            <a:solidFill>
              <a:schemeClr val="bg1"/>
            </a:solidFill>
          </p:spPr>
          <p:style>
            <a:lnRef idx="0">
              <a:schemeClr val="accent4"/>
            </a:lnRef>
            <a:fillRef idx="3">
              <a:schemeClr val="accent4"/>
            </a:fillRef>
            <a:effectRef idx="3">
              <a:schemeClr val="accent4"/>
            </a:effectRef>
            <a:fontRef idx="minor">
              <a:schemeClr val="lt1"/>
            </a:fontRef>
          </p:style>
        </p:sp>
        <p:sp>
          <p:nvSpPr>
            <p:cNvPr id="15" name="Oval 14"/>
            <p:cNvSpPr/>
            <p:nvPr/>
          </p:nvSpPr>
          <p:spPr>
            <a:xfrm rot="5400000">
              <a:off x="1145619" y="5079313"/>
              <a:ext cx="111462" cy="111468"/>
            </a:xfrm>
            <a:prstGeom prst="ellipse">
              <a:avLst/>
            </a:prstGeom>
          </p:spPr>
          <p:style>
            <a:lnRef idx="0">
              <a:schemeClr val="accent6"/>
            </a:lnRef>
            <a:fillRef idx="3">
              <a:schemeClr val="accent6"/>
            </a:fillRef>
            <a:effectRef idx="3">
              <a:schemeClr val="accent6"/>
            </a:effectRef>
            <a:fontRef idx="minor">
              <a:schemeClr val="lt1"/>
            </a:fontRef>
          </p:style>
        </p:sp>
      </p:grpSp>
    </p:spTree>
    <p:extLst>
      <p:ext uri="{BB962C8B-B14F-4D97-AF65-F5344CB8AC3E}">
        <p14:creationId xmlns:p14="http://schemas.microsoft.com/office/powerpoint/2010/main" xmlns="" val="353298193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27653"/>
                                        </p:tgtEl>
                                        <p:attrNameLst>
                                          <p:attrName>style.visibility</p:attrName>
                                        </p:attrNameLst>
                                      </p:cBhvr>
                                      <p:to>
                                        <p:strVal val="visible"/>
                                      </p:to>
                                    </p:set>
                                    <p:animEffect transition="in" filter="fade">
                                      <p:cBhvr>
                                        <p:cTn id="16" dur="1000"/>
                                        <p:tgtEl>
                                          <p:spTgt spid="27653"/>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27654"/>
                                        </p:tgtEl>
                                        <p:attrNameLst>
                                          <p:attrName>style.visibility</p:attrName>
                                        </p:attrNameLst>
                                      </p:cBhvr>
                                      <p:to>
                                        <p:strVal val="visible"/>
                                      </p:to>
                                    </p:set>
                                    <p:animEffect transition="in" filter="fade">
                                      <p:cBhvr>
                                        <p:cTn id="20" dur="1000"/>
                                        <p:tgtEl>
                                          <p:spTgt spid="27654"/>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10"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Analysis - ROC</a:t>
            </a:r>
          </a:p>
        </p:txBody>
      </p:sp>
      <p:pic>
        <p:nvPicPr>
          <p:cNvPr id="286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17020" y="992582"/>
            <a:ext cx="5829300" cy="53721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Rectangle 10"/>
          <p:cNvSpPr>
            <a:spLocks noChangeArrowheads="1"/>
          </p:cNvSpPr>
          <p:nvPr/>
        </p:nvSpPr>
        <p:spPr bwMode="auto">
          <a:xfrm>
            <a:off x="6118056" y="2117622"/>
            <a:ext cx="2908924" cy="1532334"/>
          </a:xfrm>
          <a:prstGeom prst="roundRect">
            <a:avLst/>
          </a:prstGeom>
          <a:ln>
            <a:headEnd/>
            <a:tailEnd/>
          </a:ln>
        </p:spPr>
        <p:style>
          <a:lnRef idx="1">
            <a:schemeClr val="accent6"/>
          </a:lnRef>
          <a:fillRef idx="2">
            <a:schemeClr val="accent6"/>
          </a:fillRef>
          <a:effectRef idx="1">
            <a:schemeClr val="accent6"/>
          </a:effectRef>
          <a:fontRef idx="minor">
            <a:schemeClr val="dk1"/>
          </a:fontRef>
        </p:style>
        <p:txBody>
          <a:bodyPr wrap="square" lIns="36000" rIns="36000" anchor="ctr">
            <a:spAutoFit/>
          </a:bodyPr>
          <a:lstStyle/>
          <a:p>
            <a:pPr algn="ctr"/>
            <a:r>
              <a:rPr lang="en-US" sz="1400" b="0" dirty="0" smtClean="0">
                <a:solidFill>
                  <a:srgbClr val="000000"/>
                </a:solidFill>
                <a:cs typeface="Calibri" pitchFamily="34" charset="0"/>
              </a:rPr>
              <a:t>Hit rate plots can be generated from the </a:t>
            </a:r>
            <a:r>
              <a:rPr lang="en-US" sz="1400" dirty="0" smtClean="0">
                <a:solidFill>
                  <a:srgbClr val="000000"/>
                </a:solidFill>
                <a:cs typeface="Calibri" pitchFamily="34" charset="0"/>
              </a:rPr>
              <a:t>Chart</a:t>
            </a:r>
            <a:r>
              <a:rPr lang="en-US" sz="1400" b="0" dirty="0" smtClean="0">
                <a:solidFill>
                  <a:srgbClr val="000000"/>
                </a:solidFill>
                <a:cs typeface="Calibri" pitchFamily="34" charset="0"/>
              </a:rPr>
              <a:t> command menu, but ROC curves are better as the best pose per scoring function is identified for generating the ROC curves for each scoring function</a:t>
            </a:r>
            <a:endParaRPr lang="en-US" sz="1400" b="0" dirty="0">
              <a:solidFill>
                <a:srgbClr val="000000"/>
              </a:solidFill>
              <a:cs typeface="Calibri" pitchFamily="34" charset="0"/>
            </a:endParaRPr>
          </a:p>
        </p:txBody>
      </p:sp>
      <p:sp>
        <p:nvSpPr>
          <p:cNvPr id="6" name="Rectangle 10"/>
          <p:cNvSpPr>
            <a:spLocks noChangeArrowheads="1"/>
          </p:cNvSpPr>
          <p:nvPr/>
        </p:nvSpPr>
        <p:spPr bwMode="auto">
          <a:xfrm>
            <a:off x="6118056" y="5100147"/>
            <a:ext cx="2908924" cy="1055608"/>
          </a:xfrm>
          <a:prstGeom prst="roundRect">
            <a:avLst/>
          </a:prstGeom>
          <a:ln>
            <a:headEnd/>
            <a:tailEnd/>
          </a:ln>
        </p:spPr>
        <p:style>
          <a:lnRef idx="1">
            <a:schemeClr val="accent6"/>
          </a:lnRef>
          <a:fillRef idx="2">
            <a:schemeClr val="accent6"/>
          </a:fillRef>
          <a:effectRef idx="1">
            <a:schemeClr val="accent6"/>
          </a:effectRef>
          <a:fontRef idx="minor">
            <a:schemeClr val="dk1"/>
          </a:fontRef>
        </p:style>
        <p:txBody>
          <a:bodyPr wrap="square" lIns="36000" rIns="36000" anchor="ctr">
            <a:spAutoFit/>
          </a:bodyPr>
          <a:lstStyle/>
          <a:p>
            <a:pPr algn="ctr"/>
            <a:r>
              <a:rPr lang="en-US" sz="1400" b="0" dirty="0" smtClean="0">
                <a:solidFill>
                  <a:srgbClr val="000000"/>
                </a:solidFill>
                <a:cs typeface="Calibri" pitchFamily="34" charset="0"/>
              </a:rPr>
              <a:t>The higher the area under the ROC curve the better the scoring function is able to prioritize actives over the decoys</a:t>
            </a:r>
            <a:endParaRPr lang="en-US" sz="1400" b="0" dirty="0">
              <a:solidFill>
                <a:srgbClr val="000000"/>
              </a:solidFill>
              <a:cs typeface="Calibri" pitchFamily="34" charset="0"/>
            </a:endParaRPr>
          </a:p>
        </p:txBody>
      </p:sp>
      <p:grpSp>
        <p:nvGrpSpPr>
          <p:cNvPr id="7" name="Group 6"/>
          <p:cNvGrpSpPr/>
          <p:nvPr/>
        </p:nvGrpSpPr>
        <p:grpSpPr>
          <a:xfrm>
            <a:off x="54000" y="72000"/>
            <a:ext cx="111468" cy="404769"/>
            <a:chOff x="1145616" y="4786009"/>
            <a:chExt cx="111468" cy="404769"/>
          </a:xfrm>
        </p:grpSpPr>
        <p:sp>
          <p:nvSpPr>
            <p:cNvPr id="8" name="Teardrop 7"/>
            <p:cNvSpPr/>
            <p:nvPr/>
          </p:nvSpPr>
          <p:spPr>
            <a:xfrm rot="8100000">
              <a:off x="1145618" y="4786009"/>
              <a:ext cx="111464" cy="111464"/>
            </a:xfrm>
            <a:prstGeom prst="teardrop">
              <a:avLst>
                <a:gd name="adj" fmla="val 200000"/>
              </a:avLst>
            </a:prstGeom>
            <a:solidFill>
              <a:schemeClr val="bg1"/>
            </a:solidFill>
          </p:spPr>
          <p:style>
            <a:lnRef idx="0">
              <a:schemeClr val="dk1"/>
            </a:lnRef>
            <a:fillRef idx="3">
              <a:schemeClr val="dk1"/>
            </a:fillRef>
            <a:effectRef idx="3">
              <a:schemeClr val="dk1"/>
            </a:effectRef>
            <a:fontRef idx="minor">
              <a:schemeClr val="lt1"/>
            </a:fontRef>
          </p:style>
        </p:sp>
        <p:sp>
          <p:nvSpPr>
            <p:cNvPr id="9" name="Teardrop 8"/>
            <p:cNvSpPr/>
            <p:nvPr/>
          </p:nvSpPr>
          <p:spPr>
            <a:xfrm rot="8100000">
              <a:off x="1145618" y="4883778"/>
              <a:ext cx="111464" cy="111464"/>
            </a:xfrm>
            <a:prstGeom prst="teardrop">
              <a:avLst>
                <a:gd name="adj" fmla="val 200000"/>
              </a:avLst>
            </a:prstGeom>
            <a:solidFill>
              <a:schemeClr val="bg1"/>
            </a:solidFill>
          </p:spPr>
          <p:style>
            <a:lnRef idx="0">
              <a:schemeClr val="accent2"/>
            </a:lnRef>
            <a:fillRef idx="3">
              <a:schemeClr val="accent2"/>
            </a:fillRef>
            <a:effectRef idx="3">
              <a:schemeClr val="accent2"/>
            </a:effectRef>
            <a:fontRef idx="minor">
              <a:schemeClr val="lt1"/>
            </a:fontRef>
          </p:style>
        </p:sp>
        <p:sp>
          <p:nvSpPr>
            <p:cNvPr id="10" name="Teardrop 9"/>
            <p:cNvSpPr/>
            <p:nvPr/>
          </p:nvSpPr>
          <p:spPr>
            <a:xfrm rot="8100000">
              <a:off x="1145618" y="4981547"/>
              <a:ext cx="111464" cy="111464"/>
            </a:xfrm>
            <a:prstGeom prst="teardrop">
              <a:avLst>
                <a:gd name="adj" fmla="val 200000"/>
              </a:avLst>
            </a:prstGeom>
            <a:solidFill>
              <a:schemeClr val="bg1"/>
            </a:solidFill>
          </p:spPr>
          <p:style>
            <a:lnRef idx="0">
              <a:schemeClr val="accent4"/>
            </a:lnRef>
            <a:fillRef idx="3">
              <a:schemeClr val="accent4"/>
            </a:fillRef>
            <a:effectRef idx="3">
              <a:schemeClr val="accent4"/>
            </a:effectRef>
            <a:fontRef idx="minor">
              <a:schemeClr val="lt1"/>
            </a:fontRef>
          </p:style>
        </p:sp>
        <p:sp>
          <p:nvSpPr>
            <p:cNvPr id="11" name="Oval 10"/>
            <p:cNvSpPr/>
            <p:nvPr/>
          </p:nvSpPr>
          <p:spPr>
            <a:xfrm rot="5400000">
              <a:off x="1145619" y="5079313"/>
              <a:ext cx="111462" cy="111468"/>
            </a:xfrm>
            <a:prstGeom prst="ellipse">
              <a:avLst/>
            </a:prstGeom>
          </p:spPr>
          <p:style>
            <a:lnRef idx="0">
              <a:schemeClr val="accent6"/>
            </a:lnRef>
            <a:fillRef idx="3">
              <a:schemeClr val="accent6"/>
            </a:fillRef>
            <a:effectRef idx="3">
              <a:schemeClr val="accent6"/>
            </a:effectRef>
            <a:fontRef idx="minor">
              <a:schemeClr val="lt1"/>
            </a:fontRef>
          </p:style>
        </p:sp>
      </p:grpSp>
    </p:spTree>
    <p:extLst>
      <p:ext uri="{BB962C8B-B14F-4D97-AF65-F5344CB8AC3E}">
        <p14:creationId xmlns:p14="http://schemas.microsoft.com/office/powerpoint/2010/main" xmlns="" val="421738909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Rectangle 2"/>
          <p:cNvSpPr>
            <a:spLocks noGrp="1" noChangeArrowheads="1"/>
          </p:cNvSpPr>
          <p:nvPr>
            <p:ph type="title"/>
          </p:nvPr>
        </p:nvSpPr>
        <p:spPr/>
        <p:txBody>
          <a:bodyPr/>
          <a:lstStyle/>
          <a:p>
            <a:r>
              <a:rPr lang="en-GB" dirty="0" smtClean="0"/>
              <a:t>Receiver Operating Characteristic</a:t>
            </a:r>
            <a:endParaRPr lang="en-GB" dirty="0"/>
          </a:p>
        </p:txBody>
      </p:sp>
      <p:grpSp>
        <p:nvGrpSpPr>
          <p:cNvPr id="4" name="Group 3"/>
          <p:cNvGrpSpPr/>
          <p:nvPr/>
        </p:nvGrpSpPr>
        <p:grpSpPr>
          <a:xfrm>
            <a:off x="309045" y="817460"/>
            <a:ext cx="3976717" cy="2882702"/>
            <a:chOff x="496858" y="1412875"/>
            <a:chExt cx="3976717" cy="2882702"/>
          </a:xfrm>
        </p:grpSpPr>
        <p:sp>
          <p:nvSpPr>
            <p:cNvPr id="352262" name="Line 6"/>
            <p:cNvSpPr>
              <a:spLocks noChangeShapeType="1"/>
            </p:cNvSpPr>
            <p:nvPr/>
          </p:nvSpPr>
          <p:spPr bwMode="auto">
            <a:xfrm flipV="1">
              <a:off x="1004888" y="1476375"/>
              <a:ext cx="0" cy="2447925"/>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b="0">
                <a:latin typeface="+mj-lt"/>
              </a:endParaRPr>
            </a:p>
          </p:txBody>
        </p:sp>
        <p:sp>
          <p:nvSpPr>
            <p:cNvPr id="352263" name="Line 7"/>
            <p:cNvSpPr>
              <a:spLocks noChangeShapeType="1"/>
            </p:cNvSpPr>
            <p:nvPr/>
          </p:nvSpPr>
          <p:spPr bwMode="auto">
            <a:xfrm>
              <a:off x="1004888" y="3924300"/>
              <a:ext cx="3384550"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b="0">
                <a:latin typeface="+mj-lt"/>
              </a:endParaRPr>
            </a:p>
          </p:txBody>
        </p:sp>
        <p:sp>
          <p:nvSpPr>
            <p:cNvPr id="352264" name="Freeform 8"/>
            <p:cNvSpPr>
              <a:spLocks/>
            </p:cNvSpPr>
            <p:nvPr/>
          </p:nvSpPr>
          <p:spPr bwMode="auto">
            <a:xfrm>
              <a:off x="1100138" y="2765425"/>
              <a:ext cx="2857500" cy="1065213"/>
            </a:xfrm>
            <a:custGeom>
              <a:avLst/>
              <a:gdLst>
                <a:gd name="T0" fmla="*/ 44 w 1800"/>
                <a:gd name="T1" fmla="*/ 671 h 671"/>
                <a:gd name="T2" fmla="*/ 103 w 1800"/>
                <a:gd name="T3" fmla="*/ 671 h 671"/>
                <a:gd name="T4" fmla="*/ 162 w 1800"/>
                <a:gd name="T5" fmla="*/ 671 h 671"/>
                <a:gd name="T6" fmla="*/ 221 w 1800"/>
                <a:gd name="T7" fmla="*/ 671 h 671"/>
                <a:gd name="T8" fmla="*/ 273 w 1800"/>
                <a:gd name="T9" fmla="*/ 671 h 671"/>
                <a:gd name="T10" fmla="*/ 332 w 1800"/>
                <a:gd name="T11" fmla="*/ 671 h 671"/>
                <a:gd name="T12" fmla="*/ 391 w 1800"/>
                <a:gd name="T13" fmla="*/ 671 h 671"/>
                <a:gd name="T14" fmla="*/ 450 w 1800"/>
                <a:gd name="T15" fmla="*/ 671 h 671"/>
                <a:gd name="T16" fmla="*/ 509 w 1800"/>
                <a:gd name="T17" fmla="*/ 671 h 671"/>
                <a:gd name="T18" fmla="*/ 568 w 1800"/>
                <a:gd name="T19" fmla="*/ 671 h 671"/>
                <a:gd name="T20" fmla="*/ 627 w 1800"/>
                <a:gd name="T21" fmla="*/ 671 h 671"/>
                <a:gd name="T22" fmla="*/ 678 w 1800"/>
                <a:gd name="T23" fmla="*/ 671 h 671"/>
                <a:gd name="T24" fmla="*/ 737 w 1800"/>
                <a:gd name="T25" fmla="*/ 671 h 671"/>
                <a:gd name="T26" fmla="*/ 797 w 1800"/>
                <a:gd name="T27" fmla="*/ 671 h 671"/>
                <a:gd name="T28" fmla="*/ 856 w 1800"/>
                <a:gd name="T29" fmla="*/ 55 h 671"/>
                <a:gd name="T30" fmla="*/ 915 w 1800"/>
                <a:gd name="T31" fmla="*/ 197 h 671"/>
                <a:gd name="T32" fmla="*/ 974 w 1800"/>
                <a:gd name="T33" fmla="*/ 331 h 671"/>
                <a:gd name="T34" fmla="*/ 1033 w 1800"/>
                <a:gd name="T35" fmla="*/ 442 h 671"/>
                <a:gd name="T36" fmla="*/ 1092 w 1800"/>
                <a:gd name="T37" fmla="*/ 529 h 671"/>
                <a:gd name="T38" fmla="*/ 1143 w 1800"/>
                <a:gd name="T39" fmla="*/ 584 h 671"/>
                <a:gd name="T40" fmla="*/ 1202 w 1800"/>
                <a:gd name="T41" fmla="*/ 623 h 671"/>
                <a:gd name="T42" fmla="*/ 1261 w 1800"/>
                <a:gd name="T43" fmla="*/ 647 h 671"/>
                <a:gd name="T44" fmla="*/ 1320 w 1800"/>
                <a:gd name="T45" fmla="*/ 655 h 671"/>
                <a:gd name="T46" fmla="*/ 1379 w 1800"/>
                <a:gd name="T47" fmla="*/ 663 h 671"/>
                <a:gd name="T48" fmla="*/ 1439 w 1800"/>
                <a:gd name="T49" fmla="*/ 671 h 671"/>
                <a:gd name="T50" fmla="*/ 1498 w 1800"/>
                <a:gd name="T51" fmla="*/ 671 h 671"/>
                <a:gd name="T52" fmla="*/ 1557 w 1800"/>
                <a:gd name="T53" fmla="*/ 671 h 671"/>
                <a:gd name="T54" fmla="*/ 1608 w 1800"/>
                <a:gd name="T55" fmla="*/ 671 h 671"/>
                <a:gd name="T56" fmla="*/ 1667 w 1800"/>
                <a:gd name="T57" fmla="*/ 671 h 671"/>
                <a:gd name="T58" fmla="*/ 1726 w 1800"/>
                <a:gd name="T59" fmla="*/ 671 h 671"/>
                <a:gd name="T60" fmla="*/ 1785 w 1800"/>
                <a:gd name="T61" fmla="*/ 671 h 671"/>
                <a:gd name="T62" fmla="*/ 1763 w 1800"/>
                <a:gd name="T63" fmla="*/ 671 h 671"/>
                <a:gd name="T64" fmla="*/ 1704 w 1800"/>
                <a:gd name="T65" fmla="*/ 671 h 671"/>
                <a:gd name="T66" fmla="*/ 1645 w 1800"/>
                <a:gd name="T67" fmla="*/ 671 h 671"/>
                <a:gd name="T68" fmla="*/ 1586 w 1800"/>
                <a:gd name="T69" fmla="*/ 671 h 671"/>
                <a:gd name="T70" fmla="*/ 1534 w 1800"/>
                <a:gd name="T71" fmla="*/ 671 h 671"/>
                <a:gd name="T72" fmla="*/ 1475 w 1800"/>
                <a:gd name="T73" fmla="*/ 671 h 671"/>
                <a:gd name="T74" fmla="*/ 1416 w 1800"/>
                <a:gd name="T75" fmla="*/ 671 h 671"/>
                <a:gd name="T76" fmla="*/ 1357 w 1800"/>
                <a:gd name="T77" fmla="*/ 671 h 671"/>
                <a:gd name="T78" fmla="*/ 1298 w 1800"/>
                <a:gd name="T79" fmla="*/ 671 h 671"/>
                <a:gd name="T80" fmla="*/ 1239 w 1800"/>
                <a:gd name="T81" fmla="*/ 671 h 671"/>
                <a:gd name="T82" fmla="*/ 1180 w 1800"/>
                <a:gd name="T83" fmla="*/ 671 h 671"/>
                <a:gd name="T84" fmla="*/ 1129 w 1800"/>
                <a:gd name="T85" fmla="*/ 671 h 671"/>
                <a:gd name="T86" fmla="*/ 1070 w 1800"/>
                <a:gd name="T87" fmla="*/ 671 h 671"/>
                <a:gd name="T88" fmla="*/ 1011 w 1800"/>
                <a:gd name="T89" fmla="*/ 671 h 671"/>
                <a:gd name="T90" fmla="*/ 951 w 1800"/>
                <a:gd name="T91" fmla="*/ 671 h 671"/>
                <a:gd name="T92" fmla="*/ 892 w 1800"/>
                <a:gd name="T93" fmla="*/ 671 h 671"/>
                <a:gd name="T94" fmla="*/ 833 w 1800"/>
                <a:gd name="T95" fmla="*/ 671 h 671"/>
                <a:gd name="T96" fmla="*/ 774 w 1800"/>
                <a:gd name="T97" fmla="*/ 671 h 671"/>
                <a:gd name="T98" fmla="*/ 715 w 1800"/>
                <a:gd name="T99" fmla="*/ 671 h 671"/>
                <a:gd name="T100" fmla="*/ 664 w 1800"/>
                <a:gd name="T101" fmla="*/ 671 h 671"/>
                <a:gd name="T102" fmla="*/ 605 w 1800"/>
                <a:gd name="T103" fmla="*/ 671 h 671"/>
                <a:gd name="T104" fmla="*/ 546 w 1800"/>
                <a:gd name="T105" fmla="*/ 671 h 671"/>
                <a:gd name="T106" fmla="*/ 487 w 1800"/>
                <a:gd name="T107" fmla="*/ 671 h 671"/>
                <a:gd name="T108" fmla="*/ 428 w 1800"/>
                <a:gd name="T109" fmla="*/ 671 h 671"/>
                <a:gd name="T110" fmla="*/ 369 w 1800"/>
                <a:gd name="T111" fmla="*/ 671 h 671"/>
                <a:gd name="T112" fmla="*/ 310 w 1800"/>
                <a:gd name="T113" fmla="*/ 671 h 671"/>
                <a:gd name="T114" fmla="*/ 250 w 1800"/>
                <a:gd name="T115" fmla="*/ 671 h 671"/>
                <a:gd name="T116" fmla="*/ 199 w 1800"/>
                <a:gd name="T117" fmla="*/ 671 h 671"/>
                <a:gd name="T118" fmla="*/ 140 w 1800"/>
                <a:gd name="T119" fmla="*/ 671 h 671"/>
                <a:gd name="T120" fmla="*/ 81 w 1800"/>
                <a:gd name="T121" fmla="*/ 671 h 671"/>
                <a:gd name="T122" fmla="*/ 22 w 1800"/>
                <a:gd name="T123" fmla="*/ 671 h 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00" h="671">
                  <a:moveTo>
                    <a:pt x="0" y="671"/>
                  </a:moveTo>
                  <a:lnTo>
                    <a:pt x="0" y="671"/>
                  </a:lnTo>
                  <a:lnTo>
                    <a:pt x="7" y="671"/>
                  </a:lnTo>
                  <a:lnTo>
                    <a:pt x="14" y="671"/>
                  </a:lnTo>
                  <a:lnTo>
                    <a:pt x="22" y="671"/>
                  </a:lnTo>
                  <a:lnTo>
                    <a:pt x="29" y="671"/>
                  </a:lnTo>
                  <a:lnTo>
                    <a:pt x="36" y="671"/>
                  </a:lnTo>
                  <a:lnTo>
                    <a:pt x="44" y="671"/>
                  </a:lnTo>
                  <a:lnTo>
                    <a:pt x="51" y="671"/>
                  </a:lnTo>
                  <a:lnTo>
                    <a:pt x="59" y="671"/>
                  </a:lnTo>
                  <a:lnTo>
                    <a:pt x="66" y="671"/>
                  </a:lnTo>
                  <a:lnTo>
                    <a:pt x="73" y="671"/>
                  </a:lnTo>
                  <a:lnTo>
                    <a:pt x="81" y="671"/>
                  </a:lnTo>
                  <a:lnTo>
                    <a:pt x="88" y="671"/>
                  </a:lnTo>
                  <a:lnTo>
                    <a:pt x="96" y="671"/>
                  </a:lnTo>
                  <a:lnTo>
                    <a:pt x="103" y="671"/>
                  </a:lnTo>
                  <a:lnTo>
                    <a:pt x="110" y="671"/>
                  </a:lnTo>
                  <a:lnTo>
                    <a:pt x="118" y="671"/>
                  </a:lnTo>
                  <a:lnTo>
                    <a:pt x="125" y="671"/>
                  </a:lnTo>
                  <a:lnTo>
                    <a:pt x="132" y="671"/>
                  </a:lnTo>
                  <a:lnTo>
                    <a:pt x="140" y="671"/>
                  </a:lnTo>
                  <a:lnTo>
                    <a:pt x="147" y="671"/>
                  </a:lnTo>
                  <a:lnTo>
                    <a:pt x="155" y="671"/>
                  </a:lnTo>
                  <a:lnTo>
                    <a:pt x="162" y="671"/>
                  </a:lnTo>
                  <a:lnTo>
                    <a:pt x="169" y="671"/>
                  </a:lnTo>
                  <a:lnTo>
                    <a:pt x="177" y="671"/>
                  </a:lnTo>
                  <a:lnTo>
                    <a:pt x="184" y="671"/>
                  </a:lnTo>
                  <a:lnTo>
                    <a:pt x="191" y="671"/>
                  </a:lnTo>
                  <a:lnTo>
                    <a:pt x="199" y="671"/>
                  </a:lnTo>
                  <a:lnTo>
                    <a:pt x="206" y="671"/>
                  </a:lnTo>
                  <a:lnTo>
                    <a:pt x="214" y="671"/>
                  </a:lnTo>
                  <a:lnTo>
                    <a:pt x="221" y="671"/>
                  </a:lnTo>
                  <a:lnTo>
                    <a:pt x="228" y="671"/>
                  </a:lnTo>
                  <a:lnTo>
                    <a:pt x="228" y="671"/>
                  </a:lnTo>
                  <a:lnTo>
                    <a:pt x="236" y="671"/>
                  </a:lnTo>
                  <a:lnTo>
                    <a:pt x="243" y="671"/>
                  </a:lnTo>
                  <a:lnTo>
                    <a:pt x="250" y="671"/>
                  </a:lnTo>
                  <a:lnTo>
                    <a:pt x="258" y="671"/>
                  </a:lnTo>
                  <a:lnTo>
                    <a:pt x="265" y="671"/>
                  </a:lnTo>
                  <a:lnTo>
                    <a:pt x="273" y="671"/>
                  </a:lnTo>
                  <a:lnTo>
                    <a:pt x="280" y="671"/>
                  </a:lnTo>
                  <a:lnTo>
                    <a:pt x="287" y="671"/>
                  </a:lnTo>
                  <a:lnTo>
                    <a:pt x="295" y="671"/>
                  </a:lnTo>
                  <a:lnTo>
                    <a:pt x="302" y="671"/>
                  </a:lnTo>
                  <a:lnTo>
                    <a:pt x="310" y="671"/>
                  </a:lnTo>
                  <a:lnTo>
                    <a:pt x="317" y="671"/>
                  </a:lnTo>
                  <a:lnTo>
                    <a:pt x="324" y="671"/>
                  </a:lnTo>
                  <a:lnTo>
                    <a:pt x="332" y="671"/>
                  </a:lnTo>
                  <a:lnTo>
                    <a:pt x="339" y="671"/>
                  </a:lnTo>
                  <a:lnTo>
                    <a:pt x="346" y="671"/>
                  </a:lnTo>
                  <a:lnTo>
                    <a:pt x="354" y="671"/>
                  </a:lnTo>
                  <a:lnTo>
                    <a:pt x="361" y="671"/>
                  </a:lnTo>
                  <a:lnTo>
                    <a:pt x="369" y="671"/>
                  </a:lnTo>
                  <a:lnTo>
                    <a:pt x="376" y="671"/>
                  </a:lnTo>
                  <a:lnTo>
                    <a:pt x="383" y="671"/>
                  </a:lnTo>
                  <a:lnTo>
                    <a:pt x="391" y="671"/>
                  </a:lnTo>
                  <a:lnTo>
                    <a:pt x="398" y="671"/>
                  </a:lnTo>
                  <a:lnTo>
                    <a:pt x="405" y="671"/>
                  </a:lnTo>
                  <a:lnTo>
                    <a:pt x="413" y="671"/>
                  </a:lnTo>
                  <a:lnTo>
                    <a:pt x="420" y="671"/>
                  </a:lnTo>
                  <a:lnTo>
                    <a:pt x="428" y="671"/>
                  </a:lnTo>
                  <a:lnTo>
                    <a:pt x="435" y="671"/>
                  </a:lnTo>
                  <a:lnTo>
                    <a:pt x="442" y="671"/>
                  </a:lnTo>
                  <a:lnTo>
                    <a:pt x="450" y="671"/>
                  </a:lnTo>
                  <a:lnTo>
                    <a:pt x="457" y="671"/>
                  </a:lnTo>
                  <a:lnTo>
                    <a:pt x="464" y="671"/>
                  </a:lnTo>
                  <a:lnTo>
                    <a:pt x="472" y="671"/>
                  </a:lnTo>
                  <a:lnTo>
                    <a:pt x="479" y="671"/>
                  </a:lnTo>
                  <a:lnTo>
                    <a:pt x="487" y="671"/>
                  </a:lnTo>
                  <a:lnTo>
                    <a:pt x="494" y="671"/>
                  </a:lnTo>
                  <a:lnTo>
                    <a:pt x="501" y="671"/>
                  </a:lnTo>
                  <a:lnTo>
                    <a:pt x="509" y="671"/>
                  </a:lnTo>
                  <a:lnTo>
                    <a:pt x="516" y="671"/>
                  </a:lnTo>
                  <a:lnTo>
                    <a:pt x="524" y="671"/>
                  </a:lnTo>
                  <a:lnTo>
                    <a:pt x="531" y="671"/>
                  </a:lnTo>
                  <a:lnTo>
                    <a:pt x="538" y="671"/>
                  </a:lnTo>
                  <a:lnTo>
                    <a:pt x="546" y="671"/>
                  </a:lnTo>
                  <a:lnTo>
                    <a:pt x="553" y="671"/>
                  </a:lnTo>
                  <a:lnTo>
                    <a:pt x="560" y="671"/>
                  </a:lnTo>
                  <a:lnTo>
                    <a:pt x="568" y="671"/>
                  </a:lnTo>
                  <a:lnTo>
                    <a:pt x="575" y="671"/>
                  </a:lnTo>
                  <a:lnTo>
                    <a:pt x="583" y="671"/>
                  </a:lnTo>
                  <a:lnTo>
                    <a:pt x="590" y="671"/>
                  </a:lnTo>
                  <a:lnTo>
                    <a:pt x="597" y="671"/>
                  </a:lnTo>
                  <a:lnTo>
                    <a:pt x="605" y="671"/>
                  </a:lnTo>
                  <a:lnTo>
                    <a:pt x="612" y="671"/>
                  </a:lnTo>
                  <a:lnTo>
                    <a:pt x="619" y="671"/>
                  </a:lnTo>
                  <a:lnTo>
                    <a:pt x="627" y="671"/>
                  </a:lnTo>
                  <a:lnTo>
                    <a:pt x="634" y="671"/>
                  </a:lnTo>
                  <a:lnTo>
                    <a:pt x="642" y="671"/>
                  </a:lnTo>
                  <a:lnTo>
                    <a:pt x="649" y="671"/>
                  </a:lnTo>
                  <a:lnTo>
                    <a:pt x="656" y="671"/>
                  </a:lnTo>
                  <a:lnTo>
                    <a:pt x="664" y="671"/>
                  </a:lnTo>
                  <a:lnTo>
                    <a:pt x="671" y="671"/>
                  </a:lnTo>
                  <a:lnTo>
                    <a:pt x="678" y="671"/>
                  </a:lnTo>
                  <a:lnTo>
                    <a:pt x="678" y="671"/>
                  </a:lnTo>
                  <a:lnTo>
                    <a:pt x="686" y="671"/>
                  </a:lnTo>
                  <a:lnTo>
                    <a:pt x="693" y="671"/>
                  </a:lnTo>
                  <a:lnTo>
                    <a:pt x="701" y="671"/>
                  </a:lnTo>
                  <a:lnTo>
                    <a:pt x="708" y="671"/>
                  </a:lnTo>
                  <a:lnTo>
                    <a:pt x="715" y="671"/>
                  </a:lnTo>
                  <a:lnTo>
                    <a:pt x="723" y="671"/>
                  </a:lnTo>
                  <a:lnTo>
                    <a:pt x="730" y="671"/>
                  </a:lnTo>
                  <a:lnTo>
                    <a:pt x="737" y="671"/>
                  </a:lnTo>
                  <a:lnTo>
                    <a:pt x="745" y="671"/>
                  </a:lnTo>
                  <a:lnTo>
                    <a:pt x="752" y="671"/>
                  </a:lnTo>
                  <a:lnTo>
                    <a:pt x="760" y="671"/>
                  </a:lnTo>
                  <a:lnTo>
                    <a:pt x="767" y="671"/>
                  </a:lnTo>
                  <a:lnTo>
                    <a:pt x="774" y="671"/>
                  </a:lnTo>
                  <a:lnTo>
                    <a:pt x="782" y="671"/>
                  </a:lnTo>
                  <a:lnTo>
                    <a:pt x="789" y="671"/>
                  </a:lnTo>
                  <a:lnTo>
                    <a:pt x="797" y="671"/>
                  </a:lnTo>
                  <a:lnTo>
                    <a:pt x="804" y="671"/>
                  </a:lnTo>
                  <a:lnTo>
                    <a:pt x="811" y="671"/>
                  </a:lnTo>
                  <a:lnTo>
                    <a:pt x="819" y="671"/>
                  </a:lnTo>
                  <a:lnTo>
                    <a:pt x="826" y="671"/>
                  </a:lnTo>
                  <a:lnTo>
                    <a:pt x="833" y="0"/>
                  </a:lnTo>
                  <a:lnTo>
                    <a:pt x="841" y="24"/>
                  </a:lnTo>
                  <a:lnTo>
                    <a:pt x="848" y="40"/>
                  </a:lnTo>
                  <a:lnTo>
                    <a:pt x="856" y="55"/>
                  </a:lnTo>
                  <a:lnTo>
                    <a:pt x="863" y="71"/>
                  </a:lnTo>
                  <a:lnTo>
                    <a:pt x="870" y="95"/>
                  </a:lnTo>
                  <a:lnTo>
                    <a:pt x="878" y="111"/>
                  </a:lnTo>
                  <a:lnTo>
                    <a:pt x="885" y="126"/>
                  </a:lnTo>
                  <a:lnTo>
                    <a:pt x="892" y="142"/>
                  </a:lnTo>
                  <a:lnTo>
                    <a:pt x="900" y="166"/>
                  </a:lnTo>
                  <a:lnTo>
                    <a:pt x="907" y="182"/>
                  </a:lnTo>
                  <a:lnTo>
                    <a:pt x="915" y="197"/>
                  </a:lnTo>
                  <a:lnTo>
                    <a:pt x="922" y="213"/>
                  </a:lnTo>
                  <a:lnTo>
                    <a:pt x="929" y="237"/>
                  </a:lnTo>
                  <a:lnTo>
                    <a:pt x="937" y="253"/>
                  </a:lnTo>
                  <a:lnTo>
                    <a:pt x="944" y="268"/>
                  </a:lnTo>
                  <a:lnTo>
                    <a:pt x="951" y="284"/>
                  </a:lnTo>
                  <a:lnTo>
                    <a:pt x="959" y="300"/>
                  </a:lnTo>
                  <a:lnTo>
                    <a:pt x="966" y="316"/>
                  </a:lnTo>
                  <a:lnTo>
                    <a:pt x="974" y="331"/>
                  </a:lnTo>
                  <a:lnTo>
                    <a:pt x="981" y="347"/>
                  </a:lnTo>
                  <a:lnTo>
                    <a:pt x="988" y="363"/>
                  </a:lnTo>
                  <a:lnTo>
                    <a:pt x="996" y="379"/>
                  </a:lnTo>
                  <a:lnTo>
                    <a:pt x="1003" y="387"/>
                  </a:lnTo>
                  <a:lnTo>
                    <a:pt x="1011" y="402"/>
                  </a:lnTo>
                  <a:lnTo>
                    <a:pt x="1018" y="418"/>
                  </a:lnTo>
                  <a:lnTo>
                    <a:pt x="1025" y="426"/>
                  </a:lnTo>
                  <a:lnTo>
                    <a:pt x="1033" y="442"/>
                  </a:lnTo>
                  <a:lnTo>
                    <a:pt x="1040" y="450"/>
                  </a:lnTo>
                  <a:lnTo>
                    <a:pt x="1047" y="466"/>
                  </a:lnTo>
                  <a:lnTo>
                    <a:pt x="1055" y="473"/>
                  </a:lnTo>
                  <a:lnTo>
                    <a:pt x="1062" y="489"/>
                  </a:lnTo>
                  <a:lnTo>
                    <a:pt x="1070" y="497"/>
                  </a:lnTo>
                  <a:lnTo>
                    <a:pt x="1077" y="505"/>
                  </a:lnTo>
                  <a:lnTo>
                    <a:pt x="1084" y="513"/>
                  </a:lnTo>
                  <a:lnTo>
                    <a:pt x="1092" y="529"/>
                  </a:lnTo>
                  <a:lnTo>
                    <a:pt x="1099" y="537"/>
                  </a:lnTo>
                  <a:lnTo>
                    <a:pt x="1106" y="545"/>
                  </a:lnTo>
                  <a:lnTo>
                    <a:pt x="1114" y="552"/>
                  </a:lnTo>
                  <a:lnTo>
                    <a:pt x="1121" y="560"/>
                  </a:lnTo>
                  <a:lnTo>
                    <a:pt x="1129" y="568"/>
                  </a:lnTo>
                  <a:lnTo>
                    <a:pt x="1129" y="568"/>
                  </a:lnTo>
                  <a:lnTo>
                    <a:pt x="1136" y="576"/>
                  </a:lnTo>
                  <a:lnTo>
                    <a:pt x="1143" y="584"/>
                  </a:lnTo>
                  <a:lnTo>
                    <a:pt x="1151" y="592"/>
                  </a:lnTo>
                  <a:lnTo>
                    <a:pt x="1158" y="592"/>
                  </a:lnTo>
                  <a:lnTo>
                    <a:pt x="1165" y="600"/>
                  </a:lnTo>
                  <a:lnTo>
                    <a:pt x="1173" y="608"/>
                  </a:lnTo>
                  <a:lnTo>
                    <a:pt x="1180" y="608"/>
                  </a:lnTo>
                  <a:lnTo>
                    <a:pt x="1188" y="616"/>
                  </a:lnTo>
                  <a:lnTo>
                    <a:pt x="1195" y="616"/>
                  </a:lnTo>
                  <a:lnTo>
                    <a:pt x="1202" y="623"/>
                  </a:lnTo>
                  <a:lnTo>
                    <a:pt x="1210" y="623"/>
                  </a:lnTo>
                  <a:lnTo>
                    <a:pt x="1217" y="631"/>
                  </a:lnTo>
                  <a:lnTo>
                    <a:pt x="1225" y="631"/>
                  </a:lnTo>
                  <a:lnTo>
                    <a:pt x="1232" y="639"/>
                  </a:lnTo>
                  <a:lnTo>
                    <a:pt x="1239" y="639"/>
                  </a:lnTo>
                  <a:lnTo>
                    <a:pt x="1247" y="639"/>
                  </a:lnTo>
                  <a:lnTo>
                    <a:pt x="1254" y="647"/>
                  </a:lnTo>
                  <a:lnTo>
                    <a:pt x="1261" y="647"/>
                  </a:lnTo>
                  <a:lnTo>
                    <a:pt x="1269" y="647"/>
                  </a:lnTo>
                  <a:lnTo>
                    <a:pt x="1276" y="647"/>
                  </a:lnTo>
                  <a:lnTo>
                    <a:pt x="1284" y="655"/>
                  </a:lnTo>
                  <a:lnTo>
                    <a:pt x="1291" y="655"/>
                  </a:lnTo>
                  <a:lnTo>
                    <a:pt x="1298" y="655"/>
                  </a:lnTo>
                  <a:lnTo>
                    <a:pt x="1306" y="655"/>
                  </a:lnTo>
                  <a:lnTo>
                    <a:pt x="1313" y="655"/>
                  </a:lnTo>
                  <a:lnTo>
                    <a:pt x="1320" y="655"/>
                  </a:lnTo>
                  <a:lnTo>
                    <a:pt x="1328" y="663"/>
                  </a:lnTo>
                  <a:lnTo>
                    <a:pt x="1335" y="663"/>
                  </a:lnTo>
                  <a:lnTo>
                    <a:pt x="1343" y="663"/>
                  </a:lnTo>
                  <a:lnTo>
                    <a:pt x="1350" y="663"/>
                  </a:lnTo>
                  <a:lnTo>
                    <a:pt x="1357" y="663"/>
                  </a:lnTo>
                  <a:lnTo>
                    <a:pt x="1365" y="663"/>
                  </a:lnTo>
                  <a:lnTo>
                    <a:pt x="1372" y="663"/>
                  </a:lnTo>
                  <a:lnTo>
                    <a:pt x="1379" y="663"/>
                  </a:lnTo>
                  <a:lnTo>
                    <a:pt x="1387" y="663"/>
                  </a:lnTo>
                  <a:lnTo>
                    <a:pt x="1394" y="663"/>
                  </a:lnTo>
                  <a:lnTo>
                    <a:pt x="1402" y="663"/>
                  </a:lnTo>
                  <a:lnTo>
                    <a:pt x="1409" y="671"/>
                  </a:lnTo>
                  <a:lnTo>
                    <a:pt x="1416" y="671"/>
                  </a:lnTo>
                  <a:lnTo>
                    <a:pt x="1424" y="671"/>
                  </a:lnTo>
                  <a:lnTo>
                    <a:pt x="1431" y="671"/>
                  </a:lnTo>
                  <a:lnTo>
                    <a:pt x="1439" y="671"/>
                  </a:lnTo>
                  <a:lnTo>
                    <a:pt x="1446" y="671"/>
                  </a:lnTo>
                  <a:lnTo>
                    <a:pt x="1453" y="671"/>
                  </a:lnTo>
                  <a:lnTo>
                    <a:pt x="1461" y="671"/>
                  </a:lnTo>
                  <a:lnTo>
                    <a:pt x="1468" y="671"/>
                  </a:lnTo>
                  <a:lnTo>
                    <a:pt x="1475" y="671"/>
                  </a:lnTo>
                  <a:lnTo>
                    <a:pt x="1483" y="671"/>
                  </a:lnTo>
                  <a:lnTo>
                    <a:pt x="1490" y="671"/>
                  </a:lnTo>
                  <a:lnTo>
                    <a:pt x="1498" y="671"/>
                  </a:lnTo>
                  <a:lnTo>
                    <a:pt x="1505" y="671"/>
                  </a:lnTo>
                  <a:lnTo>
                    <a:pt x="1512" y="671"/>
                  </a:lnTo>
                  <a:lnTo>
                    <a:pt x="1520" y="671"/>
                  </a:lnTo>
                  <a:lnTo>
                    <a:pt x="1527" y="671"/>
                  </a:lnTo>
                  <a:lnTo>
                    <a:pt x="1534" y="671"/>
                  </a:lnTo>
                  <a:lnTo>
                    <a:pt x="1542" y="671"/>
                  </a:lnTo>
                  <a:lnTo>
                    <a:pt x="1549" y="671"/>
                  </a:lnTo>
                  <a:lnTo>
                    <a:pt x="1557" y="671"/>
                  </a:lnTo>
                  <a:lnTo>
                    <a:pt x="1564" y="671"/>
                  </a:lnTo>
                  <a:lnTo>
                    <a:pt x="1571" y="671"/>
                  </a:lnTo>
                  <a:lnTo>
                    <a:pt x="1579" y="671"/>
                  </a:lnTo>
                  <a:lnTo>
                    <a:pt x="1579" y="671"/>
                  </a:lnTo>
                  <a:lnTo>
                    <a:pt x="1586" y="671"/>
                  </a:lnTo>
                  <a:lnTo>
                    <a:pt x="1593" y="671"/>
                  </a:lnTo>
                  <a:lnTo>
                    <a:pt x="1601" y="671"/>
                  </a:lnTo>
                  <a:lnTo>
                    <a:pt x="1608" y="671"/>
                  </a:lnTo>
                  <a:lnTo>
                    <a:pt x="1616" y="671"/>
                  </a:lnTo>
                  <a:lnTo>
                    <a:pt x="1623" y="671"/>
                  </a:lnTo>
                  <a:lnTo>
                    <a:pt x="1630" y="671"/>
                  </a:lnTo>
                  <a:lnTo>
                    <a:pt x="1638" y="671"/>
                  </a:lnTo>
                  <a:lnTo>
                    <a:pt x="1645" y="671"/>
                  </a:lnTo>
                  <a:lnTo>
                    <a:pt x="1653" y="671"/>
                  </a:lnTo>
                  <a:lnTo>
                    <a:pt x="1660" y="671"/>
                  </a:lnTo>
                  <a:lnTo>
                    <a:pt x="1667" y="671"/>
                  </a:lnTo>
                  <a:lnTo>
                    <a:pt x="1675" y="671"/>
                  </a:lnTo>
                  <a:lnTo>
                    <a:pt x="1682" y="671"/>
                  </a:lnTo>
                  <a:lnTo>
                    <a:pt x="1689" y="671"/>
                  </a:lnTo>
                  <a:lnTo>
                    <a:pt x="1697" y="671"/>
                  </a:lnTo>
                  <a:lnTo>
                    <a:pt x="1704" y="671"/>
                  </a:lnTo>
                  <a:lnTo>
                    <a:pt x="1712" y="671"/>
                  </a:lnTo>
                  <a:lnTo>
                    <a:pt x="1719" y="671"/>
                  </a:lnTo>
                  <a:lnTo>
                    <a:pt x="1726" y="671"/>
                  </a:lnTo>
                  <a:lnTo>
                    <a:pt x="1734" y="671"/>
                  </a:lnTo>
                  <a:lnTo>
                    <a:pt x="1741" y="671"/>
                  </a:lnTo>
                  <a:lnTo>
                    <a:pt x="1748" y="671"/>
                  </a:lnTo>
                  <a:lnTo>
                    <a:pt x="1756" y="671"/>
                  </a:lnTo>
                  <a:lnTo>
                    <a:pt x="1763" y="671"/>
                  </a:lnTo>
                  <a:lnTo>
                    <a:pt x="1771" y="671"/>
                  </a:lnTo>
                  <a:lnTo>
                    <a:pt x="1778" y="671"/>
                  </a:lnTo>
                  <a:lnTo>
                    <a:pt x="1785" y="671"/>
                  </a:lnTo>
                  <a:lnTo>
                    <a:pt x="1793" y="671"/>
                  </a:lnTo>
                  <a:lnTo>
                    <a:pt x="1800" y="671"/>
                  </a:lnTo>
                  <a:lnTo>
                    <a:pt x="1800" y="671"/>
                  </a:lnTo>
                  <a:lnTo>
                    <a:pt x="1793" y="671"/>
                  </a:lnTo>
                  <a:lnTo>
                    <a:pt x="1785" y="671"/>
                  </a:lnTo>
                  <a:lnTo>
                    <a:pt x="1778" y="671"/>
                  </a:lnTo>
                  <a:lnTo>
                    <a:pt x="1771" y="671"/>
                  </a:lnTo>
                  <a:lnTo>
                    <a:pt x="1763" y="671"/>
                  </a:lnTo>
                  <a:lnTo>
                    <a:pt x="1756" y="671"/>
                  </a:lnTo>
                  <a:lnTo>
                    <a:pt x="1748" y="671"/>
                  </a:lnTo>
                  <a:lnTo>
                    <a:pt x="1741" y="671"/>
                  </a:lnTo>
                  <a:lnTo>
                    <a:pt x="1734" y="671"/>
                  </a:lnTo>
                  <a:lnTo>
                    <a:pt x="1726" y="671"/>
                  </a:lnTo>
                  <a:lnTo>
                    <a:pt x="1719" y="671"/>
                  </a:lnTo>
                  <a:lnTo>
                    <a:pt x="1712" y="671"/>
                  </a:lnTo>
                  <a:lnTo>
                    <a:pt x="1704" y="671"/>
                  </a:lnTo>
                  <a:lnTo>
                    <a:pt x="1697" y="671"/>
                  </a:lnTo>
                  <a:lnTo>
                    <a:pt x="1689" y="671"/>
                  </a:lnTo>
                  <a:lnTo>
                    <a:pt x="1682" y="671"/>
                  </a:lnTo>
                  <a:lnTo>
                    <a:pt x="1675" y="671"/>
                  </a:lnTo>
                  <a:lnTo>
                    <a:pt x="1667" y="671"/>
                  </a:lnTo>
                  <a:lnTo>
                    <a:pt x="1660" y="671"/>
                  </a:lnTo>
                  <a:lnTo>
                    <a:pt x="1653" y="671"/>
                  </a:lnTo>
                  <a:lnTo>
                    <a:pt x="1645" y="671"/>
                  </a:lnTo>
                  <a:lnTo>
                    <a:pt x="1638" y="671"/>
                  </a:lnTo>
                  <a:lnTo>
                    <a:pt x="1630" y="671"/>
                  </a:lnTo>
                  <a:lnTo>
                    <a:pt x="1623" y="671"/>
                  </a:lnTo>
                  <a:lnTo>
                    <a:pt x="1616" y="671"/>
                  </a:lnTo>
                  <a:lnTo>
                    <a:pt x="1608" y="671"/>
                  </a:lnTo>
                  <a:lnTo>
                    <a:pt x="1601" y="671"/>
                  </a:lnTo>
                  <a:lnTo>
                    <a:pt x="1593" y="671"/>
                  </a:lnTo>
                  <a:lnTo>
                    <a:pt x="1586" y="671"/>
                  </a:lnTo>
                  <a:lnTo>
                    <a:pt x="1579" y="671"/>
                  </a:lnTo>
                  <a:lnTo>
                    <a:pt x="1579" y="671"/>
                  </a:lnTo>
                  <a:lnTo>
                    <a:pt x="1571" y="671"/>
                  </a:lnTo>
                  <a:lnTo>
                    <a:pt x="1564" y="671"/>
                  </a:lnTo>
                  <a:lnTo>
                    <a:pt x="1557" y="671"/>
                  </a:lnTo>
                  <a:lnTo>
                    <a:pt x="1549" y="671"/>
                  </a:lnTo>
                  <a:lnTo>
                    <a:pt x="1542" y="671"/>
                  </a:lnTo>
                  <a:lnTo>
                    <a:pt x="1534" y="671"/>
                  </a:lnTo>
                  <a:lnTo>
                    <a:pt x="1527" y="671"/>
                  </a:lnTo>
                  <a:lnTo>
                    <a:pt x="1520" y="671"/>
                  </a:lnTo>
                  <a:lnTo>
                    <a:pt x="1512" y="671"/>
                  </a:lnTo>
                  <a:lnTo>
                    <a:pt x="1505" y="671"/>
                  </a:lnTo>
                  <a:lnTo>
                    <a:pt x="1498" y="671"/>
                  </a:lnTo>
                  <a:lnTo>
                    <a:pt x="1490" y="671"/>
                  </a:lnTo>
                  <a:lnTo>
                    <a:pt x="1483" y="671"/>
                  </a:lnTo>
                  <a:lnTo>
                    <a:pt x="1475" y="671"/>
                  </a:lnTo>
                  <a:lnTo>
                    <a:pt x="1468" y="671"/>
                  </a:lnTo>
                  <a:lnTo>
                    <a:pt x="1461" y="671"/>
                  </a:lnTo>
                  <a:lnTo>
                    <a:pt x="1453" y="671"/>
                  </a:lnTo>
                  <a:lnTo>
                    <a:pt x="1446" y="671"/>
                  </a:lnTo>
                  <a:lnTo>
                    <a:pt x="1439" y="671"/>
                  </a:lnTo>
                  <a:lnTo>
                    <a:pt x="1431" y="671"/>
                  </a:lnTo>
                  <a:lnTo>
                    <a:pt x="1424" y="671"/>
                  </a:lnTo>
                  <a:lnTo>
                    <a:pt x="1416" y="671"/>
                  </a:lnTo>
                  <a:lnTo>
                    <a:pt x="1409" y="671"/>
                  </a:lnTo>
                  <a:lnTo>
                    <a:pt x="1402" y="671"/>
                  </a:lnTo>
                  <a:lnTo>
                    <a:pt x="1394" y="671"/>
                  </a:lnTo>
                  <a:lnTo>
                    <a:pt x="1387" y="671"/>
                  </a:lnTo>
                  <a:lnTo>
                    <a:pt x="1379" y="671"/>
                  </a:lnTo>
                  <a:lnTo>
                    <a:pt x="1372" y="671"/>
                  </a:lnTo>
                  <a:lnTo>
                    <a:pt x="1365" y="671"/>
                  </a:lnTo>
                  <a:lnTo>
                    <a:pt x="1357" y="671"/>
                  </a:lnTo>
                  <a:lnTo>
                    <a:pt x="1350" y="671"/>
                  </a:lnTo>
                  <a:lnTo>
                    <a:pt x="1343" y="671"/>
                  </a:lnTo>
                  <a:lnTo>
                    <a:pt x="1335" y="671"/>
                  </a:lnTo>
                  <a:lnTo>
                    <a:pt x="1328" y="671"/>
                  </a:lnTo>
                  <a:lnTo>
                    <a:pt x="1320" y="671"/>
                  </a:lnTo>
                  <a:lnTo>
                    <a:pt x="1313" y="671"/>
                  </a:lnTo>
                  <a:lnTo>
                    <a:pt x="1306" y="671"/>
                  </a:lnTo>
                  <a:lnTo>
                    <a:pt x="1298" y="671"/>
                  </a:lnTo>
                  <a:lnTo>
                    <a:pt x="1291" y="671"/>
                  </a:lnTo>
                  <a:lnTo>
                    <a:pt x="1284" y="671"/>
                  </a:lnTo>
                  <a:lnTo>
                    <a:pt x="1276" y="671"/>
                  </a:lnTo>
                  <a:lnTo>
                    <a:pt x="1269" y="671"/>
                  </a:lnTo>
                  <a:lnTo>
                    <a:pt x="1261" y="671"/>
                  </a:lnTo>
                  <a:lnTo>
                    <a:pt x="1254" y="671"/>
                  </a:lnTo>
                  <a:lnTo>
                    <a:pt x="1247" y="671"/>
                  </a:lnTo>
                  <a:lnTo>
                    <a:pt x="1239" y="671"/>
                  </a:lnTo>
                  <a:lnTo>
                    <a:pt x="1232" y="671"/>
                  </a:lnTo>
                  <a:lnTo>
                    <a:pt x="1225" y="671"/>
                  </a:lnTo>
                  <a:lnTo>
                    <a:pt x="1217" y="671"/>
                  </a:lnTo>
                  <a:lnTo>
                    <a:pt x="1210" y="671"/>
                  </a:lnTo>
                  <a:lnTo>
                    <a:pt x="1202" y="671"/>
                  </a:lnTo>
                  <a:lnTo>
                    <a:pt x="1195" y="671"/>
                  </a:lnTo>
                  <a:lnTo>
                    <a:pt x="1188" y="671"/>
                  </a:lnTo>
                  <a:lnTo>
                    <a:pt x="1180" y="671"/>
                  </a:lnTo>
                  <a:lnTo>
                    <a:pt x="1173" y="671"/>
                  </a:lnTo>
                  <a:lnTo>
                    <a:pt x="1165" y="671"/>
                  </a:lnTo>
                  <a:lnTo>
                    <a:pt x="1158" y="671"/>
                  </a:lnTo>
                  <a:lnTo>
                    <a:pt x="1151" y="671"/>
                  </a:lnTo>
                  <a:lnTo>
                    <a:pt x="1143" y="671"/>
                  </a:lnTo>
                  <a:lnTo>
                    <a:pt x="1136" y="671"/>
                  </a:lnTo>
                  <a:lnTo>
                    <a:pt x="1129" y="671"/>
                  </a:lnTo>
                  <a:lnTo>
                    <a:pt x="1129" y="671"/>
                  </a:lnTo>
                  <a:lnTo>
                    <a:pt x="1121" y="671"/>
                  </a:lnTo>
                  <a:lnTo>
                    <a:pt x="1114" y="671"/>
                  </a:lnTo>
                  <a:lnTo>
                    <a:pt x="1106" y="671"/>
                  </a:lnTo>
                  <a:lnTo>
                    <a:pt x="1099" y="671"/>
                  </a:lnTo>
                  <a:lnTo>
                    <a:pt x="1092" y="671"/>
                  </a:lnTo>
                  <a:lnTo>
                    <a:pt x="1084" y="671"/>
                  </a:lnTo>
                  <a:lnTo>
                    <a:pt x="1077" y="671"/>
                  </a:lnTo>
                  <a:lnTo>
                    <a:pt x="1070" y="671"/>
                  </a:lnTo>
                  <a:lnTo>
                    <a:pt x="1062" y="671"/>
                  </a:lnTo>
                  <a:lnTo>
                    <a:pt x="1055" y="671"/>
                  </a:lnTo>
                  <a:lnTo>
                    <a:pt x="1047" y="671"/>
                  </a:lnTo>
                  <a:lnTo>
                    <a:pt x="1040" y="671"/>
                  </a:lnTo>
                  <a:lnTo>
                    <a:pt x="1033" y="671"/>
                  </a:lnTo>
                  <a:lnTo>
                    <a:pt x="1025" y="671"/>
                  </a:lnTo>
                  <a:lnTo>
                    <a:pt x="1018" y="671"/>
                  </a:lnTo>
                  <a:lnTo>
                    <a:pt x="1011" y="671"/>
                  </a:lnTo>
                  <a:lnTo>
                    <a:pt x="1003" y="671"/>
                  </a:lnTo>
                  <a:lnTo>
                    <a:pt x="996" y="671"/>
                  </a:lnTo>
                  <a:lnTo>
                    <a:pt x="988" y="671"/>
                  </a:lnTo>
                  <a:lnTo>
                    <a:pt x="981" y="671"/>
                  </a:lnTo>
                  <a:lnTo>
                    <a:pt x="974" y="671"/>
                  </a:lnTo>
                  <a:lnTo>
                    <a:pt x="966" y="671"/>
                  </a:lnTo>
                  <a:lnTo>
                    <a:pt x="959" y="671"/>
                  </a:lnTo>
                  <a:lnTo>
                    <a:pt x="951" y="671"/>
                  </a:lnTo>
                  <a:lnTo>
                    <a:pt x="944" y="671"/>
                  </a:lnTo>
                  <a:lnTo>
                    <a:pt x="937" y="671"/>
                  </a:lnTo>
                  <a:lnTo>
                    <a:pt x="929" y="671"/>
                  </a:lnTo>
                  <a:lnTo>
                    <a:pt x="922" y="671"/>
                  </a:lnTo>
                  <a:lnTo>
                    <a:pt x="915" y="671"/>
                  </a:lnTo>
                  <a:lnTo>
                    <a:pt x="907" y="671"/>
                  </a:lnTo>
                  <a:lnTo>
                    <a:pt x="900" y="671"/>
                  </a:lnTo>
                  <a:lnTo>
                    <a:pt x="892" y="671"/>
                  </a:lnTo>
                  <a:lnTo>
                    <a:pt x="885" y="671"/>
                  </a:lnTo>
                  <a:lnTo>
                    <a:pt x="878" y="671"/>
                  </a:lnTo>
                  <a:lnTo>
                    <a:pt x="870" y="671"/>
                  </a:lnTo>
                  <a:lnTo>
                    <a:pt x="863" y="671"/>
                  </a:lnTo>
                  <a:lnTo>
                    <a:pt x="856" y="671"/>
                  </a:lnTo>
                  <a:lnTo>
                    <a:pt x="848" y="671"/>
                  </a:lnTo>
                  <a:lnTo>
                    <a:pt x="841" y="671"/>
                  </a:lnTo>
                  <a:lnTo>
                    <a:pt x="833" y="671"/>
                  </a:lnTo>
                  <a:lnTo>
                    <a:pt x="826" y="671"/>
                  </a:lnTo>
                  <a:lnTo>
                    <a:pt x="819" y="671"/>
                  </a:lnTo>
                  <a:lnTo>
                    <a:pt x="811" y="671"/>
                  </a:lnTo>
                  <a:lnTo>
                    <a:pt x="804" y="671"/>
                  </a:lnTo>
                  <a:lnTo>
                    <a:pt x="797" y="671"/>
                  </a:lnTo>
                  <a:lnTo>
                    <a:pt x="789" y="671"/>
                  </a:lnTo>
                  <a:lnTo>
                    <a:pt x="782" y="671"/>
                  </a:lnTo>
                  <a:lnTo>
                    <a:pt x="774" y="671"/>
                  </a:lnTo>
                  <a:lnTo>
                    <a:pt x="767" y="671"/>
                  </a:lnTo>
                  <a:lnTo>
                    <a:pt x="760" y="671"/>
                  </a:lnTo>
                  <a:lnTo>
                    <a:pt x="752" y="671"/>
                  </a:lnTo>
                  <a:lnTo>
                    <a:pt x="745" y="671"/>
                  </a:lnTo>
                  <a:lnTo>
                    <a:pt x="737" y="671"/>
                  </a:lnTo>
                  <a:lnTo>
                    <a:pt x="730" y="671"/>
                  </a:lnTo>
                  <a:lnTo>
                    <a:pt x="723" y="671"/>
                  </a:lnTo>
                  <a:lnTo>
                    <a:pt x="715" y="671"/>
                  </a:lnTo>
                  <a:lnTo>
                    <a:pt x="708" y="671"/>
                  </a:lnTo>
                  <a:lnTo>
                    <a:pt x="701" y="671"/>
                  </a:lnTo>
                  <a:lnTo>
                    <a:pt x="693" y="671"/>
                  </a:lnTo>
                  <a:lnTo>
                    <a:pt x="686" y="671"/>
                  </a:lnTo>
                  <a:lnTo>
                    <a:pt x="678" y="671"/>
                  </a:lnTo>
                  <a:lnTo>
                    <a:pt x="678" y="671"/>
                  </a:lnTo>
                  <a:lnTo>
                    <a:pt x="671" y="671"/>
                  </a:lnTo>
                  <a:lnTo>
                    <a:pt x="664" y="671"/>
                  </a:lnTo>
                  <a:lnTo>
                    <a:pt x="656" y="671"/>
                  </a:lnTo>
                  <a:lnTo>
                    <a:pt x="649" y="671"/>
                  </a:lnTo>
                  <a:lnTo>
                    <a:pt x="642" y="671"/>
                  </a:lnTo>
                  <a:lnTo>
                    <a:pt x="634" y="671"/>
                  </a:lnTo>
                  <a:lnTo>
                    <a:pt x="627" y="671"/>
                  </a:lnTo>
                  <a:lnTo>
                    <a:pt x="619" y="671"/>
                  </a:lnTo>
                  <a:lnTo>
                    <a:pt x="612" y="671"/>
                  </a:lnTo>
                  <a:lnTo>
                    <a:pt x="605" y="671"/>
                  </a:lnTo>
                  <a:lnTo>
                    <a:pt x="597" y="671"/>
                  </a:lnTo>
                  <a:lnTo>
                    <a:pt x="590" y="671"/>
                  </a:lnTo>
                  <a:lnTo>
                    <a:pt x="583" y="671"/>
                  </a:lnTo>
                  <a:lnTo>
                    <a:pt x="575" y="671"/>
                  </a:lnTo>
                  <a:lnTo>
                    <a:pt x="568" y="671"/>
                  </a:lnTo>
                  <a:lnTo>
                    <a:pt x="560" y="671"/>
                  </a:lnTo>
                  <a:lnTo>
                    <a:pt x="553" y="671"/>
                  </a:lnTo>
                  <a:lnTo>
                    <a:pt x="546" y="671"/>
                  </a:lnTo>
                  <a:lnTo>
                    <a:pt x="538" y="671"/>
                  </a:lnTo>
                  <a:lnTo>
                    <a:pt x="531" y="671"/>
                  </a:lnTo>
                  <a:lnTo>
                    <a:pt x="524" y="671"/>
                  </a:lnTo>
                  <a:lnTo>
                    <a:pt x="516" y="671"/>
                  </a:lnTo>
                  <a:lnTo>
                    <a:pt x="509" y="671"/>
                  </a:lnTo>
                  <a:lnTo>
                    <a:pt x="501" y="671"/>
                  </a:lnTo>
                  <a:lnTo>
                    <a:pt x="494" y="671"/>
                  </a:lnTo>
                  <a:lnTo>
                    <a:pt x="487" y="671"/>
                  </a:lnTo>
                  <a:lnTo>
                    <a:pt x="479" y="671"/>
                  </a:lnTo>
                  <a:lnTo>
                    <a:pt x="472" y="671"/>
                  </a:lnTo>
                  <a:lnTo>
                    <a:pt x="464" y="671"/>
                  </a:lnTo>
                  <a:lnTo>
                    <a:pt x="457" y="671"/>
                  </a:lnTo>
                  <a:lnTo>
                    <a:pt x="450" y="671"/>
                  </a:lnTo>
                  <a:lnTo>
                    <a:pt x="442" y="671"/>
                  </a:lnTo>
                  <a:lnTo>
                    <a:pt x="435" y="671"/>
                  </a:lnTo>
                  <a:lnTo>
                    <a:pt x="428" y="671"/>
                  </a:lnTo>
                  <a:lnTo>
                    <a:pt x="420" y="671"/>
                  </a:lnTo>
                  <a:lnTo>
                    <a:pt x="413" y="671"/>
                  </a:lnTo>
                  <a:lnTo>
                    <a:pt x="405" y="671"/>
                  </a:lnTo>
                  <a:lnTo>
                    <a:pt x="398" y="671"/>
                  </a:lnTo>
                  <a:lnTo>
                    <a:pt x="391" y="671"/>
                  </a:lnTo>
                  <a:lnTo>
                    <a:pt x="383" y="671"/>
                  </a:lnTo>
                  <a:lnTo>
                    <a:pt x="376" y="671"/>
                  </a:lnTo>
                  <a:lnTo>
                    <a:pt x="369" y="671"/>
                  </a:lnTo>
                  <a:lnTo>
                    <a:pt x="361" y="671"/>
                  </a:lnTo>
                  <a:lnTo>
                    <a:pt x="354" y="671"/>
                  </a:lnTo>
                  <a:lnTo>
                    <a:pt x="346" y="671"/>
                  </a:lnTo>
                  <a:lnTo>
                    <a:pt x="339" y="671"/>
                  </a:lnTo>
                  <a:lnTo>
                    <a:pt x="332" y="671"/>
                  </a:lnTo>
                  <a:lnTo>
                    <a:pt x="324" y="671"/>
                  </a:lnTo>
                  <a:lnTo>
                    <a:pt x="317" y="671"/>
                  </a:lnTo>
                  <a:lnTo>
                    <a:pt x="310" y="671"/>
                  </a:lnTo>
                  <a:lnTo>
                    <a:pt x="302" y="671"/>
                  </a:lnTo>
                  <a:lnTo>
                    <a:pt x="295" y="671"/>
                  </a:lnTo>
                  <a:lnTo>
                    <a:pt x="287" y="671"/>
                  </a:lnTo>
                  <a:lnTo>
                    <a:pt x="280" y="671"/>
                  </a:lnTo>
                  <a:lnTo>
                    <a:pt x="273" y="671"/>
                  </a:lnTo>
                  <a:lnTo>
                    <a:pt x="265" y="671"/>
                  </a:lnTo>
                  <a:lnTo>
                    <a:pt x="258" y="671"/>
                  </a:lnTo>
                  <a:lnTo>
                    <a:pt x="250" y="671"/>
                  </a:lnTo>
                  <a:lnTo>
                    <a:pt x="243" y="671"/>
                  </a:lnTo>
                  <a:lnTo>
                    <a:pt x="236" y="671"/>
                  </a:lnTo>
                  <a:lnTo>
                    <a:pt x="228" y="671"/>
                  </a:lnTo>
                  <a:lnTo>
                    <a:pt x="228" y="671"/>
                  </a:lnTo>
                  <a:lnTo>
                    <a:pt x="221" y="671"/>
                  </a:lnTo>
                  <a:lnTo>
                    <a:pt x="214" y="671"/>
                  </a:lnTo>
                  <a:lnTo>
                    <a:pt x="206" y="671"/>
                  </a:lnTo>
                  <a:lnTo>
                    <a:pt x="199" y="671"/>
                  </a:lnTo>
                  <a:lnTo>
                    <a:pt x="191" y="671"/>
                  </a:lnTo>
                  <a:lnTo>
                    <a:pt x="184" y="671"/>
                  </a:lnTo>
                  <a:lnTo>
                    <a:pt x="177" y="671"/>
                  </a:lnTo>
                  <a:lnTo>
                    <a:pt x="169" y="671"/>
                  </a:lnTo>
                  <a:lnTo>
                    <a:pt x="162" y="671"/>
                  </a:lnTo>
                  <a:lnTo>
                    <a:pt x="155" y="671"/>
                  </a:lnTo>
                  <a:lnTo>
                    <a:pt x="147" y="671"/>
                  </a:lnTo>
                  <a:lnTo>
                    <a:pt x="140" y="671"/>
                  </a:lnTo>
                  <a:lnTo>
                    <a:pt x="132" y="671"/>
                  </a:lnTo>
                  <a:lnTo>
                    <a:pt x="125" y="671"/>
                  </a:lnTo>
                  <a:lnTo>
                    <a:pt x="118" y="671"/>
                  </a:lnTo>
                  <a:lnTo>
                    <a:pt x="110" y="671"/>
                  </a:lnTo>
                  <a:lnTo>
                    <a:pt x="103" y="671"/>
                  </a:lnTo>
                  <a:lnTo>
                    <a:pt x="96" y="671"/>
                  </a:lnTo>
                  <a:lnTo>
                    <a:pt x="88" y="671"/>
                  </a:lnTo>
                  <a:lnTo>
                    <a:pt x="81" y="671"/>
                  </a:lnTo>
                  <a:lnTo>
                    <a:pt x="73" y="671"/>
                  </a:lnTo>
                  <a:lnTo>
                    <a:pt x="66" y="671"/>
                  </a:lnTo>
                  <a:lnTo>
                    <a:pt x="59" y="671"/>
                  </a:lnTo>
                  <a:lnTo>
                    <a:pt x="51" y="671"/>
                  </a:lnTo>
                  <a:lnTo>
                    <a:pt x="44" y="671"/>
                  </a:lnTo>
                  <a:lnTo>
                    <a:pt x="36" y="671"/>
                  </a:lnTo>
                  <a:lnTo>
                    <a:pt x="29" y="671"/>
                  </a:lnTo>
                  <a:lnTo>
                    <a:pt x="22" y="671"/>
                  </a:lnTo>
                  <a:lnTo>
                    <a:pt x="14" y="671"/>
                  </a:lnTo>
                  <a:lnTo>
                    <a:pt x="7" y="671"/>
                  </a:lnTo>
                  <a:lnTo>
                    <a:pt x="0" y="671"/>
                  </a:lnTo>
                  <a:close/>
                </a:path>
              </a:pathLst>
            </a:custGeom>
            <a:solidFill>
              <a:srgbClr val="CC99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b="0">
                <a:latin typeface="+mj-lt"/>
              </a:endParaRPr>
            </a:p>
          </p:txBody>
        </p:sp>
        <p:sp>
          <p:nvSpPr>
            <p:cNvPr id="352265" name="Freeform 9"/>
            <p:cNvSpPr>
              <a:spLocks/>
            </p:cNvSpPr>
            <p:nvPr/>
          </p:nvSpPr>
          <p:spPr bwMode="auto">
            <a:xfrm>
              <a:off x="1100138" y="3505200"/>
              <a:ext cx="2565400" cy="325438"/>
            </a:xfrm>
            <a:custGeom>
              <a:avLst/>
              <a:gdLst>
                <a:gd name="T0" fmla="*/ 44 w 1616"/>
                <a:gd name="T1" fmla="*/ 205 h 205"/>
                <a:gd name="T2" fmla="*/ 103 w 1616"/>
                <a:gd name="T3" fmla="*/ 205 h 205"/>
                <a:gd name="T4" fmla="*/ 162 w 1616"/>
                <a:gd name="T5" fmla="*/ 205 h 205"/>
                <a:gd name="T6" fmla="*/ 221 w 1616"/>
                <a:gd name="T7" fmla="*/ 205 h 205"/>
                <a:gd name="T8" fmla="*/ 273 w 1616"/>
                <a:gd name="T9" fmla="*/ 205 h 205"/>
                <a:gd name="T10" fmla="*/ 332 w 1616"/>
                <a:gd name="T11" fmla="*/ 205 h 205"/>
                <a:gd name="T12" fmla="*/ 391 w 1616"/>
                <a:gd name="T13" fmla="*/ 205 h 205"/>
                <a:gd name="T14" fmla="*/ 450 w 1616"/>
                <a:gd name="T15" fmla="*/ 197 h 205"/>
                <a:gd name="T16" fmla="*/ 509 w 1616"/>
                <a:gd name="T17" fmla="*/ 197 h 205"/>
                <a:gd name="T18" fmla="*/ 568 w 1616"/>
                <a:gd name="T19" fmla="*/ 181 h 205"/>
                <a:gd name="T20" fmla="*/ 627 w 1616"/>
                <a:gd name="T21" fmla="*/ 165 h 205"/>
                <a:gd name="T22" fmla="*/ 678 w 1616"/>
                <a:gd name="T23" fmla="*/ 134 h 205"/>
                <a:gd name="T24" fmla="*/ 737 w 1616"/>
                <a:gd name="T25" fmla="*/ 94 h 205"/>
                <a:gd name="T26" fmla="*/ 797 w 1616"/>
                <a:gd name="T27" fmla="*/ 39 h 205"/>
                <a:gd name="T28" fmla="*/ 856 w 1616"/>
                <a:gd name="T29" fmla="*/ 205 h 205"/>
                <a:gd name="T30" fmla="*/ 915 w 1616"/>
                <a:gd name="T31" fmla="*/ 205 h 205"/>
                <a:gd name="T32" fmla="*/ 974 w 1616"/>
                <a:gd name="T33" fmla="*/ 205 h 205"/>
                <a:gd name="T34" fmla="*/ 1033 w 1616"/>
                <a:gd name="T35" fmla="*/ 205 h 205"/>
                <a:gd name="T36" fmla="*/ 1092 w 1616"/>
                <a:gd name="T37" fmla="*/ 205 h 205"/>
                <a:gd name="T38" fmla="*/ 1143 w 1616"/>
                <a:gd name="T39" fmla="*/ 205 h 205"/>
                <a:gd name="T40" fmla="*/ 1202 w 1616"/>
                <a:gd name="T41" fmla="*/ 205 h 205"/>
                <a:gd name="T42" fmla="*/ 1261 w 1616"/>
                <a:gd name="T43" fmla="*/ 205 h 205"/>
                <a:gd name="T44" fmla="*/ 1320 w 1616"/>
                <a:gd name="T45" fmla="*/ 205 h 205"/>
                <a:gd name="T46" fmla="*/ 1379 w 1616"/>
                <a:gd name="T47" fmla="*/ 205 h 205"/>
                <a:gd name="T48" fmla="*/ 1439 w 1616"/>
                <a:gd name="T49" fmla="*/ 205 h 205"/>
                <a:gd name="T50" fmla="*/ 1498 w 1616"/>
                <a:gd name="T51" fmla="*/ 205 h 205"/>
                <a:gd name="T52" fmla="*/ 1557 w 1616"/>
                <a:gd name="T53" fmla="*/ 205 h 205"/>
                <a:gd name="T54" fmla="*/ 1608 w 1616"/>
                <a:gd name="T55" fmla="*/ 205 h 205"/>
                <a:gd name="T56" fmla="*/ 1579 w 1616"/>
                <a:gd name="T57" fmla="*/ 205 h 205"/>
                <a:gd name="T58" fmla="*/ 1520 w 1616"/>
                <a:gd name="T59" fmla="*/ 205 h 205"/>
                <a:gd name="T60" fmla="*/ 1461 w 1616"/>
                <a:gd name="T61" fmla="*/ 205 h 205"/>
                <a:gd name="T62" fmla="*/ 1402 w 1616"/>
                <a:gd name="T63" fmla="*/ 205 h 205"/>
                <a:gd name="T64" fmla="*/ 1343 w 1616"/>
                <a:gd name="T65" fmla="*/ 205 h 205"/>
                <a:gd name="T66" fmla="*/ 1284 w 1616"/>
                <a:gd name="T67" fmla="*/ 205 h 205"/>
                <a:gd name="T68" fmla="*/ 1225 w 1616"/>
                <a:gd name="T69" fmla="*/ 205 h 205"/>
                <a:gd name="T70" fmla="*/ 1165 w 1616"/>
                <a:gd name="T71" fmla="*/ 205 h 205"/>
                <a:gd name="T72" fmla="*/ 1114 w 1616"/>
                <a:gd name="T73" fmla="*/ 205 h 205"/>
                <a:gd name="T74" fmla="*/ 1055 w 1616"/>
                <a:gd name="T75" fmla="*/ 205 h 205"/>
                <a:gd name="T76" fmla="*/ 996 w 1616"/>
                <a:gd name="T77" fmla="*/ 205 h 205"/>
                <a:gd name="T78" fmla="*/ 937 w 1616"/>
                <a:gd name="T79" fmla="*/ 205 h 205"/>
                <a:gd name="T80" fmla="*/ 878 w 1616"/>
                <a:gd name="T81" fmla="*/ 205 h 205"/>
                <a:gd name="T82" fmla="*/ 819 w 1616"/>
                <a:gd name="T83" fmla="*/ 205 h 205"/>
                <a:gd name="T84" fmla="*/ 760 w 1616"/>
                <a:gd name="T85" fmla="*/ 205 h 205"/>
                <a:gd name="T86" fmla="*/ 701 w 1616"/>
                <a:gd name="T87" fmla="*/ 205 h 205"/>
                <a:gd name="T88" fmla="*/ 649 w 1616"/>
                <a:gd name="T89" fmla="*/ 205 h 205"/>
                <a:gd name="T90" fmla="*/ 590 w 1616"/>
                <a:gd name="T91" fmla="*/ 205 h 205"/>
                <a:gd name="T92" fmla="*/ 531 w 1616"/>
                <a:gd name="T93" fmla="*/ 205 h 205"/>
                <a:gd name="T94" fmla="*/ 472 w 1616"/>
                <a:gd name="T95" fmla="*/ 205 h 205"/>
                <a:gd name="T96" fmla="*/ 413 w 1616"/>
                <a:gd name="T97" fmla="*/ 205 h 205"/>
                <a:gd name="T98" fmla="*/ 354 w 1616"/>
                <a:gd name="T99" fmla="*/ 205 h 205"/>
                <a:gd name="T100" fmla="*/ 295 w 1616"/>
                <a:gd name="T101" fmla="*/ 205 h 205"/>
                <a:gd name="T102" fmla="*/ 236 w 1616"/>
                <a:gd name="T103" fmla="*/ 205 h 205"/>
                <a:gd name="T104" fmla="*/ 184 w 1616"/>
                <a:gd name="T105" fmla="*/ 205 h 205"/>
                <a:gd name="T106" fmla="*/ 125 w 1616"/>
                <a:gd name="T107" fmla="*/ 205 h 205"/>
                <a:gd name="T108" fmla="*/ 66 w 1616"/>
                <a:gd name="T109" fmla="*/ 205 h 205"/>
                <a:gd name="T110" fmla="*/ 7 w 1616"/>
                <a:gd name="T111" fmla="*/ 20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16" h="205">
                  <a:moveTo>
                    <a:pt x="0" y="205"/>
                  </a:moveTo>
                  <a:lnTo>
                    <a:pt x="0" y="205"/>
                  </a:lnTo>
                  <a:lnTo>
                    <a:pt x="7" y="205"/>
                  </a:lnTo>
                  <a:lnTo>
                    <a:pt x="14" y="205"/>
                  </a:lnTo>
                  <a:lnTo>
                    <a:pt x="22" y="205"/>
                  </a:lnTo>
                  <a:lnTo>
                    <a:pt x="29" y="205"/>
                  </a:lnTo>
                  <a:lnTo>
                    <a:pt x="36" y="205"/>
                  </a:lnTo>
                  <a:lnTo>
                    <a:pt x="44" y="205"/>
                  </a:lnTo>
                  <a:lnTo>
                    <a:pt x="51" y="205"/>
                  </a:lnTo>
                  <a:lnTo>
                    <a:pt x="59" y="205"/>
                  </a:lnTo>
                  <a:lnTo>
                    <a:pt x="66" y="205"/>
                  </a:lnTo>
                  <a:lnTo>
                    <a:pt x="73" y="205"/>
                  </a:lnTo>
                  <a:lnTo>
                    <a:pt x="81" y="205"/>
                  </a:lnTo>
                  <a:lnTo>
                    <a:pt x="88" y="205"/>
                  </a:lnTo>
                  <a:lnTo>
                    <a:pt x="96" y="205"/>
                  </a:lnTo>
                  <a:lnTo>
                    <a:pt x="103" y="205"/>
                  </a:lnTo>
                  <a:lnTo>
                    <a:pt x="110" y="205"/>
                  </a:lnTo>
                  <a:lnTo>
                    <a:pt x="118" y="205"/>
                  </a:lnTo>
                  <a:lnTo>
                    <a:pt x="125" y="205"/>
                  </a:lnTo>
                  <a:lnTo>
                    <a:pt x="132" y="205"/>
                  </a:lnTo>
                  <a:lnTo>
                    <a:pt x="140" y="205"/>
                  </a:lnTo>
                  <a:lnTo>
                    <a:pt x="147" y="205"/>
                  </a:lnTo>
                  <a:lnTo>
                    <a:pt x="155" y="205"/>
                  </a:lnTo>
                  <a:lnTo>
                    <a:pt x="162" y="205"/>
                  </a:lnTo>
                  <a:lnTo>
                    <a:pt x="169" y="205"/>
                  </a:lnTo>
                  <a:lnTo>
                    <a:pt x="177" y="205"/>
                  </a:lnTo>
                  <a:lnTo>
                    <a:pt x="184" y="205"/>
                  </a:lnTo>
                  <a:lnTo>
                    <a:pt x="191" y="205"/>
                  </a:lnTo>
                  <a:lnTo>
                    <a:pt x="199" y="205"/>
                  </a:lnTo>
                  <a:lnTo>
                    <a:pt x="206" y="205"/>
                  </a:lnTo>
                  <a:lnTo>
                    <a:pt x="214" y="205"/>
                  </a:lnTo>
                  <a:lnTo>
                    <a:pt x="221" y="205"/>
                  </a:lnTo>
                  <a:lnTo>
                    <a:pt x="228" y="205"/>
                  </a:lnTo>
                  <a:lnTo>
                    <a:pt x="228" y="205"/>
                  </a:lnTo>
                  <a:lnTo>
                    <a:pt x="236" y="205"/>
                  </a:lnTo>
                  <a:lnTo>
                    <a:pt x="243" y="205"/>
                  </a:lnTo>
                  <a:lnTo>
                    <a:pt x="250" y="205"/>
                  </a:lnTo>
                  <a:lnTo>
                    <a:pt x="258" y="205"/>
                  </a:lnTo>
                  <a:lnTo>
                    <a:pt x="265" y="205"/>
                  </a:lnTo>
                  <a:lnTo>
                    <a:pt x="273" y="205"/>
                  </a:lnTo>
                  <a:lnTo>
                    <a:pt x="280" y="205"/>
                  </a:lnTo>
                  <a:lnTo>
                    <a:pt x="287" y="205"/>
                  </a:lnTo>
                  <a:lnTo>
                    <a:pt x="295" y="205"/>
                  </a:lnTo>
                  <a:lnTo>
                    <a:pt x="302" y="205"/>
                  </a:lnTo>
                  <a:lnTo>
                    <a:pt x="310" y="205"/>
                  </a:lnTo>
                  <a:lnTo>
                    <a:pt x="317" y="205"/>
                  </a:lnTo>
                  <a:lnTo>
                    <a:pt x="324" y="205"/>
                  </a:lnTo>
                  <a:lnTo>
                    <a:pt x="332" y="205"/>
                  </a:lnTo>
                  <a:lnTo>
                    <a:pt x="339" y="205"/>
                  </a:lnTo>
                  <a:lnTo>
                    <a:pt x="346" y="205"/>
                  </a:lnTo>
                  <a:lnTo>
                    <a:pt x="354" y="205"/>
                  </a:lnTo>
                  <a:lnTo>
                    <a:pt x="361" y="205"/>
                  </a:lnTo>
                  <a:lnTo>
                    <a:pt x="369" y="205"/>
                  </a:lnTo>
                  <a:lnTo>
                    <a:pt x="376" y="205"/>
                  </a:lnTo>
                  <a:lnTo>
                    <a:pt x="383" y="205"/>
                  </a:lnTo>
                  <a:lnTo>
                    <a:pt x="391" y="205"/>
                  </a:lnTo>
                  <a:lnTo>
                    <a:pt x="398" y="205"/>
                  </a:lnTo>
                  <a:lnTo>
                    <a:pt x="405" y="205"/>
                  </a:lnTo>
                  <a:lnTo>
                    <a:pt x="413" y="205"/>
                  </a:lnTo>
                  <a:lnTo>
                    <a:pt x="420" y="205"/>
                  </a:lnTo>
                  <a:lnTo>
                    <a:pt x="428" y="197"/>
                  </a:lnTo>
                  <a:lnTo>
                    <a:pt x="435" y="197"/>
                  </a:lnTo>
                  <a:lnTo>
                    <a:pt x="442" y="197"/>
                  </a:lnTo>
                  <a:lnTo>
                    <a:pt x="450" y="197"/>
                  </a:lnTo>
                  <a:lnTo>
                    <a:pt x="457" y="197"/>
                  </a:lnTo>
                  <a:lnTo>
                    <a:pt x="464" y="197"/>
                  </a:lnTo>
                  <a:lnTo>
                    <a:pt x="472" y="197"/>
                  </a:lnTo>
                  <a:lnTo>
                    <a:pt x="479" y="197"/>
                  </a:lnTo>
                  <a:lnTo>
                    <a:pt x="487" y="197"/>
                  </a:lnTo>
                  <a:lnTo>
                    <a:pt x="494" y="197"/>
                  </a:lnTo>
                  <a:lnTo>
                    <a:pt x="501" y="197"/>
                  </a:lnTo>
                  <a:lnTo>
                    <a:pt x="509" y="197"/>
                  </a:lnTo>
                  <a:lnTo>
                    <a:pt x="516" y="189"/>
                  </a:lnTo>
                  <a:lnTo>
                    <a:pt x="524" y="189"/>
                  </a:lnTo>
                  <a:lnTo>
                    <a:pt x="531" y="189"/>
                  </a:lnTo>
                  <a:lnTo>
                    <a:pt x="538" y="189"/>
                  </a:lnTo>
                  <a:lnTo>
                    <a:pt x="546" y="189"/>
                  </a:lnTo>
                  <a:lnTo>
                    <a:pt x="553" y="189"/>
                  </a:lnTo>
                  <a:lnTo>
                    <a:pt x="560" y="181"/>
                  </a:lnTo>
                  <a:lnTo>
                    <a:pt x="568" y="181"/>
                  </a:lnTo>
                  <a:lnTo>
                    <a:pt x="575" y="181"/>
                  </a:lnTo>
                  <a:lnTo>
                    <a:pt x="583" y="181"/>
                  </a:lnTo>
                  <a:lnTo>
                    <a:pt x="590" y="181"/>
                  </a:lnTo>
                  <a:lnTo>
                    <a:pt x="597" y="173"/>
                  </a:lnTo>
                  <a:lnTo>
                    <a:pt x="605" y="173"/>
                  </a:lnTo>
                  <a:lnTo>
                    <a:pt x="612" y="173"/>
                  </a:lnTo>
                  <a:lnTo>
                    <a:pt x="619" y="165"/>
                  </a:lnTo>
                  <a:lnTo>
                    <a:pt x="627" y="165"/>
                  </a:lnTo>
                  <a:lnTo>
                    <a:pt x="634" y="165"/>
                  </a:lnTo>
                  <a:lnTo>
                    <a:pt x="642" y="157"/>
                  </a:lnTo>
                  <a:lnTo>
                    <a:pt x="649" y="157"/>
                  </a:lnTo>
                  <a:lnTo>
                    <a:pt x="656" y="150"/>
                  </a:lnTo>
                  <a:lnTo>
                    <a:pt x="664" y="150"/>
                  </a:lnTo>
                  <a:lnTo>
                    <a:pt x="671" y="142"/>
                  </a:lnTo>
                  <a:lnTo>
                    <a:pt x="678" y="142"/>
                  </a:lnTo>
                  <a:lnTo>
                    <a:pt x="678" y="134"/>
                  </a:lnTo>
                  <a:lnTo>
                    <a:pt x="686" y="134"/>
                  </a:lnTo>
                  <a:lnTo>
                    <a:pt x="693" y="126"/>
                  </a:lnTo>
                  <a:lnTo>
                    <a:pt x="701" y="126"/>
                  </a:lnTo>
                  <a:lnTo>
                    <a:pt x="708" y="118"/>
                  </a:lnTo>
                  <a:lnTo>
                    <a:pt x="715" y="110"/>
                  </a:lnTo>
                  <a:lnTo>
                    <a:pt x="723" y="110"/>
                  </a:lnTo>
                  <a:lnTo>
                    <a:pt x="730" y="102"/>
                  </a:lnTo>
                  <a:lnTo>
                    <a:pt x="737" y="94"/>
                  </a:lnTo>
                  <a:lnTo>
                    <a:pt x="745" y="94"/>
                  </a:lnTo>
                  <a:lnTo>
                    <a:pt x="752" y="86"/>
                  </a:lnTo>
                  <a:lnTo>
                    <a:pt x="760" y="79"/>
                  </a:lnTo>
                  <a:lnTo>
                    <a:pt x="767" y="71"/>
                  </a:lnTo>
                  <a:lnTo>
                    <a:pt x="774" y="63"/>
                  </a:lnTo>
                  <a:lnTo>
                    <a:pt x="782" y="55"/>
                  </a:lnTo>
                  <a:lnTo>
                    <a:pt x="789" y="47"/>
                  </a:lnTo>
                  <a:lnTo>
                    <a:pt x="797" y="39"/>
                  </a:lnTo>
                  <a:lnTo>
                    <a:pt x="804" y="31"/>
                  </a:lnTo>
                  <a:lnTo>
                    <a:pt x="811" y="23"/>
                  </a:lnTo>
                  <a:lnTo>
                    <a:pt x="819" y="15"/>
                  </a:lnTo>
                  <a:lnTo>
                    <a:pt x="826" y="7"/>
                  </a:lnTo>
                  <a:lnTo>
                    <a:pt x="833" y="0"/>
                  </a:lnTo>
                  <a:lnTo>
                    <a:pt x="841" y="205"/>
                  </a:lnTo>
                  <a:lnTo>
                    <a:pt x="848" y="205"/>
                  </a:lnTo>
                  <a:lnTo>
                    <a:pt x="856" y="205"/>
                  </a:lnTo>
                  <a:lnTo>
                    <a:pt x="863" y="205"/>
                  </a:lnTo>
                  <a:lnTo>
                    <a:pt x="870" y="205"/>
                  </a:lnTo>
                  <a:lnTo>
                    <a:pt x="878" y="205"/>
                  </a:lnTo>
                  <a:lnTo>
                    <a:pt x="885" y="205"/>
                  </a:lnTo>
                  <a:lnTo>
                    <a:pt x="892" y="205"/>
                  </a:lnTo>
                  <a:lnTo>
                    <a:pt x="900" y="205"/>
                  </a:lnTo>
                  <a:lnTo>
                    <a:pt x="907" y="205"/>
                  </a:lnTo>
                  <a:lnTo>
                    <a:pt x="915" y="205"/>
                  </a:lnTo>
                  <a:lnTo>
                    <a:pt x="922" y="205"/>
                  </a:lnTo>
                  <a:lnTo>
                    <a:pt x="929" y="205"/>
                  </a:lnTo>
                  <a:lnTo>
                    <a:pt x="937" y="205"/>
                  </a:lnTo>
                  <a:lnTo>
                    <a:pt x="944" y="205"/>
                  </a:lnTo>
                  <a:lnTo>
                    <a:pt x="951" y="205"/>
                  </a:lnTo>
                  <a:lnTo>
                    <a:pt x="959" y="205"/>
                  </a:lnTo>
                  <a:lnTo>
                    <a:pt x="966" y="205"/>
                  </a:lnTo>
                  <a:lnTo>
                    <a:pt x="974" y="205"/>
                  </a:lnTo>
                  <a:lnTo>
                    <a:pt x="981" y="205"/>
                  </a:lnTo>
                  <a:lnTo>
                    <a:pt x="988" y="205"/>
                  </a:lnTo>
                  <a:lnTo>
                    <a:pt x="996" y="205"/>
                  </a:lnTo>
                  <a:lnTo>
                    <a:pt x="1003" y="205"/>
                  </a:lnTo>
                  <a:lnTo>
                    <a:pt x="1011" y="205"/>
                  </a:lnTo>
                  <a:lnTo>
                    <a:pt x="1018" y="205"/>
                  </a:lnTo>
                  <a:lnTo>
                    <a:pt x="1025" y="205"/>
                  </a:lnTo>
                  <a:lnTo>
                    <a:pt x="1033" y="205"/>
                  </a:lnTo>
                  <a:lnTo>
                    <a:pt x="1040" y="205"/>
                  </a:lnTo>
                  <a:lnTo>
                    <a:pt x="1047" y="205"/>
                  </a:lnTo>
                  <a:lnTo>
                    <a:pt x="1055" y="205"/>
                  </a:lnTo>
                  <a:lnTo>
                    <a:pt x="1062" y="205"/>
                  </a:lnTo>
                  <a:lnTo>
                    <a:pt x="1070" y="205"/>
                  </a:lnTo>
                  <a:lnTo>
                    <a:pt x="1077" y="205"/>
                  </a:lnTo>
                  <a:lnTo>
                    <a:pt x="1084" y="205"/>
                  </a:lnTo>
                  <a:lnTo>
                    <a:pt x="1092" y="205"/>
                  </a:lnTo>
                  <a:lnTo>
                    <a:pt x="1099" y="205"/>
                  </a:lnTo>
                  <a:lnTo>
                    <a:pt x="1106" y="205"/>
                  </a:lnTo>
                  <a:lnTo>
                    <a:pt x="1114" y="205"/>
                  </a:lnTo>
                  <a:lnTo>
                    <a:pt x="1121" y="205"/>
                  </a:lnTo>
                  <a:lnTo>
                    <a:pt x="1129" y="205"/>
                  </a:lnTo>
                  <a:lnTo>
                    <a:pt x="1129" y="205"/>
                  </a:lnTo>
                  <a:lnTo>
                    <a:pt x="1136" y="205"/>
                  </a:lnTo>
                  <a:lnTo>
                    <a:pt x="1143" y="205"/>
                  </a:lnTo>
                  <a:lnTo>
                    <a:pt x="1151" y="205"/>
                  </a:lnTo>
                  <a:lnTo>
                    <a:pt x="1158" y="205"/>
                  </a:lnTo>
                  <a:lnTo>
                    <a:pt x="1165" y="205"/>
                  </a:lnTo>
                  <a:lnTo>
                    <a:pt x="1173" y="205"/>
                  </a:lnTo>
                  <a:lnTo>
                    <a:pt x="1180" y="205"/>
                  </a:lnTo>
                  <a:lnTo>
                    <a:pt x="1188" y="205"/>
                  </a:lnTo>
                  <a:lnTo>
                    <a:pt x="1195" y="205"/>
                  </a:lnTo>
                  <a:lnTo>
                    <a:pt x="1202" y="205"/>
                  </a:lnTo>
                  <a:lnTo>
                    <a:pt x="1210" y="205"/>
                  </a:lnTo>
                  <a:lnTo>
                    <a:pt x="1217" y="205"/>
                  </a:lnTo>
                  <a:lnTo>
                    <a:pt x="1225" y="205"/>
                  </a:lnTo>
                  <a:lnTo>
                    <a:pt x="1232" y="205"/>
                  </a:lnTo>
                  <a:lnTo>
                    <a:pt x="1239" y="205"/>
                  </a:lnTo>
                  <a:lnTo>
                    <a:pt x="1247" y="205"/>
                  </a:lnTo>
                  <a:lnTo>
                    <a:pt x="1254" y="205"/>
                  </a:lnTo>
                  <a:lnTo>
                    <a:pt x="1261" y="205"/>
                  </a:lnTo>
                  <a:lnTo>
                    <a:pt x="1269" y="205"/>
                  </a:lnTo>
                  <a:lnTo>
                    <a:pt x="1276" y="205"/>
                  </a:lnTo>
                  <a:lnTo>
                    <a:pt x="1284" y="205"/>
                  </a:lnTo>
                  <a:lnTo>
                    <a:pt x="1291" y="205"/>
                  </a:lnTo>
                  <a:lnTo>
                    <a:pt x="1298" y="205"/>
                  </a:lnTo>
                  <a:lnTo>
                    <a:pt x="1306" y="205"/>
                  </a:lnTo>
                  <a:lnTo>
                    <a:pt x="1313" y="205"/>
                  </a:lnTo>
                  <a:lnTo>
                    <a:pt x="1320" y="205"/>
                  </a:lnTo>
                  <a:lnTo>
                    <a:pt x="1328" y="205"/>
                  </a:lnTo>
                  <a:lnTo>
                    <a:pt x="1335" y="205"/>
                  </a:lnTo>
                  <a:lnTo>
                    <a:pt x="1343" y="205"/>
                  </a:lnTo>
                  <a:lnTo>
                    <a:pt x="1350" y="205"/>
                  </a:lnTo>
                  <a:lnTo>
                    <a:pt x="1357" y="205"/>
                  </a:lnTo>
                  <a:lnTo>
                    <a:pt x="1365" y="205"/>
                  </a:lnTo>
                  <a:lnTo>
                    <a:pt x="1372" y="205"/>
                  </a:lnTo>
                  <a:lnTo>
                    <a:pt x="1379" y="205"/>
                  </a:lnTo>
                  <a:lnTo>
                    <a:pt x="1387" y="205"/>
                  </a:lnTo>
                  <a:lnTo>
                    <a:pt x="1394" y="205"/>
                  </a:lnTo>
                  <a:lnTo>
                    <a:pt x="1402" y="205"/>
                  </a:lnTo>
                  <a:lnTo>
                    <a:pt x="1409" y="205"/>
                  </a:lnTo>
                  <a:lnTo>
                    <a:pt x="1416" y="205"/>
                  </a:lnTo>
                  <a:lnTo>
                    <a:pt x="1424" y="205"/>
                  </a:lnTo>
                  <a:lnTo>
                    <a:pt x="1431" y="205"/>
                  </a:lnTo>
                  <a:lnTo>
                    <a:pt x="1439" y="205"/>
                  </a:lnTo>
                  <a:lnTo>
                    <a:pt x="1446" y="205"/>
                  </a:lnTo>
                  <a:lnTo>
                    <a:pt x="1453" y="205"/>
                  </a:lnTo>
                  <a:lnTo>
                    <a:pt x="1461" y="205"/>
                  </a:lnTo>
                  <a:lnTo>
                    <a:pt x="1468" y="205"/>
                  </a:lnTo>
                  <a:lnTo>
                    <a:pt x="1475" y="205"/>
                  </a:lnTo>
                  <a:lnTo>
                    <a:pt x="1483" y="205"/>
                  </a:lnTo>
                  <a:lnTo>
                    <a:pt x="1490" y="205"/>
                  </a:lnTo>
                  <a:lnTo>
                    <a:pt x="1498" y="205"/>
                  </a:lnTo>
                  <a:lnTo>
                    <a:pt x="1505" y="205"/>
                  </a:lnTo>
                  <a:lnTo>
                    <a:pt x="1512" y="205"/>
                  </a:lnTo>
                  <a:lnTo>
                    <a:pt x="1520" y="205"/>
                  </a:lnTo>
                  <a:lnTo>
                    <a:pt x="1527" y="205"/>
                  </a:lnTo>
                  <a:lnTo>
                    <a:pt x="1534" y="205"/>
                  </a:lnTo>
                  <a:lnTo>
                    <a:pt x="1542" y="205"/>
                  </a:lnTo>
                  <a:lnTo>
                    <a:pt x="1549" y="205"/>
                  </a:lnTo>
                  <a:lnTo>
                    <a:pt x="1557" y="205"/>
                  </a:lnTo>
                  <a:lnTo>
                    <a:pt x="1564" y="205"/>
                  </a:lnTo>
                  <a:lnTo>
                    <a:pt x="1571" y="205"/>
                  </a:lnTo>
                  <a:lnTo>
                    <a:pt x="1579" y="205"/>
                  </a:lnTo>
                  <a:lnTo>
                    <a:pt x="1579" y="205"/>
                  </a:lnTo>
                  <a:lnTo>
                    <a:pt x="1586" y="205"/>
                  </a:lnTo>
                  <a:lnTo>
                    <a:pt x="1593" y="205"/>
                  </a:lnTo>
                  <a:lnTo>
                    <a:pt x="1601" y="205"/>
                  </a:lnTo>
                  <a:lnTo>
                    <a:pt x="1608" y="205"/>
                  </a:lnTo>
                  <a:lnTo>
                    <a:pt x="1616" y="205"/>
                  </a:lnTo>
                  <a:lnTo>
                    <a:pt x="1616" y="205"/>
                  </a:lnTo>
                  <a:lnTo>
                    <a:pt x="1608" y="205"/>
                  </a:lnTo>
                  <a:lnTo>
                    <a:pt x="1601" y="205"/>
                  </a:lnTo>
                  <a:lnTo>
                    <a:pt x="1593" y="205"/>
                  </a:lnTo>
                  <a:lnTo>
                    <a:pt x="1586" y="205"/>
                  </a:lnTo>
                  <a:lnTo>
                    <a:pt x="1579" y="205"/>
                  </a:lnTo>
                  <a:lnTo>
                    <a:pt x="1579" y="205"/>
                  </a:lnTo>
                  <a:lnTo>
                    <a:pt x="1571" y="205"/>
                  </a:lnTo>
                  <a:lnTo>
                    <a:pt x="1564" y="205"/>
                  </a:lnTo>
                  <a:lnTo>
                    <a:pt x="1557" y="205"/>
                  </a:lnTo>
                  <a:lnTo>
                    <a:pt x="1549" y="205"/>
                  </a:lnTo>
                  <a:lnTo>
                    <a:pt x="1542" y="205"/>
                  </a:lnTo>
                  <a:lnTo>
                    <a:pt x="1534" y="205"/>
                  </a:lnTo>
                  <a:lnTo>
                    <a:pt x="1527" y="205"/>
                  </a:lnTo>
                  <a:lnTo>
                    <a:pt x="1520" y="205"/>
                  </a:lnTo>
                  <a:lnTo>
                    <a:pt x="1512" y="205"/>
                  </a:lnTo>
                  <a:lnTo>
                    <a:pt x="1505" y="205"/>
                  </a:lnTo>
                  <a:lnTo>
                    <a:pt x="1498" y="205"/>
                  </a:lnTo>
                  <a:lnTo>
                    <a:pt x="1490" y="205"/>
                  </a:lnTo>
                  <a:lnTo>
                    <a:pt x="1483" y="205"/>
                  </a:lnTo>
                  <a:lnTo>
                    <a:pt x="1475" y="205"/>
                  </a:lnTo>
                  <a:lnTo>
                    <a:pt x="1468" y="205"/>
                  </a:lnTo>
                  <a:lnTo>
                    <a:pt x="1461" y="205"/>
                  </a:lnTo>
                  <a:lnTo>
                    <a:pt x="1453" y="205"/>
                  </a:lnTo>
                  <a:lnTo>
                    <a:pt x="1446" y="205"/>
                  </a:lnTo>
                  <a:lnTo>
                    <a:pt x="1439" y="205"/>
                  </a:lnTo>
                  <a:lnTo>
                    <a:pt x="1431" y="205"/>
                  </a:lnTo>
                  <a:lnTo>
                    <a:pt x="1424" y="205"/>
                  </a:lnTo>
                  <a:lnTo>
                    <a:pt x="1416" y="205"/>
                  </a:lnTo>
                  <a:lnTo>
                    <a:pt x="1409" y="205"/>
                  </a:lnTo>
                  <a:lnTo>
                    <a:pt x="1402" y="205"/>
                  </a:lnTo>
                  <a:lnTo>
                    <a:pt x="1394" y="205"/>
                  </a:lnTo>
                  <a:lnTo>
                    <a:pt x="1387" y="205"/>
                  </a:lnTo>
                  <a:lnTo>
                    <a:pt x="1379" y="205"/>
                  </a:lnTo>
                  <a:lnTo>
                    <a:pt x="1372" y="205"/>
                  </a:lnTo>
                  <a:lnTo>
                    <a:pt x="1365" y="205"/>
                  </a:lnTo>
                  <a:lnTo>
                    <a:pt x="1357" y="205"/>
                  </a:lnTo>
                  <a:lnTo>
                    <a:pt x="1350" y="205"/>
                  </a:lnTo>
                  <a:lnTo>
                    <a:pt x="1343" y="205"/>
                  </a:lnTo>
                  <a:lnTo>
                    <a:pt x="1335" y="205"/>
                  </a:lnTo>
                  <a:lnTo>
                    <a:pt x="1328" y="205"/>
                  </a:lnTo>
                  <a:lnTo>
                    <a:pt x="1320" y="205"/>
                  </a:lnTo>
                  <a:lnTo>
                    <a:pt x="1313" y="205"/>
                  </a:lnTo>
                  <a:lnTo>
                    <a:pt x="1306" y="205"/>
                  </a:lnTo>
                  <a:lnTo>
                    <a:pt x="1298" y="205"/>
                  </a:lnTo>
                  <a:lnTo>
                    <a:pt x="1291" y="205"/>
                  </a:lnTo>
                  <a:lnTo>
                    <a:pt x="1284" y="205"/>
                  </a:lnTo>
                  <a:lnTo>
                    <a:pt x="1276" y="205"/>
                  </a:lnTo>
                  <a:lnTo>
                    <a:pt x="1269" y="205"/>
                  </a:lnTo>
                  <a:lnTo>
                    <a:pt x="1261" y="205"/>
                  </a:lnTo>
                  <a:lnTo>
                    <a:pt x="1254" y="205"/>
                  </a:lnTo>
                  <a:lnTo>
                    <a:pt x="1247" y="205"/>
                  </a:lnTo>
                  <a:lnTo>
                    <a:pt x="1239" y="205"/>
                  </a:lnTo>
                  <a:lnTo>
                    <a:pt x="1232" y="205"/>
                  </a:lnTo>
                  <a:lnTo>
                    <a:pt x="1225" y="205"/>
                  </a:lnTo>
                  <a:lnTo>
                    <a:pt x="1217" y="205"/>
                  </a:lnTo>
                  <a:lnTo>
                    <a:pt x="1210" y="205"/>
                  </a:lnTo>
                  <a:lnTo>
                    <a:pt x="1202" y="205"/>
                  </a:lnTo>
                  <a:lnTo>
                    <a:pt x="1195" y="205"/>
                  </a:lnTo>
                  <a:lnTo>
                    <a:pt x="1188" y="205"/>
                  </a:lnTo>
                  <a:lnTo>
                    <a:pt x="1180" y="205"/>
                  </a:lnTo>
                  <a:lnTo>
                    <a:pt x="1173" y="205"/>
                  </a:lnTo>
                  <a:lnTo>
                    <a:pt x="1165" y="205"/>
                  </a:lnTo>
                  <a:lnTo>
                    <a:pt x="1158" y="205"/>
                  </a:lnTo>
                  <a:lnTo>
                    <a:pt x="1151" y="205"/>
                  </a:lnTo>
                  <a:lnTo>
                    <a:pt x="1143" y="205"/>
                  </a:lnTo>
                  <a:lnTo>
                    <a:pt x="1136" y="205"/>
                  </a:lnTo>
                  <a:lnTo>
                    <a:pt x="1129" y="205"/>
                  </a:lnTo>
                  <a:lnTo>
                    <a:pt x="1129" y="205"/>
                  </a:lnTo>
                  <a:lnTo>
                    <a:pt x="1121" y="205"/>
                  </a:lnTo>
                  <a:lnTo>
                    <a:pt x="1114" y="205"/>
                  </a:lnTo>
                  <a:lnTo>
                    <a:pt x="1106" y="205"/>
                  </a:lnTo>
                  <a:lnTo>
                    <a:pt x="1099" y="205"/>
                  </a:lnTo>
                  <a:lnTo>
                    <a:pt x="1092" y="205"/>
                  </a:lnTo>
                  <a:lnTo>
                    <a:pt x="1084" y="205"/>
                  </a:lnTo>
                  <a:lnTo>
                    <a:pt x="1077" y="205"/>
                  </a:lnTo>
                  <a:lnTo>
                    <a:pt x="1070" y="205"/>
                  </a:lnTo>
                  <a:lnTo>
                    <a:pt x="1062" y="205"/>
                  </a:lnTo>
                  <a:lnTo>
                    <a:pt x="1055" y="205"/>
                  </a:lnTo>
                  <a:lnTo>
                    <a:pt x="1047" y="205"/>
                  </a:lnTo>
                  <a:lnTo>
                    <a:pt x="1040" y="205"/>
                  </a:lnTo>
                  <a:lnTo>
                    <a:pt x="1033" y="205"/>
                  </a:lnTo>
                  <a:lnTo>
                    <a:pt x="1025" y="205"/>
                  </a:lnTo>
                  <a:lnTo>
                    <a:pt x="1018" y="205"/>
                  </a:lnTo>
                  <a:lnTo>
                    <a:pt x="1011" y="205"/>
                  </a:lnTo>
                  <a:lnTo>
                    <a:pt x="1003" y="205"/>
                  </a:lnTo>
                  <a:lnTo>
                    <a:pt x="996" y="205"/>
                  </a:lnTo>
                  <a:lnTo>
                    <a:pt x="988" y="205"/>
                  </a:lnTo>
                  <a:lnTo>
                    <a:pt x="981" y="205"/>
                  </a:lnTo>
                  <a:lnTo>
                    <a:pt x="974" y="205"/>
                  </a:lnTo>
                  <a:lnTo>
                    <a:pt x="966" y="205"/>
                  </a:lnTo>
                  <a:lnTo>
                    <a:pt x="959" y="205"/>
                  </a:lnTo>
                  <a:lnTo>
                    <a:pt x="951" y="205"/>
                  </a:lnTo>
                  <a:lnTo>
                    <a:pt x="944" y="205"/>
                  </a:lnTo>
                  <a:lnTo>
                    <a:pt x="937" y="205"/>
                  </a:lnTo>
                  <a:lnTo>
                    <a:pt x="929" y="205"/>
                  </a:lnTo>
                  <a:lnTo>
                    <a:pt x="922" y="205"/>
                  </a:lnTo>
                  <a:lnTo>
                    <a:pt x="915" y="205"/>
                  </a:lnTo>
                  <a:lnTo>
                    <a:pt x="907" y="205"/>
                  </a:lnTo>
                  <a:lnTo>
                    <a:pt x="900" y="205"/>
                  </a:lnTo>
                  <a:lnTo>
                    <a:pt x="892" y="205"/>
                  </a:lnTo>
                  <a:lnTo>
                    <a:pt x="885" y="205"/>
                  </a:lnTo>
                  <a:lnTo>
                    <a:pt x="878" y="205"/>
                  </a:lnTo>
                  <a:lnTo>
                    <a:pt x="870" y="205"/>
                  </a:lnTo>
                  <a:lnTo>
                    <a:pt x="863" y="205"/>
                  </a:lnTo>
                  <a:lnTo>
                    <a:pt x="856" y="205"/>
                  </a:lnTo>
                  <a:lnTo>
                    <a:pt x="848" y="205"/>
                  </a:lnTo>
                  <a:lnTo>
                    <a:pt x="841" y="205"/>
                  </a:lnTo>
                  <a:lnTo>
                    <a:pt x="833" y="205"/>
                  </a:lnTo>
                  <a:lnTo>
                    <a:pt x="826" y="205"/>
                  </a:lnTo>
                  <a:lnTo>
                    <a:pt x="819" y="205"/>
                  </a:lnTo>
                  <a:lnTo>
                    <a:pt x="811" y="205"/>
                  </a:lnTo>
                  <a:lnTo>
                    <a:pt x="804" y="205"/>
                  </a:lnTo>
                  <a:lnTo>
                    <a:pt x="797" y="205"/>
                  </a:lnTo>
                  <a:lnTo>
                    <a:pt x="789" y="205"/>
                  </a:lnTo>
                  <a:lnTo>
                    <a:pt x="782" y="205"/>
                  </a:lnTo>
                  <a:lnTo>
                    <a:pt x="774" y="205"/>
                  </a:lnTo>
                  <a:lnTo>
                    <a:pt x="767" y="205"/>
                  </a:lnTo>
                  <a:lnTo>
                    <a:pt x="760" y="205"/>
                  </a:lnTo>
                  <a:lnTo>
                    <a:pt x="752" y="205"/>
                  </a:lnTo>
                  <a:lnTo>
                    <a:pt x="745" y="205"/>
                  </a:lnTo>
                  <a:lnTo>
                    <a:pt x="737" y="205"/>
                  </a:lnTo>
                  <a:lnTo>
                    <a:pt x="730" y="205"/>
                  </a:lnTo>
                  <a:lnTo>
                    <a:pt x="723" y="205"/>
                  </a:lnTo>
                  <a:lnTo>
                    <a:pt x="715" y="205"/>
                  </a:lnTo>
                  <a:lnTo>
                    <a:pt x="708" y="205"/>
                  </a:lnTo>
                  <a:lnTo>
                    <a:pt x="701" y="205"/>
                  </a:lnTo>
                  <a:lnTo>
                    <a:pt x="693" y="205"/>
                  </a:lnTo>
                  <a:lnTo>
                    <a:pt x="686" y="205"/>
                  </a:lnTo>
                  <a:lnTo>
                    <a:pt x="678" y="205"/>
                  </a:lnTo>
                  <a:lnTo>
                    <a:pt x="678" y="205"/>
                  </a:lnTo>
                  <a:lnTo>
                    <a:pt x="671" y="205"/>
                  </a:lnTo>
                  <a:lnTo>
                    <a:pt x="664" y="205"/>
                  </a:lnTo>
                  <a:lnTo>
                    <a:pt x="656" y="205"/>
                  </a:lnTo>
                  <a:lnTo>
                    <a:pt x="649" y="205"/>
                  </a:lnTo>
                  <a:lnTo>
                    <a:pt x="642" y="205"/>
                  </a:lnTo>
                  <a:lnTo>
                    <a:pt x="634" y="205"/>
                  </a:lnTo>
                  <a:lnTo>
                    <a:pt x="627" y="205"/>
                  </a:lnTo>
                  <a:lnTo>
                    <a:pt x="619" y="205"/>
                  </a:lnTo>
                  <a:lnTo>
                    <a:pt x="612" y="205"/>
                  </a:lnTo>
                  <a:lnTo>
                    <a:pt x="605" y="205"/>
                  </a:lnTo>
                  <a:lnTo>
                    <a:pt x="597" y="205"/>
                  </a:lnTo>
                  <a:lnTo>
                    <a:pt x="590" y="205"/>
                  </a:lnTo>
                  <a:lnTo>
                    <a:pt x="583" y="205"/>
                  </a:lnTo>
                  <a:lnTo>
                    <a:pt x="575" y="205"/>
                  </a:lnTo>
                  <a:lnTo>
                    <a:pt x="568" y="205"/>
                  </a:lnTo>
                  <a:lnTo>
                    <a:pt x="560" y="205"/>
                  </a:lnTo>
                  <a:lnTo>
                    <a:pt x="553" y="205"/>
                  </a:lnTo>
                  <a:lnTo>
                    <a:pt x="546" y="205"/>
                  </a:lnTo>
                  <a:lnTo>
                    <a:pt x="538" y="205"/>
                  </a:lnTo>
                  <a:lnTo>
                    <a:pt x="531" y="205"/>
                  </a:lnTo>
                  <a:lnTo>
                    <a:pt x="524" y="205"/>
                  </a:lnTo>
                  <a:lnTo>
                    <a:pt x="516" y="205"/>
                  </a:lnTo>
                  <a:lnTo>
                    <a:pt x="509" y="205"/>
                  </a:lnTo>
                  <a:lnTo>
                    <a:pt x="501" y="205"/>
                  </a:lnTo>
                  <a:lnTo>
                    <a:pt x="494" y="205"/>
                  </a:lnTo>
                  <a:lnTo>
                    <a:pt x="487" y="205"/>
                  </a:lnTo>
                  <a:lnTo>
                    <a:pt x="479" y="205"/>
                  </a:lnTo>
                  <a:lnTo>
                    <a:pt x="472" y="205"/>
                  </a:lnTo>
                  <a:lnTo>
                    <a:pt x="464" y="205"/>
                  </a:lnTo>
                  <a:lnTo>
                    <a:pt x="457" y="205"/>
                  </a:lnTo>
                  <a:lnTo>
                    <a:pt x="450" y="205"/>
                  </a:lnTo>
                  <a:lnTo>
                    <a:pt x="442" y="205"/>
                  </a:lnTo>
                  <a:lnTo>
                    <a:pt x="435" y="205"/>
                  </a:lnTo>
                  <a:lnTo>
                    <a:pt x="428" y="205"/>
                  </a:lnTo>
                  <a:lnTo>
                    <a:pt x="420" y="205"/>
                  </a:lnTo>
                  <a:lnTo>
                    <a:pt x="413" y="205"/>
                  </a:lnTo>
                  <a:lnTo>
                    <a:pt x="405" y="205"/>
                  </a:lnTo>
                  <a:lnTo>
                    <a:pt x="398" y="205"/>
                  </a:lnTo>
                  <a:lnTo>
                    <a:pt x="391" y="205"/>
                  </a:lnTo>
                  <a:lnTo>
                    <a:pt x="383" y="205"/>
                  </a:lnTo>
                  <a:lnTo>
                    <a:pt x="376" y="205"/>
                  </a:lnTo>
                  <a:lnTo>
                    <a:pt x="369" y="205"/>
                  </a:lnTo>
                  <a:lnTo>
                    <a:pt x="361" y="205"/>
                  </a:lnTo>
                  <a:lnTo>
                    <a:pt x="354" y="205"/>
                  </a:lnTo>
                  <a:lnTo>
                    <a:pt x="346" y="205"/>
                  </a:lnTo>
                  <a:lnTo>
                    <a:pt x="339" y="205"/>
                  </a:lnTo>
                  <a:lnTo>
                    <a:pt x="332" y="205"/>
                  </a:lnTo>
                  <a:lnTo>
                    <a:pt x="324" y="205"/>
                  </a:lnTo>
                  <a:lnTo>
                    <a:pt x="317" y="205"/>
                  </a:lnTo>
                  <a:lnTo>
                    <a:pt x="310" y="205"/>
                  </a:lnTo>
                  <a:lnTo>
                    <a:pt x="302" y="205"/>
                  </a:lnTo>
                  <a:lnTo>
                    <a:pt x="295" y="205"/>
                  </a:lnTo>
                  <a:lnTo>
                    <a:pt x="287" y="205"/>
                  </a:lnTo>
                  <a:lnTo>
                    <a:pt x="280" y="205"/>
                  </a:lnTo>
                  <a:lnTo>
                    <a:pt x="273" y="205"/>
                  </a:lnTo>
                  <a:lnTo>
                    <a:pt x="265" y="205"/>
                  </a:lnTo>
                  <a:lnTo>
                    <a:pt x="258" y="205"/>
                  </a:lnTo>
                  <a:lnTo>
                    <a:pt x="250" y="205"/>
                  </a:lnTo>
                  <a:lnTo>
                    <a:pt x="243" y="205"/>
                  </a:lnTo>
                  <a:lnTo>
                    <a:pt x="236" y="205"/>
                  </a:lnTo>
                  <a:lnTo>
                    <a:pt x="228" y="205"/>
                  </a:lnTo>
                  <a:lnTo>
                    <a:pt x="228" y="205"/>
                  </a:lnTo>
                  <a:lnTo>
                    <a:pt x="221" y="205"/>
                  </a:lnTo>
                  <a:lnTo>
                    <a:pt x="214" y="205"/>
                  </a:lnTo>
                  <a:lnTo>
                    <a:pt x="206" y="205"/>
                  </a:lnTo>
                  <a:lnTo>
                    <a:pt x="199" y="205"/>
                  </a:lnTo>
                  <a:lnTo>
                    <a:pt x="191" y="205"/>
                  </a:lnTo>
                  <a:lnTo>
                    <a:pt x="184" y="205"/>
                  </a:lnTo>
                  <a:lnTo>
                    <a:pt x="177" y="205"/>
                  </a:lnTo>
                  <a:lnTo>
                    <a:pt x="169" y="205"/>
                  </a:lnTo>
                  <a:lnTo>
                    <a:pt x="162" y="205"/>
                  </a:lnTo>
                  <a:lnTo>
                    <a:pt x="155" y="205"/>
                  </a:lnTo>
                  <a:lnTo>
                    <a:pt x="147" y="205"/>
                  </a:lnTo>
                  <a:lnTo>
                    <a:pt x="140" y="205"/>
                  </a:lnTo>
                  <a:lnTo>
                    <a:pt x="132" y="205"/>
                  </a:lnTo>
                  <a:lnTo>
                    <a:pt x="125" y="205"/>
                  </a:lnTo>
                  <a:lnTo>
                    <a:pt x="118" y="205"/>
                  </a:lnTo>
                  <a:lnTo>
                    <a:pt x="110" y="205"/>
                  </a:lnTo>
                  <a:lnTo>
                    <a:pt x="103" y="205"/>
                  </a:lnTo>
                  <a:lnTo>
                    <a:pt x="96" y="205"/>
                  </a:lnTo>
                  <a:lnTo>
                    <a:pt x="88" y="205"/>
                  </a:lnTo>
                  <a:lnTo>
                    <a:pt x="81" y="205"/>
                  </a:lnTo>
                  <a:lnTo>
                    <a:pt x="73" y="205"/>
                  </a:lnTo>
                  <a:lnTo>
                    <a:pt x="66" y="205"/>
                  </a:lnTo>
                  <a:lnTo>
                    <a:pt x="59" y="205"/>
                  </a:lnTo>
                  <a:lnTo>
                    <a:pt x="51" y="205"/>
                  </a:lnTo>
                  <a:lnTo>
                    <a:pt x="44" y="205"/>
                  </a:lnTo>
                  <a:lnTo>
                    <a:pt x="36" y="205"/>
                  </a:lnTo>
                  <a:lnTo>
                    <a:pt x="29" y="205"/>
                  </a:lnTo>
                  <a:lnTo>
                    <a:pt x="22" y="205"/>
                  </a:lnTo>
                  <a:lnTo>
                    <a:pt x="14" y="205"/>
                  </a:lnTo>
                  <a:lnTo>
                    <a:pt x="7" y="205"/>
                  </a:lnTo>
                  <a:lnTo>
                    <a:pt x="0" y="205"/>
                  </a:lnTo>
                  <a:close/>
                </a:path>
              </a:pathLst>
            </a:custGeom>
            <a:solidFill>
              <a:srgbClr val="FFCC99"/>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b="0">
                <a:latin typeface="+mj-lt"/>
              </a:endParaRPr>
            </a:p>
          </p:txBody>
        </p:sp>
        <p:sp>
          <p:nvSpPr>
            <p:cNvPr id="352266" name="Freeform 10"/>
            <p:cNvSpPr>
              <a:spLocks/>
            </p:cNvSpPr>
            <p:nvPr/>
          </p:nvSpPr>
          <p:spPr bwMode="auto">
            <a:xfrm>
              <a:off x="1100138" y="2339975"/>
              <a:ext cx="2565400" cy="1490663"/>
            </a:xfrm>
            <a:custGeom>
              <a:avLst/>
              <a:gdLst>
                <a:gd name="T0" fmla="*/ 44 w 1616"/>
                <a:gd name="T1" fmla="*/ 907 h 939"/>
                <a:gd name="T2" fmla="*/ 103 w 1616"/>
                <a:gd name="T3" fmla="*/ 884 h 939"/>
                <a:gd name="T4" fmla="*/ 162 w 1616"/>
                <a:gd name="T5" fmla="*/ 836 h 939"/>
                <a:gd name="T6" fmla="*/ 221 w 1616"/>
                <a:gd name="T7" fmla="*/ 773 h 939"/>
                <a:gd name="T8" fmla="*/ 273 w 1616"/>
                <a:gd name="T9" fmla="*/ 686 h 939"/>
                <a:gd name="T10" fmla="*/ 332 w 1616"/>
                <a:gd name="T11" fmla="*/ 568 h 939"/>
                <a:gd name="T12" fmla="*/ 391 w 1616"/>
                <a:gd name="T13" fmla="*/ 434 h 939"/>
                <a:gd name="T14" fmla="*/ 450 w 1616"/>
                <a:gd name="T15" fmla="*/ 292 h 939"/>
                <a:gd name="T16" fmla="*/ 509 w 1616"/>
                <a:gd name="T17" fmla="*/ 158 h 939"/>
                <a:gd name="T18" fmla="*/ 568 w 1616"/>
                <a:gd name="T19" fmla="*/ 55 h 939"/>
                <a:gd name="T20" fmla="*/ 627 w 1616"/>
                <a:gd name="T21" fmla="*/ 8 h 939"/>
                <a:gd name="T22" fmla="*/ 678 w 1616"/>
                <a:gd name="T23" fmla="*/ 16 h 939"/>
                <a:gd name="T24" fmla="*/ 737 w 1616"/>
                <a:gd name="T25" fmla="*/ 79 h 939"/>
                <a:gd name="T26" fmla="*/ 797 w 1616"/>
                <a:gd name="T27" fmla="*/ 189 h 939"/>
                <a:gd name="T28" fmla="*/ 856 w 1616"/>
                <a:gd name="T29" fmla="*/ 323 h 939"/>
                <a:gd name="T30" fmla="*/ 915 w 1616"/>
                <a:gd name="T31" fmla="*/ 465 h 939"/>
                <a:gd name="T32" fmla="*/ 974 w 1616"/>
                <a:gd name="T33" fmla="*/ 599 h 939"/>
                <a:gd name="T34" fmla="*/ 1033 w 1616"/>
                <a:gd name="T35" fmla="*/ 710 h 939"/>
                <a:gd name="T36" fmla="*/ 1092 w 1616"/>
                <a:gd name="T37" fmla="*/ 797 h 939"/>
                <a:gd name="T38" fmla="*/ 1143 w 1616"/>
                <a:gd name="T39" fmla="*/ 852 h 939"/>
                <a:gd name="T40" fmla="*/ 1202 w 1616"/>
                <a:gd name="T41" fmla="*/ 891 h 939"/>
                <a:gd name="T42" fmla="*/ 1261 w 1616"/>
                <a:gd name="T43" fmla="*/ 915 h 939"/>
                <a:gd name="T44" fmla="*/ 1320 w 1616"/>
                <a:gd name="T45" fmla="*/ 923 h 939"/>
                <a:gd name="T46" fmla="*/ 1379 w 1616"/>
                <a:gd name="T47" fmla="*/ 931 h 939"/>
                <a:gd name="T48" fmla="*/ 1439 w 1616"/>
                <a:gd name="T49" fmla="*/ 939 h 939"/>
                <a:gd name="T50" fmla="*/ 1498 w 1616"/>
                <a:gd name="T51" fmla="*/ 939 h 939"/>
                <a:gd name="T52" fmla="*/ 1557 w 1616"/>
                <a:gd name="T53" fmla="*/ 939 h 939"/>
                <a:gd name="T54" fmla="*/ 1608 w 1616"/>
                <a:gd name="T55" fmla="*/ 939 h 939"/>
                <a:gd name="T56" fmla="*/ 1579 w 1616"/>
                <a:gd name="T57" fmla="*/ 939 h 939"/>
                <a:gd name="T58" fmla="*/ 1520 w 1616"/>
                <a:gd name="T59" fmla="*/ 939 h 939"/>
                <a:gd name="T60" fmla="*/ 1461 w 1616"/>
                <a:gd name="T61" fmla="*/ 939 h 939"/>
                <a:gd name="T62" fmla="*/ 1402 w 1616"/>
                <a:gd name="T63" fmla="*/ 939 h 939"/>
                <a:gd name="T64" fmla="*/ 1343 w 1616"/>
                <a:gd name="T65" fmla="*/ 939 h 939"/>
                <a:gd name="T66" fmla="*/ 1284 w 1616"/>
                <a:gd name="T67" fmla="*/ 939 h 939"/>
                <a:gd name="T68" fmla="*/ 1225 w 1616"/>
                <a:gd name="T69" fmla="*/ 939 h 939"/>
                <a:gd name="T70" fmla="*/ 1165 w 1616"/>
                <a:gd name="T71" fmla="*/ 939 h 939"/>
                <a:gd name="T72" fmla="*/ 1114 w 1616"/>
                <a:gd name="T73" fmla="*/ 939 h 939"/>
                <a:gd name="T74" fmla="*/ 1055 w 1616"/>
                <a:gd name="T75" fmla="*/ 939 h 939"/>
                <a:gd name="T76" fmla="*/ 996 w 1616"/>
                <a:gd name="T77" fmla="*/ 939 h 939"/>
                <a:gd name="T78" fmla="*/ 937 w 1616"/>
                <a:gd name="T79" fmla="*/ 939 h 939"/>
                <a:gd name="T80" fmla="*/ 878 w 1616"/>
                <a:gd name="T81" fmla="*/ 939 h 939"/>
                <a:gd name="T82" fmla="*/ 819 w 1616"/>
                <a:gd name="T83" fmla="*/ 939 h 939"/>
                <a:gd name="T84" fmla="*/ 760 w 1616"/>
                <a:gd name="T85" fmla="*/ 939 h 939"/>
                <a:gd name="T86" fmla="*/ 701 w 1616"/>
                <a:gd name="T87" fmla="*/ 939 h 939"/>
                <a:gd name="T88" fmla="*/ 649 w 1616"/>
                <a:gd name="T89" fmla="*/ 939 h 939"/>
                <a:gd name="T90" fmla="*/ 590 w 1616"/>
                <a:gd name="T91" fmla="*/ 939 h 939"/>
                <a:gd name="T92" fmla="*/ 531 w 1616"/>
                <a:gd name="T93" fmla="*/ 939 h 939"/>
                <a:gd name="T94" fmla="*/ 472 w 1616"/>
                <a:gd name="T95" fmla="*/ 939 h 939"/>
                <a:gd name="T96" fmla="*/ 413 w 1616"/>
                <a:gd name="T97" fmla="*/ 939 h 939"/>
                <a:gd name="T98" fmla="*/ 354 w 1616"/>
                <a:gd name="T99" fmla="*/ 939 h 939"/>
                <a:gd name="T100" fmla="*/ 295 w 1616"/>
                <a:gd name="T101" fmla="*/ 939 h 939"/>
                <a:gd name="T102" fmla="*/ 236 w 1616"/>
                <a:gd name="T103" fmla="*/ 939 h 939"/>
                <a:gd name="T104" fmla="*/ 184 w 1616"/>
                <a:gd name="T105" fmla="*/ 939 h 939"/>
                <a:gd name="T106" fmla="*/ 125 w 1616"/>
                <a:gd name="T107" fmla="*/ 939 h 939"/>
                <a:gd name="T108" fmla="*/ 66 w 1616"/>
                <a:gd name="T109" fmla="*/ 939 h 939"/>
                <a:gd name="T110" fmla="*/ 7 w 1616"/>
                <a:gd name="T111" fmla="*/ 939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16" h="939">
                  <a:moveTo>
                    <a:pt x="0" y="939"/>
                  </a:moveTo>
                  <a:lnTo>
                    <a:pt x="0" y="923"/>
                  </a:lnTo>
                  <a:lnTo>
                    <a:pt x="7" y="923"/>
                  </a:lnTo>
                  <a:lnTo>
                    <a:pt x="14" y="915"/>
                  </a:lnTo>
                  <a:lnTo>
                    <a:pt x="22" y="915"/>
                  </a:lnTo>
                  <a:lnTo>
                    <a:pt x="29" y="915"/>
                  </a:lnTo>
                  <a:lnTo>
                    <a:pt x="36" y="915"/>
                  </a:lnTo>
                  <a:lnTo>
                    <a:pt x="44" y="907"/>
                  </a:lnTo>
                  <a:lnTo>
                    <a:pt x="51" y="907"/>
                  </a:lnTo>
                  <a:lnTo>
                    <a:pt x="59" y="907"/>
                  </a:lnTo>
                  <a:lnTo>
                    <a:pt x="66" y="899"/>
                  </a:lnTo>
                  <a:lnTo>
                    <a:pt x="73" y="899"/>
                  </a:lnTo>
                  <a:lnTo>
                    <a:pt x="81" y="891"/>
                  </a:lnTo>
                  <a:lnTo>
                    <a:pt x="88" y="891"/>
                  </a:lnTo>
                  <a:lnTo>
                    <a:pt x="96" y="884"/>
                  </a:lnTo>
                  <a:lnTo>
                    <a:pt x="103" y="884"/>
                  </a:lnTo>
                  <a:lnTo>
                    <a:pt x="110" y="876"/>
                  </a:lnTo>
                  <a:lnTo>
                    <a:pt x="118" y="876"/>
                  </a:lnTo>
                  <a:lnTo>
                    <a:pt x="125" y="868"/>
                  </a:lnTo>
                  <a:lnTo>
                    <a:pt x="132" y="860"/>
                  </a:lnTo>
                  <a:lnTo>
                    <a:pt x="140" y="860"/>
                  </a:lnTo>
                  <a:lnTo>
                    <a:pt x="147" y="852"/>
                  </a:lnTo>
                  <a:lnTo>
                    <a:pt x="155" y="844"/>
                  </a:lnTo>
                  <a:lnTo>
                    <a:pt x="162" y="836"/>
                  </a:lnTo>
                  <a:lnTo>
                    <a:pt x="169" y="836"/>
                  </a:lnTo>
                  <a:lnTo>
                    <a:pt x="177" y="828"/>
                  </a:lnTo>
                  <a:lnTo>
                    <a:pt x="184" y="820"/>
                  </a:lnTo>
                  <a:lnTo>
                    <a:pt x="191" y="813"/>
                  </a:lnTo>
                  <a:lnTo>
                    <a:pt x="199" y="805"/>
                  </a:lnTo>
                  <a:lnTo>
                    <a:pt x="206" y="797"/>
                  </a:lnTo>
                  <a:lnTo>
                    <a:pt x="214" y="781"/>
                  </a:lnTo>
                  <a:lnTo>
                    <a:pt x="221" y="773"/>
                  </a:lnTo>
                  <a:lnTo>
                    <a:pt x="228" y="765"/>
                  </a:lnTo>
                  <a:lnTo>
                    <a:pt x="228" y="757"/>
                  </a:lnTo>
                  <a:lnTo>
                    <a:pt x="236" y="741"/>
                  </a:lnTo>
                  <a:lnTo>
                    <a:pt x="243" y="734"/>
                  </a:lnTo>
                  <a:lnTo>
                    <a:pt x="250" y="718"/>
                  </a:lnTo>
                  <a:lnTo>
                    <a:pt x="258" y="710"/>
                  </a:lnTo>
                  <a:lnTo>
                    <a:pt x="265" y="694"/>
                  </a:lnTo>
                  <a:lnTo>
                    <a:pt x="273" y="686"/>
                  </a:lnTo>
                  <a:lnTo>
                    <a:pt x="280" y="670"/>
                  </a:lnTo>
                  <a:lnTo>
                    <a:pt x="287" y="655"/>
                  </a:lnTo>
                  <a:lnTo>
                    <a:pt x="295" y="647"/>
                  </a:lnTo>
                  <a:lnTo>
                    <a:pt x="302" y="631"/>
                  </a:lnTo>
                  <a:lnTo>
                    <a:pt x="310" y="615"/>
                  </a:lnTo>
                  <a:lnTo>
                    <a:pt x="317" y="599"/>
                  </a:lnTo>
                  <a:lnTo>
                    <a:pt x="324" y="584"/>
                  </a:lnTo>
                  <a:lnTo>
                    <a:pt x="332" y="568"/>
                  </a:lnTo>
                  <a:lnTo>
                    <a:pt x="339" y="552"/>
                  </a:lnTo>
                  <a:lnTo>
                    <a:pt x="346" y="536"/>
                  </a:lnTo>
                  <a:lnTo>
                    <a:pt x="354" y="521"/>
                  </a:lnTo>
                  <a:lnTo>
                    <a:pt x="361" y="505"/>
                  </a:lnTo>
                  <a:lnTo>
                    <a:pt x="369" y="481"/>
                  </a:lnTo>
                  <a:lnTo>
                    <a:pt x="376" y="465"/>
                  </a:lnTo>
                  <a:lnTo>
                    <a:pt x="383" y="450"/>
                  </a:lnTo>
                  <a:lnTo>
                    <a:pt x="391" y="434"/>
                  </a:lnTo>
                  <a:lnTo>
                    <a:pt x="398" y="410"/>
                  </a:lnTo>
                  <a:lnTo>
                    <a:pt x="405" y="394"/>
                  </a:lnTo>
                  <a:lnTo>
                    <a:pt x="413" y="379"/>
                  </a:lnTo>
                  <a:lnTo>
                    <a:pt x="420" y="363"/>
                  </a:lnTo>
                  <a:lnTo>
                    <a:pt x="428" y="339"/>
                  </a:lnTo>
                  <a:lnTo>
                    <a:pt x="435" y="323"/>
                  </a:lnTo>
                  <a:lnTo>
                    <a:pt x="442" y="308"/>
                  </a:lnTo>
                  <a:lnTo>
                    <a:pt x="450" y="292"/>
                  </a:lnTo>
                  <a:lnTo>
                    <a:pt x="457" y="268"/>
                  </a:lnTo>
                  <a:lnTo>
                    <a:pt x="464" y="252"/>
                  </a:lnTo>
                  <a:lnTo>
                    <a:pt x="472" y="236"/>
                  </a:lnTo>
                  <a:lnTo>
                    <a:pt x="479" y="221"/>
                  </a:lnTo>
                  <a:lnTo>
                    <a:pt x="487" y="205"/>
                  </a:lnTo>
                  <a:lnTo>
                    <a:pt x="494" y="189"/>
                  </a:lnTo>
                  <a:lnTo>
                    <a:pt x="501" y="173"/>
                  </a:lnTo>
                  <a:lnTo>
                    <a:pt x="509" y="158"/>
                  </a:lnTo>
                  <a:lnTo>
                    <a:pt x="516" y="142"/>
                  </a:lnTo>
                  <a:lnTo>
                    <a:pt x="524" y="126"/>
                  </a:lnTo>
                  <a:lnTo>
                    <a:pt x="531" y="118"/>
                  </a:lnTo>
                  <a:lnTo>
                    <a:pt x="538" y="102"/>
                  </a:lnTo>
                  <a:lnTo>
                    <a:pt x="546" y="94"/>
                  </a:lnTo>
                  <a:lnTo>
                    <a:pt x="553" y="79"/>
                  </a:lnTo>
                  <a:lnTo>
                    <a:pt x="560" y="71"/>
                  </a:lnTo>
                  <a:lnTo>
                    <a:pt x="568" y="55"/>
                  </a:lnTo>
                  <a:lnTo>
                    <a:pt x="575" y="47"/>
                  </a:lnTo>
                  <a:lnTo>
                    <a:pt x="583" y="39"/>
                  </a:lnTo>
                  <a:lnTo>
                    <a:pt x="590" y="31"/>
                  </a:lnTo>
                  <a:lnTo>
                    <a:pt x="597" y="23"/>
                  </a:lnTo>
                  <a:lnTo>
                    <a:pt x="605" y="23"/>
                  </a:lnTo>
                  <a:lnTo>
                    <a:pt x="612" y="16"/>
                  </a:lnTo>
                  <a:lnTo>
                    <a:pt x="619" y="8"/>
                  </a:lnTo>
                  <a:lnTo>
                    <a:pt x="627" y="8"/>
                  </a:lnTo>
                  <a:lnTo>
                    <a:pt x="634" y="8"/>
                  </a:lnTo>
                  <a:lnTo>
                    <a:pt x="642" y="8"/>
                  </a:lnTo>
                  <a:lnTo>
                    <a:pt x="649" y="0"/>
                  </a:lnTo>
                  <a:lnTo>
                    <a:pt x="656" y="8"/>
                  </a:lnTo>
                  <a:lnTo>
                    <a:pt x="664" y="8"/>
                  </a:lnTo>
                  <a:lnTo>
                    <a:pt x="671" y="8"/>
                  </a:lnTo>
                  <a:lnTo>
                    <a:pt x="678" y="8"/>
                  </a:lnTo>
                  <a:lnTo>
                    <a:pt x="678" y="16"/>
                  </a:lnTo>
                  <a:lnTo>
                    <a:pt x="686" y="23"/>
                  </a:lnTo>
                  <a:lnTo>
                    <a:pt x="693" y="23"/>
                  </a:lnTo>
                  <a:lnTo>
                    <a:pt x="701" y="31"/>
                  </a:lnTo>
                  <a:lnTo>
                    <a:pt x="708" y="39"/>
                  </a:lnTo>
                  <a:lnTo>
                    <a:pt x="715" y="47"/>
                  </a:lnTo>
                  <a:lnTo>
                    <a:pt x="723" y="55"/>
                  </a:lnTo>
                  <a:lnTo>
                    <a:pt x="730" y="71"/>
                  </a:lnTo>
                  <a:lnTo>
                    <a:pt x="737" y="79"/>
                  </a:lnTo>
                  <a:lnTo>
                    <a:pt x="745" y="94"/>
                  </a:lnTo>
                  <a:lnTo>
                    <a:pt x="752" y="102"/>
                  </a:lnTo>
                  <a:lnTo>
                    <a:pt x="760" y="118"/>
                  </a:lnTo>
                  <a:lnTo>
                    <a:pt x="767" y="126"/>
                  </a:lnTo>
                  <a:lnTo>
                    <a:pt x="774" y="142"/>
                  </a:lnTo>
                  <a:lnTo>
                    <a:pt x="782" y="158"/>
                  </a:lnTo>
                  <a:lnTo>
                    <a:pt x="789" y="173"/>
                  </a:lnTo>
                  <a:lnTo>
                    <a:pt x="797" y="189"/>
                  </a:lnTo>
                  <a:lnTo>
                    <a:pt x="804" y="205"/>
                  </a:lnTo>
                  <a:lnTo>
                    <a:pt x="811" y="221"/>
                  </a:lnTo>
                  <a:lnTo>
                    <a:pt x="819" y="236"/>
                  </a:lnTo>
                  <a:lnTo>
                    <a:pt x="826" y="252"/>
                  </a:lnTo>
                  <a:lnTo>
                    <a:pt x="833" y="268"/>
                  </a:lnTo>
                  <a:lnTo>
                    <a:pt x="841" y="292"/>
                  </a:lnTo>
                  <a:lnTo>
                    <a:pt x="848" y="308"/>
                  </a:lnTo>
                  <a:lnTo>
                    <a:pt x="856" y="323"/>
                  </a:lnTo>
                  <a:lnTo>
                    <a:pt x="863" y="339"/>
                  </a:lnTo>
                  <a:lnTo>
                    <a:pt x="870" y="363"/>
                  </a:lnTo>
                  <a:lnTo>
                    <a:pt x="878" y="379"/>
                  </a:lnTo>
                  <a:lnTo>
                    <a:pt x="885" y="394"/>
                  </a:lnTo>
                  <a:lnTo>
                    <a:pt x="892" y="410"/>
                  </a:lnTo>
                  <a:lnTo>
                    <a:pt x="900" y="434"/>
                  </a:lnTo>
                  <a:lnTo>
                    <a:pt x="907" y="450"/>
                  </a:lnTo>
                  <a:lnTo>
                    <a:pt x="915" y="465"/>
                  </a:lnTo>
                  <a:lnTo>
                    <a:pt x="922" y="481"/>
                  </a:lnTo>
                  <a:lnTo>
                    <a:pt x="929" y="505"/>
                  </a:lnTo>
                  <a:lnTo>
                    <a:pt x="937" y="521"/>
                  </a:lnTo>
                  <a:lnTo>
                    <a:pt x="944" y="536"/>
                  </a:lnTo>
                  <a:lnTo>
                    <a:pt x="951" y="552"/>
                  </a:lnTo>
                  <a:lnTo>
                    <a:pt x="959" y="568"/>
                  </a:lnTo>
                  <a:lnTo>
                    <a:pt x="966" y="584"/>
                  </a:lnTo>
                  <a:lnTo>
                    <a:pt x="974" y="599"/>
                  </a:lnTo>
                  <a:lnTo>
                    <a:pt x="981" y="615"/>
                  </a:lnTo>
                  <a:lnTo>
                    <a:pt x="988" y="631"/>
                  </a:lnTo>
                  <a:lnTo>
                    <a:pt x="996" y="647"/>
                  </a:lnTo>
                  <a:lnTo>
                    <a:pt x="1003" y="655"/>
                  </a:lnTo>
                  <a:lnTo>
                    <a:pt x="1011" y="670"/>
                  </a:lnTo>
                  <a:lnTo>
                    <a:pt x="1018" y="686"/>
                  </a:lnTo>
                  <a:lnTo>
                    <a:pt x="1025" y="694"/>
                  </a:lnTo>
                  <a:lnTo>
                    <a:pt x="1033" y="710"/>
                  </a:lnTo>
                  <a:lnTo>
                    <a:pt x="1040" y="718"/>
                  </a:lnTo>
                  <a:lnTo>
                    <a:pt x="1047" y="734"/>
                  </a:lnTo>
                  <a:lnTo>
                    <a:pt x="1055" y="741"/>
                  </a:lnTo>
                  <a:lnTo>
                    <a:pt x="1062" y="757"/>
                  </a:lnTo>
                  <a:lnTo>
                    <a:pt x="1070" y="765"/>
                  </a:lnTo>
                  <a:lnTo>
                    <a:pt x="1077" y="773"/>
                  </a:lnTo>
                  <a:lnTo>
                    <a:pt x="1084" y="781"/>
                  </a:lnTo>
                  <a:lnTo>
                    <a:pt x="1092" y="797"/>
                  </a:lnTo>
                  <a:lnTo>
                    <a:pt x="1099" y="805"/>
                  </a:lnTo>
                  <a:lnTo>
                    <a:pt x="1106" y="813"/>
                  </a:lnTo>
                  <a:lnTo>
                    <a:pt x="1114" y="820"/>
                  </a:lnTo>
                  <a:lnTo>
                    <a:pt x="1121" y="828"/>
                  </a:lnTo>
                  <a:lnTo>
                    <a:pt x="1129" y="836"/>
                  </a:lnTo>
                  <a:lnTo>
                    <a:pt x="1129" y="836"/>
                  </a:lnTo>
                  <a:lnTo>
                    <a:pt x="1136" y="844"/>
                  </a:lnTo>
                  <a:lnTo>
                    <a:pt x="1143" y="852"/>
                  </a:lnTo>
                  <a:lnTo>
                    <a:pt x="1151" y="860"/>
                  </a:lnTo>
                  <a:lnTo>
                    <a:pt x="1158" y="860"/>
                  </a:lnTo>
                  <a:lnTo>
                    <a:pt x="1165" y="868"/>
                  </a:lnTo>
                  <a:lnTo>
                    <a:pt x="1173" y="876"/>
                  </a:lnTo>
                  <a:lnTo>
                    <a:pt x="1180" y="876"/>
                  </a:lnTo>
                  <a:lnTo>
                    <a:pt x="1188" y="884"/>
                  </a:lnTo>
                  <a:lnTo>
                    <a:pt x="1195" y="884"/>
                  </a:lnTo>
                  <a:lnTo>
                    <a:pt x="1202" y="891"/>
                  </a:lnTo>
                  <a:lnTo>
                    <a:pt x="1210" y="891"/>
                  </a:lnTo>
                  <a:lnTo>
                    <a:pt x="1217" y="899"/>
                  </a:lnTo>
                  <a:lnTo>
                    <a:pt x="1225" y="899"/>
                  </a:lnTo>
                  <a:lnTo>
                    <a:pt x="1232" y="907"/>
                  </a:lnTo>
                  <a:lnTo>
                    <a:pt x="1239" y="907"/>
                  </a:lnTo>
                  <a:lnTo>
                    <a:pt x="1247" y="907"/>
                  </a:lnTo>
                  <a:lnTo>
                    <a:pt x="1254" y="915"/>
                  </a:lnTo>
                  <a:lnTo>
                    <a:pt x="1261" y="915"/>
                  </a:lnTo>
                  <a:lnTo>
                    <a:pt x="1269" y="915"/>
                  </a:lnTo>
                  <a:lnTo>
                    <a:pt x="1276" y="915"/>
                  </a:lnTo>
                  <a:lnTo>
                    <a:pt x="1284" y="923"/>
                  </a:lnTo>
                  <a:lnTo>
                    <a:pt x="1291" y="923"/>
                  </a:lnTo>
                  <a:lnTo>
                    <a:pt x="1298" y="923"/>
                  </a:lnTo>
                  <a:lnTo>
                    <a:pt x="1306" y="923"/>
                  </a:lnTo>
                  <a:lnTo>
                    <a:pt x="1313" y="923"/>
                  </a:lnTo>
                  <a:lnTo>
                    <a:pt x="1320" y="923"/>
                  </a:lnTo>
                  <a:lnTo>
                    <a:pt x="1328" y="931"/>
                  </a:lnTo>
                  <a:lnTo>
                    <a:pt x="1335" y="931"/>
                  </a:lnTo>
                  <a:lnTo>
                    <a:pt x="1343" y="931"/>
                  </a:lnTo>
                  <a:lnTo>
                    <a:pt x="1350" y="931"/>
                  </a:lnTo>
                  <a:lnTo>
                    <a:pt x="1357" y="931"/>
                  </a:lnTo>
                  <a:lnTo>
                    <a:pt x="1365" y="931"/>
                  </a:lnTo>
                  <a:lnTo>
                    <a:pt x="1372" y="931"/>
                  </a:lnTo>
                  <a:lnTo>
                    <a:pt x="1379" y="931"/>
                  </a:lnTo>
                  <a:lnTo>
                    <a:pt x="1387" y="931"/>
                  </a:lnTo>
                  <a:lnTo>
                    <a:pt x="1394" y="931"/>
                  </a:lnTo>
                  <a:lnTo>
                    <a:pt x="1402" y="931"/>
                  </a:lnTo>
                  <a:lnTo>
                    <a:pt x="1409" y="939"/>
                  </a:lnTo>
                  <a:lnTo>
                    <a:pt x="1416" y="939"/>
                  </a:lnTo>
                  <a:lnTo>
                    <a:pt x="1424" y="939"/>
                  </a:lnTo>
                  <a:lnTo>
                    <a:pt x="1431" y="939"/>
                  </a:lnTo>
                  <a:lnTo>
                    <a:pt x="1439" y="939"/>
                  </a:lnTo>
                  <a:lnTo>
                    <a:pt x="1446" y="939"/>
                  </a:lnTo>
                  <a:lnTo>
                    <a:pt x="1453" y="939"/>
                  </a:lnTo>
                  <a:lnTo>
                    <a:pt x="1461" y="939"/>
                  </a:lnTo>
                  <a:lnTo>
                    <a:pt x="1468" y="939"/>
                  </a:lnTo>
                  <a:lnTo>
                    <a:pt x="1475" y="939"/>
                  </a:lnTo>
                  <a:lnTo>
                    <a:pt x="1483" y="939"/>
                  </a:lnTo>
                  <a:lnTo>
                    <a:pt x="1490" y="939"/>
                  </a:lnTo>
                  <a:lnTo>
                    <a:pt x="1498" y="939"/>
                  </a:lnTo>
                  <a:lnTo>
                    <a:pt x="1505" y="939"/>
                  </a:lnTo>
                  <a:lnTo>
                    <a:pt x="1512" y="939"/>
                  </a:lnTo>
                  <a:lnTo>
                    <a:pt x="1520" y="939"/>
                  </a:lnTo>
                  <a:lnTo>
                    <a:pt x="1527" y="939"/>
                  </a:lnTo>
                  <a:lnTo>
                    <a:pt x="1534" y="939"/>
                  </a:lnTo>
                  <a:lnTo>
                    <a:pt x="1542" y="939"/>
                  </a:lnTo>
                  <a:lnTo>
                    <a:pt x="1549" y="939"/>
                  </a:lnTo>
                  <a:lnTo>
                    <a:pt x="1557" y="939"/>
                  </a:lnTo>
                  <a:lnTo>
                    <a:pt x="1564" y="939"/>
                  </a:lnTo>
                  <a:lnTo>
                    <a:pt x="1571" y="939"/>
                  </a:lnTo>
                  <a:lnTo>
                    <a:pt x="1579" y="939"/>
                  </a:lnTo>
                  <a:lnTo>
                    <a:pt x="1579" y="939"/>
                  </a:lnTo>
                  <a:lnTo>
                    <a:pt x="1586" y="939"/>
                  </a:lnTo>
                  <a:lnTo>
                    <a:pt x="1593" y="939"/>
                  </a:lnTo>
                  <a:lnTo>
                    <a:pt x="1601" y="939"/>
                  </a:lnTo>
                  <a:lnTo>
                    <a:pt x="1608" y="939"/>
                  </a:lnTo>
                  <a:lnTo>
                    <a:pt x="1616" y="939"/>
                  </a:lnTo>
                  <a:lnTo>
                    <a:pt x="1616" y="939"/>
                  </a:lnTo>
                  <a:lnTo>
                    <a:pt x="1608" y="939"/>
                  </a:lnTo>
                  <a:lnTo>
                    <a:pt x="1601" y="939"/>
                  </a:lnTo>
                  <a:lnTo>
                    <a:pt x="1593" y="939"/>
                  </a:lnTo>
                  <a:lnTo>
                    <a:pt x="1586" y="939"/>
                  </a:lnTo>
                  <a:lnTo>
                    <a:pt x="1579" y="939"/>
                  </a:lnTo>
                  <a:lnTo>
                    <a:pt x="1579" y="939"/>
                  </a:lnTo>
                  <a:lnTo>
                    <a:pt x="1571" y="939"/>
                  </a:lnTo>
                  <a:lnTo>
                    <a:pt x="1564" y="939"/>
                  </a:lnTo>
                  <a:lnTo>
                    <a:pt x="1557" y="939"/>
                  </a:lnTo>
                  <a:lnTo>
                    <a:pt x="1549" y="939"/>
                  </a:lnTo>
                  <a:lnTo>
                    <a:pt x="1542" y="939"/>
                  </a:lnTo>
                  <a:lnTo>
                    <a:pt x="1534" y="939"/>
                  </a:lnTo>
                  <a:lnTo>
                    <a:pt x="1527" y="939"/>
                  </a:lnTo>
                  <a:lnTo>
                    <a:pt x="1520" y="939"/>
                  </a:lnTo>
                  <a:lnTo>
                    <a:pt x="1512" y="939"/>
                  </a:lnTo>
                  <a:lnTo>
                    <a:pt x="1505" y="939"/>
                  </a:lnTo>
                  <a:lnTo>
                    <a:pt x="1498" y="939"/>
                  </a:lnTo>
                  <a:lnTo>
                    <a:pt x="1490" y="939"/>
                  </a:lnTo>
                  <a:lnTo>
                    <a:pt x="1483" y="939"/>
                  </a:lnTo>
                  <a:lnTo>
                    <a:pt x="1475" y="939"/>
                  </a:lnTo>
                  <a:lnTo>
                    <a:pt x="1468" y="939"/>
                  </a:lnTo>
                  <a:lnTo>
                    <a:pt x="1461" y="939"/>
                  </a:lnTo>
                  <a:lnTo>
                    <a:pt x="1453" y="939"/>
                  </a:lnTo>
                  <a:lnTo>
                    <a:pt x="1446" y="939"/>
                  </a:lnTo>
                  <a:lnTo>
                    <a:pt x="1439" y="939"/>
                  </a:lnTo>
                  <a:lnTo>
                    <a:pt x="1431" y="939"/>
                  </a:lnTo>
                  <a:lnTo>
                    <a:pt x="1424" y="939"/>
                  </a:lnTo>
                  <a:lnTo>
                    <a:pt x="1416" y="939"/>
                  </a:lnTo>
                  <a:lnTo>
                    <a:pt x="1409" y="939"/>
                  </a:lnTo>
                  <a:lnTo>
                    <a:pt x="1402" y="939"/>
                  </a:lnTo>
                  <a:lnTo>
                    <a:pt x="1394" y="939"/>
                  </a:lnTo>
                  <a:lnTo>
                    <a:pt x="1387" y="939"/>
                  </a:lnTo>
                  <a:lnTo>
                    <a:pt x="1379" y="939"/>
                  </a:lnTo>
                  <a:lnTo>
                    <a:pt x="1372" y="939"/>
                  </a:lnTo>
                  <a:lnTo>
                    <a:pt x="1365" y="939"/>
                  </a:lnTo>
                  <a:lnTo>
                    <a:pt x="1357" y="939"/>
                  </a:lnTo>
                  <a:lnTo>
                    <a:pt x="1350" y="939"/>
                  </a:lnTo>
                  <a:lnTo>
                    <a:pt x="1343" y="939"/>
                  </a:lnTo>
                  <a:lnTo>
                    <a:pt x="1335" y="939"/>
                  </a:lnTo>
                  <a:lnTo>
                    <a:pt x="1328" y="939"/>
                  </a:lnTo>
                  <a:lnTo>
                    <a:pt x="1320" y="939"/>
                  </a:lnTo>
                  <a:lnTo>
                    <a:pt x="1313" y="939"/>
                  </a:lnTo>
                  <a:lnTo>
                    <a:pt x="1306" y="939"/>
                  </a:lnTo>
                  <a:lnTo>
                    <a:pt x="1298" y="939"/>
                  </a:lnTo>
                  <a:lnTo>
                    <a:pt x="1291" y="939"/>
                  </a:lnTo>
                  <a:lnTo>
                    <a:pt x="1284" y="939"/>
                  </a:lnTo>
                  <a:lnTo>
                    <a:pt x="1276" y="939"/>
                  </a:lnTo>
                  <a:lnTo>
                    <a:pt x="1269" y="939"/>
                  </a:lnTo>
                  <a:lnTo>
                    <a:pt x="1261" y="939"/>
                  </a:lnTo>
                  <a:lnTo>
                    <a:pt x="1254" y="939"/>
                  </a:lnTo>
                  <a:lnTo>
                    <a:pt x="1247" y="939"/>
                  </a:lnTo>
                  <a:lnTo>
                    <a:pt x="1239" y="939"/>
                  </a:lnTo>
                  <a:lnTo>
                    <a:pt x="1232" y="939"/>
                  </a:lnTo>
                  <a:lnTo>
                    <a:pt x="1225" y="939"/>
                  </a:lnTo>
                  <a:lnTo>
                    <a:pt x="1217" y="939"/>
                  </a:lnTo>
                  <a:lnTo>
                    <a:pt x="1210" y="939"/>
                  </a:lnTo>
                  <a:lnTo>
                    <a:pt x="1202" y="939"/>
                  </a:lnTo>
                  <a:lnTo>
                    <a:pt x="1195" y="939"/>
                  </a:lnTo>
                  <a:lnTo>
                    <a:pt x="1188" y="939"/>
                  </a:lnTo>
                  <a:lnTo>
                    <a:pt x="1180" y="939"/>
                  </a:lnTo>
                  <a:lnTo>
                    <a:pt x="1173" y="939"/>
                  </a:lnTo>
                  <a:lnTo>
                    <a:pt x="1165" y="939"/>
                  </a:lnTo>
                  <a:lnTo>
                    <a:pt x="1158" y="939"/>
                  </a:lnTo>
                  <a:lnTo>
                    <a:pt x="1151" y="939"/>
                  </a:lnTo>
                  <a:lnTo>
                    <a:pt x="1143" y="939"/>
                  </a:lnTo>
                  <a:lnTo>
                    <a:pt x="1136" y="939"/>
                  </a:lnTo>
                  <a:lnTo>
                    <a:pt x="1129" y="939"/>
                  </a:lnTo>
                  <a:lnTo>
                    <a:pt x="1129" y="939"/>
                  </a:lnTo>
                  <a:lnTo>
                    <a:pt x="1121" y="939"/>
                  </a:lnTo>
                  <a:lnTo>
                    <a:pt x="1114" y="939"/>
                  </a:lnTo>
                  <a:lnTo>
                    <a:pt x="1106" y="939"/>
                  </a:lnTo>
                  <a:lnTo>
                    <a:pt x="1099" y="939"/>
                  </a:lnTo>
                  <a:lnTo>
                    <a:pt x="1092" y="939"/>
                  </a:lnTo>
                  <a:lnTo>
                    <a:pt x="1084" y="939"/>
                  </a:lnTo>
                  <a:lnTo>
                    <a:pt x="1077" y="939"/>
                  </a:lnTo>
                  <a:lnTo>
                    <a:pt x="1070" y="939"/>
                  </a:lnTo>
                  <a:lnTo>
                    <a:pt x="1062" y="939"/>
                  </a:lnTo>
                  <a:lnTo>
                    <a:pt x="1055" y="939"/>
                  </a:lnTo>
                  <a:lnTo>
                    <a:pt x="1047" y="939"/>
                  </a:lnTo>
                  <a:lnTo>
                    <a:pt x="1040" y="939"/>
                  </a:lnTo>
                  <a:lnTo>
                    <a:pt x="1033" y="939"/>
                  </a:lnTo>
                  <a:lnTo>
                    <a:pt x="1025" y="939"/>
                  </a:lnTo>
                  <a:lnTo>
                    <a:pt x="1018" y="939"/>
                  </a:lnTo>
                  <a:lnTo>
                    <a:pt x="1011" y="939"/>
                  </a:lnTo>
                  <a:lnTo>
                    <a:pt x="1003" y="939"/>
                  </a:lnTo>
                  <a:lnTo>
                    <a:pt x="996" y="939"/>
                  </a:lnTo>
                  <a:lnTo>
                    <a:pt x="988" y="939"/>
                  </a:lnTo>
                  <a:lnTo>
                    <a:pt x="981" y="939"/>
                  </a:lnTo>
                  <a:lnTo>
                    <a:pt x="974" y="939"/>
                  </a:lnTo>
                  <a:lnTo>
                    <a:pt x="966" y="939"/>
                  </a:lnTo>
                  <a:lnTo>
                    <a:pt x="959" y="939"/>
                  </a:lnTo>
                  <a:lnTo>
                    <a:pt x="951" y="939"/>
                  </a:lnTo>
                  <a:lnTo>
                    <a:pt x="944" y="939"/>
                  </a:lnTo>
                  <a:lnTo>
                    <a:pt x="937" y="939"/>
                  </a:lnTo>
                  <a:lnTo>
                    <a:pt x="929" y="939"/>
                  </a:lnTo>
                  <a:lnTo>
                    <a:pt x="922" y="939"/>
                  </a:lnTo>
                  <a:lnTo>
                    <a:pt x="915" y="939"/>
                  </a:lnTo>
                  <a:lnTo>
                    <a:pt x="907" y="939"/>
                  </a:lnTo>
                  <a:lnTo>
                    <a:pt x="900" y="939"/>
                  </a:lnTo>
                  <a:lnTo>
                    <a:pt x="892" y="939"/>
                  </a:lnTo>
                  <a:lnTo>
                    <a:pt x="885" y="939"/>
                  </a:lnTo>
                  <a:lnTo>
                    <a:pt x="878" y="939"/>
                  </a:lnTo>
                  <a:lnTo>
                    <a:pt x="870" y="939"/>
                  </a:lnTo>
                  <a:lnTo>
                    <a:pt x="863" y="939"/>
                  </a:lnTo>
                  <a:lnTo>
                    <a:pt x="856" y="939"/>
                  </a:lnTo>
                  <a:lnTo>
                    <a:pt x="848" y="939"/>
                  </a:lnTo>
                  <a:lnTo>
                    <a:pt x="841" y="939"/>
                  </a:lnTo>
                  <a:lnTo>
                    <a:pt x="833" y="939"/>
                  </a:lnTo>
                  <a:lnTo>
                    <a:pt x="826" y="939"/>
                  </a:lnTo>
                  <a:lnTo>
                    <a:pt x="819" y="939"/>
                  </a:lnTo>
                  <a:lnTo>
                    <a:pt x="811" y="939"/>
                  </a:lnTo>
                  <a:lnTo>
                    <a:pt x="804" y="939"/>
                  </a:lnTo>
                  <a:lnTo>
                    <a:pt x="797" y="939"/>
                  </a:lnTo>
                  <a:lnTo>
                    <a:pt x="789" y="939"/>
                  </a:lnTo>
                  <a:lnTo>
                    <a:pt x="782" y="939"/>
                  </a:lnTo>
                  <a:lnTo>
                    <a:pt x="774" y="939"/>
                  </a:lnTo>
                  <a:lnTo>
                    <a:pt x="767" y="939"/>
                  </a:lnTo>
                  <a:lnTo>
                    <a:pt x="760" y="939"/>
                  </a:lnTo>
                  <a:lnTo>
                    <a:pt x="752" y="939"/>
                  </a:lnTo>
                  <a:lnTo>
                    <a:pt x="745" y="939"/>
                  </a:lnTo>
                  <a:lnTo>
                    <a:pt x="737" y="939"/>
                  </a:lnTo>
                  <a:lnTo>
                    <a:pt x="730" y="939"/>
                  </a:lnTo>
                  <a:lnTo>
                    <a:pt x="723" y="939"/>
                  </a:lnTo>
                  <a:lnTo>
                    <a:pt x="715" y="939"/>
                  </a:lnTo>
                  <a:lnTo>
                    <a:pt x="708" y="939"/>
                  </a:lnTo>
                  <a:lnTo>
                    <a:pt x="701" y="939"/>
                  </a:lnTo>
                  <a:lnTo>
                    <a:pt x="693" y="939"/>
                  </a:lnTo>
                  <a:lnTo>
                    <a:pt x="686" y="939"/>
                  </a:lnTo>
                  <a:lnTo>
                    <a:pt x="678" y="939"/>
                  </a:lnTo>
                  <a:lnTo>
                    <a:pt x="678" y="939"/>
                  </a:lnTo>
                  <a:lnTo>
                    <a:pt x="671" y="939"/>
                  </a:lnTo>
                  <a:lnTo>
                    <a:pt x="664" y="939"/>
                  </a:lnTo>
                  <a:lnTo>
                    <a:pt x="656" y="939"/>
                  </a:lnTo>
                  <a:lnTo>
                    <a:pt x="649" y="939"/>
                  </a:lnTo>
                  <a:lnTo>
                    <a:pt x="642" y="939"/>
                  </a:lnTo>
                  <a:lnTo>
                    <a:pt x="634" y="939"/>
                  </a:lnTo>
                  <a:lnTo>
                    <a:pt x="627" y="939"/>
                  </a:lnTo>
                  <a:lnTo>
                    <a:pt x="619" y="939"/>
                  </a:lnTo>
                  <a:lnTo>
                    <a:pt x="612" y="939"/>
                  </a:lnTo>
                  <a:lnTo>
                    <a:pt x="605" y="939"/>
                  </a:lnTo>
                  <a:lnTo>
                    <a:pt x="597" y="939"/>
                  </a:lnTo>
                  <a:lnTo>
                    <a:pt x="590" y="939"/>
                  </a:lnTo>
                  <a:lnTo>
                    <a:pt x="583" y="939"/>
                  </a:lnTo>
                  <a:lnTo>
                    <a:pt x="575" y="939"/>
                  </a:lnTo>
                  <a:lnTo>
                    <a:pt x="568" y="939"/>
                  </a:lnTo>
                  <a:lnTo>
                    <a:pt x="560" y="939"/>
                  </a:lnTo>
                  <a:lnTo>
                    <a:pt x="553" y="939"/>
                  </a:lnTo>
                  <a:lnTo>
                    <a:pt x="546" y="939"/>
                  </a:lnTo>
                  <a:lnTo>
                    <a:pt x="538" y="939"/>
                  </a:lnTo>
                  <a:lnTo>
                    <a:pt x="531" y="939"/>
                  </a:lnTo>
                  <a:lnTo>
                    <a:pt x="524" y="939"/>
                  </a:lnTo>
                  <a:lnTo>
                    <a:pt x="516" y="939"/>
                  </a:lnTo>
                  <a:lnTo>
                    <a:pt x="509" y="939"/>
                  </a:lnTo>
                  <a:lnTo>
                    <a:pt x="501" y="939"/>
                  </a:lnTo>
                  <a:lnTo>
                    <a:pt x="494" y="939"/>
                  </a:lnTo>
                  <a:lnTo>
                    <a:pt x="487" y="939"/>
                  </a:lnTo>
                  <a:lnTo>
                    <a:pt x="479" y="939"/>
                  </a:lnTo>
                  <a:lnTo>
                    <a:pt x="472" y="939"/>
                  </a:lnTo>
                  <a:lnTo>
                    <a:pt x="464" y="939"/>
                  </a:lnTo>
                  <a:lnTo>
                    <a:pt x="457" y="939"/>
                  </a:lnTo>
                  <a:lnTo>
                    <a:pt x="450" y="939"/>
                  </a:lnTo>
                  <a:lnTo>
                    <a:pt x="442" y="939"/>
                  </a:lnTo>
                  <a:lnTo>
                    <a:pt x="435" y="939"/>
                  </a:lnTo>
                  <a:lnTo>
                    <a:pt x="428" y="939"/>
                  </a:lnTo>
                  <a:lnTo>
                    <a:pt x="420" y="939"/>
                  </a:lnTo>
                  <a:lnTo>
                    <a:pt x="413" y="939"/>
                  </a:lnTo>
                  <a:lnTo>
                    <a:pt x="405" y="939"/>
                  </a:lnTo>
                  <a:lnTo>
                    <a:pt x="398" y="939"/>
                  </a:lnTo>
                  <a:lnTo>
                    <a:pt x="391" y="939"/>
                  </a:lnTo>
                  <a:lnTo>
                    <a:pt x="383" y="939"/>
                  </a:lnTo>
                  <a:lnTo>
                    <a:pt x="376" y="939"/>
                  </a:lnTo>
                  <a:lnTo>
                    <a:pt x="369" y="939"/>
                  </a:lnTo>
                  <a:lnTo>
                    <a:pt x="361" y="939"/>
                  </a:lnTo>
                  <a:lnTo>
                    <a:pt x="354" y="939"/>
                  </a:lnTo>
                  <a:lnTo>
                    <a:pt x="346" y="939"/>
                  </a:lnTo>
                  <a:lnTo>
                    <a:pt x="339" y="939"/>
                  </a:lnTo>
                  <a:lnTo>
                    <a:pt x="332" y="939"/>
                  </a:lnTo>
                  <a:lnTo>
                    <a:pt x="324" y="939"/>
                  </a:lnTo>
                  <a:lnTo>
                    <a:pt x="317" y="939"/>
                  </a:lnTo>
                  <a:lnTo>
                    <a:pt x="310" y="939"/>
                  </a:lnTo>
                  <a:lnTo>
                    <a:pt x="302" y="939"/>
                  </a:lnTo>
                  <a:lnTo>
                    <a:pt x="295" y="939"/>
                  </a:lnTo>
                  <a:lnTo>
                    <a:pt x="287" y="939"/>
                  </a:lnTo>
                  <a:lnTo>
                    <a:pt x="280" y="939"/>
                  </a:lnTo>
                  <a:lnTo>
                    <a:pt x="273" y="939"/>
                  </a:lnTo>
                  <a:lnTo>
                    <a:pt x="265" y="939"/>
                  </a:lnTo>
                  <a:lnTo>
                    <a:pt x="258" y="939"/>
                  </a:lnTo>
                  <a:lnTo>
                    <a:pt x="250" y="939"/>
                  </a:lnTo>
                  <a:lnTo>
                    <a:pt x="243" y="939"/>
                  </a:lnTo>
                  <a:lnTo>
                    <a:pt x="236" y="939"/>
                  </a:lnTo>
                  <a:lnTo>
                    <a:pt x="228" y="939"/>
                  </a:lnTo>
                  <a:lnTo>
                    <a:pt x="228" y="939"/>
                  </a:lnTo>
                  <a:lnTo>
                    <a:pt x="221" y="939"/>
                  </a:lnTo>
                  <a:lnTo>
                    <a:pt x="214" y="939"/>
                  </a:lnTo>
                  <a:lnTo>
                    <a:pt x="206" y="939"/>
                  </a:lnTo>
                  <a:lnTo>
                    <a:pt x="199" y="939"/>
                  </a:lnTo>
                  <a:lnTo>
                    <a:pt x="191" y="939"/>
                  </a:lnTo>
                  <a:lnTo>
                    <a:pt x="184" y="939"/>
                  </a:lnTo>
                  <a:lnTo>
                    <a:pt x="177" y="939"/>
                  </a:lnTo>
                  <a:lnTo>
                    <a:pt x="169" y="939"/>
                  </a:lnTo>
                  <a:lnTo>
                    <a:pt x="162" y="939"/>
                  </a:lnTo>
                  <a:lnTo>
                    <a:pt x="155" y="939"/>
                  </a:lnTo>
                  <a:lnTo>
                    <a:pt x="147" y="939"/>
                  </a:lnTo>
                  <a:lnTo>
                    <a:pt x="140" y="939"/>
                  </a:lnTo>
                  <a:lnTo>
                    <a:pt x="132" y="939"/>
                  </a:lnTo>
                  <a:lnTo>
                    <a:pt x="125" y="939"/>
                  </a:lnTo>
                  <a:lnTo>
                    <a:pt x="118" y="939"/>
                  </a:lnTo>
                  <a:lnTo>
                    <a:pt x="110" y="939"/>
                  </a:lnTo>
                  <a:lnTo>
                    <a:pt x="103" y="939"/>
                  </a:lnTo>
                  <a:lnTo>
                    <a:pt x="96" y="939"/>
                  </a:lnTo>
                  <a:lnTo>
                    <a:pt x="88" y="939"/>
                  </a:lnTo>
                  <a:lnTo>
                    <a:pt x="81" y="939"/>
                  </a:lnTo>
                  <a:lnTo>
                    <a:pt x="73" y="939"/>
                  </a:lnTo>
                  <a:lnTo>
                    <a:pt x="66" y="939"/>
                  </a:lnTo>
                  <a:lnTo>
                    <a:pt x="59" y="939"/>
                  </a:lnTo>
                  <a:lnTo>
                    <a:pt x="51" y="939"/>
                  </a:lnTo>
                  <a:lnTo>
                    <a:pt x="44" y="939"/>
                  </a:lnTo>
                  <a:lnTo>
                    <a:pt x="36" y="939"/>
                  </a:lnTo>
                  <a:lnTo>
                    <a:pt x="29" y="939"/>
                  </a:lnTo>
                  <a:lnTo>
                    <a:pt x="22" y="939"/>
                  </a:lnTo>
                  <a:lnTo>
                    <a:pt x="14" y="939"/>
                  </a:lnTo>
                  <a:lnTo>
                    <a:pt x="7" y="939"/>
                  </a:lnTo>
                  <a:lnTo>
                    <a:pt x="0" y="939"/>
                  </a:lnTo>
                </a:path>
              </a:pathLst>
            </a:custGeom>
            <a:noFill/>
            <a:ln w="23876">
              <a:solidFill>
                <a:srgbClr val="FF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GB" b="0">
                <a:latin typeface="+mj-lt"/>
              </a:endParaRPr>
            </a:p>
          </p:txBody>
        </p:sp>
        <p:sp>
          <p:nvSpPr>
            <p:cNvPr id="352267" name="Text Box 11"/>
            <p:cNvSpPr txBox="1">
              <a:spLocks noChangeArrowheads="1"/>
            </p:cNvSpPr>
            <p:nvPr/>
          </p:nvSpPr>
          <p:spPr bwMode="auto">
            <a:xfrm rot="10800000">
              <a:off x="496858" y="1939708"/>
              <a:ext cx="400110" cy="158793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spAutoFit/>
            </a:bodyPr>
            <a:lstStyle/>
            <a:p>
              <a:r>
                <a:rPr lang="en-GB" sz="1400" b="0" dirty="0">
                  <a:latin typeface="+mj-lt"/>
                </a:rPr>
                <a:t>Number of Ligands</a:t>
              </a:r>
            </a:p>
          </p:txBody>
        </p:sp>
        <p:sp>
          <p:nvSpPr>
            <p:cNvPr id="352268" name="Line 12"/>
            <p:cNvSpPr>
              <a:spLocks noChangeShapeType="1"/>
            </p:cNvSpPr>
            <p:nvPr/>
          </p:nvSpPr>
          <p:spPr bwMode="auto">
            <a:xfrm flipV="1">
              <a:off x="2424113" y="1981200"/>
              <a:ext cx="0" cy="1943100"/>
            </a:xfrm>
            <a:prstGeom prst="line">
              <a:avLst/>
            </a:prstGeom>
            <a:noFill/>
            <a:ln w="19050">
              <a:solidFill>
                <a:schemeClr val="tx1"/>
              </a:solidFill>
              <a:prstDash val="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b="0">
                <a:latin typeface="+mj-lt"/>
              </a:endParaRPr>
            </a:p>
          </p:txBody>
        </p:sp>
        <p:sp>
          <p:nvSpPr>
            <p:cNvPr id="352269" name="Text Box 13"/>
            <p:cNvSpPr txBox="1">
              <a:spLocks noChangeArrowheads="1"/>
            </p:cNvSpPr>
            <p:nvPr/>
          </p:nvSpPr>
          <p:spPr bwMode="auto">
            <a:xfrm>
              <a:off x="982663" y="2557463"/>
              <a:ext cx="925253"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GB" sz="1400" b="0">
                  <a:solidFill>
                    <a:srgbClr val="FF0000"/>
                  </a:solidFill>
                  <a:latin typeface="+mj-lt"/>
                </a:rPr>
                <a:t>Inactives</a:t>
              </a:r>
            </a:p>
          </p:txBody>
        </p:sp>
        <p:sp>
          <p:nvSpPr>
            <p:cNvPr id="352270" name="Text Box 14"/>
            <p:cNvSpPr txBox="1">
              <a:spLocks noChangeArrowheads="1"/>
            </p:cNvSpPr>
            <p:nvPr/>
          </p:nvSpPr>
          <p:spPr bwMode="auto">
            <a:xfrm>
              <a:off x="3446463" y="3060700"/>
              <a:ext cx="787395"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GB" sz="1400" b="0">
                  <a:solidFill>
                    <a:srgbClr val="33CC33"/>
                  </a:solidFill>
                  <a:latin typeface="+mj-lt"/>
                </a:rPr>
                <a:t>Actives</a:t>
              </a:r>
            </a:p>
          </p:txBody>
        </p:sp>
        <p:sp>
          <p:nvSpPr>
            <p:cNvPr id="352271" name="Text Box 15"/>
            <p:cNvSpPr txBox="1">
              <a:spLocks noChangeArrowheads="1"/>
            </p:cNvSpPr>
            <p:nvPr/>
          </p:nvSpPr>
          <p:spPr bwMode="auto">
            <a:xfrm>
              <a:off x="1941513" y="3987800"/>
              <a:ext cx="973343"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GB" sz="1400" b="0">
                  <a:latin typeface="+mj-lt"/>
                </a:rPr>
                <a:t>Threshold</a:t>
              </a:r>
            </a:p>
          </p:txBody>
        </p:sp>
        <p:sp>
          <p:nvSpPr>
            <p:cNvPr id="352272" name="Line 16"/>
            <p:cNvSpPr>
              <a:spLocks noChangeShapeType="1"/>
            </p:cNvSpPr>
            <p:nvPr/>
          </p:nvSpPr>
          <p:spPr bwMode="auto">
            <a:xfrm>
              <a:off x="1004888" y="2133600"/>
              <a:ext cx="1439862"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b="0">
                <a:latin typeface="+mj-lt"/>
              </a:endParaRPr>
            </a:p>
          </p:txBody>
        </p:sp>
        <p:sp>
          <p:nvSpPr>
            <p:cNvPr id="352273" name="Line 17"/>
            <p:cNvSpPr>
              <a:spLocks noChangeShapeType="1"/>
            </p:cNvSpPr>
            <p:nvPr/>
          </p:nvSpPr>
          <p:spPr bwMode="auto">
            <a:xfrm>
              <a:off x="2446338" y="2133600"/>
              <a:ext cx="1439862"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b="0">
                <a:latin typeface="+mj-lt"/>
              </a:endParaRPr>
            </a:p>
          </p:txBody>
        </p:sp>
        <p:sp>
          <p:nvSpPr>
            <p:cNvPr id="352274" name="Text Box 18"/>
            <p:cNvSpPr txBox="1">
              <a:spLocks noChangeArrowheads="1"/>
            </p:cNvSpPr>
            <p:nvPr/>
          </p:nvSpPr>
          <p:spPr bwMode="auto">
            <a:xfrm>
              <a:off x="1244600" y="1981200"/>
              <a:ext cx="1005403" cy="307777"/>
            </a:xfrm>
            <a:prstGeom prst="rect">
              <a:avLst/>
            </a:prstGeom>
            <a:solidFill>
              <a:schemeClr val="bg1"/>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GB" sz="1400" b="0">
                  <a:latin typeface="+mj-lt"/>
                </a:rPr>
                <a:t>Discarded</a:t>
              </a:r>
            </a:p>
          </p:txBody>
        </p:sp>
        <p:sp>
          <p:nvSpPr>
            <p:cNvPr id="352275" name="Text Box 19"/>
            <p:cNvSpPr txBox="1">
              <a:spLocks noChangeArrowheads="1"/>
            </p:cNvSpPr>
            <p:nvPr/>
          </p:nvSpPr>
          <p:spPr bwMode="auto">
            <a:xfrm>
              <a:off x="2732088" y="1981200"/>
              <a:ext cx="902811" cy="307777"/>
            </a:xfrm>
            <a:prstGeom prst="rect">
              <a:avLst/>
            </a:prstGeom>
            <a:solidFill>
              <a:schemeClr val="bg1"/>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GB" sz="1400" b="0">
                  <a:latin typeface="+mj-lt"/>
                </a:rPr>
                <a:t>Selected</a:t>
              </a:r>
            </a:p>
          </p:txBody>
        </p:sp>
        <p:sp>
          <p:nvSpPr>
            <p:cNvPr id="352276" name="Freeform 20"/>
            <p:cNvSpPr>
              <a:spLocks/>
            </p:cNvSpPr>
            <p:nvPr/>
          </p:nvSpPr>
          <p:spPr bwMode="auto">
            <a:xfrm>
              <a:off x="1076325" y="3054350"/>
              <a:ext cx="2857500" cy="776288"/>
            </a:xfrm>
            <a:custGeom>
              <a:avLst/>
              <a:gdLst>
                <a:gd name="T0" fmla="*/ 44 w 1800"/>
                <a:gd name="T1" fmla="*/ 489 h 489"/>
                <a:gd name="T2" fmla="*/ 103 w 1800"/>
                <a:gd name="T3" fmla="*/ 489 h 489"/>
                <a:gd name="T4" fmla="*/ 162 w 1800"/>
                <a:gd name="T5" fmla="*/ 489 h 489"/>
                <a:gd name="T6" fmla="*/ 221 w 1800"/>
                <a:gd name="T7" fmla="*/ 489 h 489"/>
                <a:gd name="T8" fmla="*/ 273 w 1800"/>
                <a:gd name="T9" fmla="*/ 489 h 489"/>
                <a:gd name="T10" fmla="*/ 332 w 1800"/>
                <a:gd name="T11" fmla="*/ 489 h 489"/>
                <a:gd name="T12" fmla="*/ 391 w 1800"/>
                <a:gd name="T13" fmla="*/ 489 h 489"/>
                <a:gd name="T14" fmla="*/ 450 w 1800"/>
                <a:gd name="T15" fmla="*/ 481 h 489"/>
                <a:gd name="T16" fmla="*/ 509 w 1800"/>
                <a:gd name="T17" fmla="*/ 481 h 489"/>
                <a:gd name="T18" fmla="*/ 568 w 1800"/>
                <a:gd name="T19" fmla="*/ 465 h 489"/>
                <a:gd name="T20" fmla="*/ 627 w 1800"/>
                <a:gd name="T21" fmla="*/ 449 h 489"/>
                <a:gd name="T22" fmla="*/ 678 w 1800"/>
                <a:gd name="T23" fmla="*/ 418 h 489"/>
                <a:gd name="T24" fmla="*/ 737 w 1800"/>
                <a:gd name="T25" fmla="*/ 378 h 489"/>
                <a:gd name="T26" fmla="*/ 797 w 1800"/>
                <a:gd name="T27" fmla="*/ 323 h 489"/>
                <a:gd name="T28" fmla="*/ 856 w 1800"/>
                <a:gd name="T29" fmla="*/ 260 h 489"/>
                <a:gd name="T30" fmla="*/ 915 w 1800"/>
                <a:gd name="T31" fmla="*/ 189 h 489"/>
                <a:gd name="T32" fmla="*/ 974 w 1800"/>
                <a:gd name="T33" fmla="*/ 110 h 489"/>
                <a:gd name="T34" fmla="*/ 1033 w 1800"/>
                <a:gd name="T35" fmla="*/ 55 h 489"/>
                <a:gd name="T36" fmla="*/ 1092 w 1800"/>
                <a:gd name="T37" fmla="*/ 7 h 489"/>
                <a:gd name="T38" fmla="*/ 1143 w 1800"/>
                <a:gd name="T39" fmla="*/ 0 h 489"/>
                <a:gd name="T40" fmla="*/ 1202 w 1800"/>
                <a:gd name="T41" fmla="*/ 15 h 489"/>
                <a:gd name="T42" fmla="*/ 1261 w 1800"/>
                <a:gd name="T43" fmla="*/ 63 h 489"/>
                <a:gd name="T44" fmla="*/ 1320 w 1800"/>
                <a:gd name="T45" fmla="*/ 134 h 489"/>
                <a:gd name="T46" fmla="*/ 1379 w 1800"/>
                <a:gd name="T47" fmla="*/ 205 h 489"/>
                <a:gd name="T48" fmla="*/ 1439 w 1800"/>
                <a:gd name="T49" fmla="*/ 276 h 489"/>
                <a:gd name="T50" fmla="*/ 1498 w 1800"/>
                <a:gd name="T51" fmla="*/ 339 h 489"/>
                <a:gd name="T52" fmla="*/ 1557 w 1800"/>
                <a:gd name="T53" fmla="*/ 394 h 489"/>
                <a:gd name="T54" fmla="*/ 1608 w 1800"/>
                <a:gd name="T55" fmla="*/ 426 h 489"/>
                <a:gd name="T56" fmla="*/ 1667 w 1800"/>
                <a:gd name="T57" fmla="*/ 465 h 489"/>
                <a:gd name="T58" fmla="*/ 1726 w 1800"/>
                <a:gd name="T59" fmla="*/ 481 h 489"/>
                <a:gd name="T60" fmla="*/ 1785 w 1800"/>
                <a:gd name="T61" fmla="*/ 489 h 489"/>
                <a:gd name="T62" fmla="*/ 1763 w 1800"/>
                <a:gd name="T63" fmla="*/ 489 h 489"/>
                <a:gd name="T64" fmla="*/ 1704 w 1800"/>
                <a:gd name="T65" fmla="*/ 489 h 489"/>
                <a:gd name="T66" fmla="*/ 1645 w 1800"/>
                <a:gd name="T67" fmla="*/ 489 h 489"/>
                <a:gd name="T68" fmla="*/ 1586 w 1800"/>
                <a:gd name="T69" fmla="*/ 489 h 489"/>
                <a:gd name="T70" fmla="*/ 1534 w 1800"/>
                <a:gd name="T71" fmla="*/ 489 h 489"/>
                <a:gd name="T72" fmla="*/ 1475 w 1800"/>
                <a:gd name="T73" fmla="*/ 489 h 489"/>
                <a:gd name="T74" fmla="*/ 1416 w 1800"/>
                <a:gd name="T75" fmla="*/ 489 h 489"/>
                <a:gd name="T76" fmla="*/ 1357 w 1800"/>
                <a:gd name="T77" fmla="*/ 489 h 489"/>
                <a:gd name="T78" fmla="*/ 1298 w 1800"/>
                <a:gd name="T79" fmla="*/ 489 h 489"/>
                <a:gd name="T80" fmla="*/ 1239 w 1800"/>
                <a:gd name="T81" fmla="*/ 489 h 489"/>
                <a:gd name="T82" fmla="*/ 1180 w 1800"/>
                <a:gd name="T83" fmla="*/ 489 h 489"/>
                <a:gd name="T84" fmla="*/ 1129 w 1800"/>
                <a:gd name="T85" fmla="*/ 489 h 489"/>
                <a:gd name="T86" fmla="*/ 1070 w 1800"/>
                <a:gd name="T87" fmla="*/ 489 h 489"/>
                <a:gd name="T88" fmla="*/ 1011 w 1800"/>
                <a:gd name="T89" fmla="*/ 489 h 489"/>
                <a:gd name="T90" fmla="*/ 951 w 1800"/>
                <a:gd name="T91" fmla="*/ 489 h 489"/>
                <a:gd name="T92" fmla="*/ 892 w 1800"/>
                <a:gd name="T93" fmla="*/ 489 h 489"/>
                <a:gd name="T94" fmla="*/ 833 w 1800"/>
                <a:gd name="T95" fmla="*/ 489 h 489"/>
                <a:gd name="T96" fmla="*/ 774 w 1800"/>
                <a:gd name="T97" fmla="*/ 489 h 489"/>
                <a:gd name="T98" fmla="*/ 715 w 1800"/>
                <a:gd name="T99" fmla="*/ 489 h 489"/>
                <a:gd name="T100" fmla="*/ 664 w 1800"/>
                <a:gd name="T101" fmla="*/ 489 h 489"/>
                <a:gd name="T102" fmla="*/ 605 w 1800"/>
                <a:gd name="T103" fmla="*/ 489 h 489"/>
                <a:gd name="T104" fmla="*/ 546 w 1800"/>
                <a:gd name="T105" fmla="*/ 489 h 489"/>
                <a:gd name="T106" fmla="*/ 487 w 1800"/>
                <a:gd name="T107" fmla="*/ 489 h 489"/>
                <a:gd name="T108" fmla="*/ 428 w 1800"/>
                <a:gd name="T109" fmla="*/ 489 h 489"/>
                <a:gd name="T110" fmla="*/ 369 w 1800"/>
                <a:gd name="T111" fmla="*/ 489 h 489"/>
                <a:gd name="T112" fmla="*/ 310 w 1800"/>
                <a:gd name="T113" fmla="*/ 489 h 489"/>
                <a:gd name="T114" fmla="*/ 250 w 1800"/>
                <a:gd name="T115" fmla="*/ 489 h 489"/>
                <a:gd name="T116" fmla="*/ 199 w 1800"/>
                <a:gd name="T117" fmla="*/ 489 h 489"/>
                <a:gd name="T118" fmla="*/ 140 w 1800"/>
                <a:gd name="T119" fmla="*/ 489 h 489"/>
                <a:gd name="T120" fmla="*/ 81 w 1800"/>
                <a:gd name="T121" fmla="*/ 489 h 489"/>
                <a:gd name="T122" fmla="*/ 22 w 1800"/>
                <a:gd name="T123" fmla="*/ 489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00" h="489">
                  <a:moveTo>
                    <a:pt x="0" y="489"/>
                  </a:moveTo>
                  <a:lnTo>
                    <a:pt x="0" y="489"/>
                  </a:lnTo>
                  <a:lnTo>
                    <a:pt x="7" y="489"/>
                  </a:lnTo>
                  <a:lnTo>
                    <a:pt x="14" y="489"/>
                  </a:lnTo>
                  <a:lnTo>
                    <a:pt x="22" y="489"/>
                  </a:lnTo>
                  <a:lnTo>
                    <a:pt x="29" y="489"/>
                  </a:lnTo>
                  <a:lnTo>
                    <a:pt x="36" y="489"/>
                  </a:lnTo>
                  <a:lnTo>
                    <a:pt x="44" y="489"/>
                  </a:lnTo>
                  <a:lnTo>
                    <a:pt x="51" y="489"/>
                  </a:lnTo>
                  <a:lnTo>
                    <a:pt x="59" y="489"/>
                  </a:lnTo>
                  <a:lnTo>
                    <a:pt x="66" y="489"/>
                  </a:lnTo>
                  <a:lnTo>
                    <a:pt x="73" y="489"/>
                  </a:lnTo>
                  <a:lnTo>
                    <a:pt x="81" y="489"/>
                  </a:lnTo>
                  <a:lnTo>
                    <a:pt x="88" y="489"/>
                  </a:lnTo>
                  <a:lnTo>
                    <a:pt x="96" y="489"/>
                  </a:lnTo>
                  <a:lnTo>
                    <a:pt x="103" y="489"/>
                  </a:lnTo>
                  <a:lnTo>
                    <a:pt x="110" y="489"/>
                  </a:lnTo>
                  <a:lnTo>
                    <a:pt x="118" y="489"/>
                  </a:lnTo>
                  <a:lnTo>
                    <a:pt x="125" y="489"/>
                  </a:lnTo>
                  <a:lnTo>
                    <a:pt x="132" y="489"/>
                  </a:lnTo>
                  <a:lnTo>
                    <a:pt x="140" y="489"/>
                  </a:lnTo>
                  <a:lnTo>
                    <a:pt x="147" y="489"/>
                  </a:lnTo>
                  <a:lnTo>
                    <a:pt x="155" y="489"/>
                  </a:lnTo>
                  <a:lnTo>
                    <a:pt x="162" y="489"/>
                  </a:lnTo>
                  <a:lnTo>
                    <a:pt x="169" y="489"/>
                  </a:lnTo>
                  <a:lnTo>
                    <a:pt x="177" y="489"/>
                  </a:lnTo>
                  <a:lnTo>
                    <a:pt x="184" y="489"/>
                  </a:lnTo>
                  <a:lnTo>
                    <a:pt x="191" y="489"/>
                  </a:lnTo>
                  <a:lnTo>
                    <a:pt x="199" y="489"/>
                  </a:lnTo>
                  <a:lnTo>
                    <a:pt x="206" y="489"/>
                  </a:lnTo>
                  <a:lnTo>
                    <a:pt x="214" y="489"/>
                  </a:lnTo>
                  <a:lnTo>
                    <a:pt x="221" y="489"/>
                  </a:lnTo>
                  <a:lnTo>
                    <a:pt x="228" y="489"/>
                  </a:lnTo>
                  <a:lnTo>
                    <a:pt x="228" y="489"/>
                  </a:lnTo>
                  <a:lnTo>
                    <a:pt x="236" y="489"/>
                  </a:lnTo>
                  <a:lnTo>
                    <a:pt x="243" y="489"/>
                  </a:lnTo>
                  <a:lnTo>
                    <a:pt x="250" y="489"/>
                  </a:lnTo>
                  <a:lnTo>
                    <a:pt x="258" y="489"/>
                  </a:lnTo>
                  <a:lnTo>
                    <a:pt x="265" y="489"/>
                  </a:lnTo>
                  <a:lnTo>
                    <a:pt x="273" y="489"/>
                  </a:lnTo>
                  <a:lnTo>
                    <a:pt x="280" y="489"/>
                  </a:lnTo>
                  <a:lnTo>
                    <a:pt x="287" y="489"/>
                  </a:lnTo>
                  <a:lnTo>
                    <a:pt x="295" y="489"/>
                  </a:lnTo>
                  <a:lnTo>
                    <a:pt x="302" y="489"/>
                  </a:lnTo>
                  <a:lnTo>
                    <a:pt x="310" y="489"/>
                  </a:lnTo>
                  <a:lnTo>
                    <a:pt x="317" y="489"/>
                  </a:lnTo>
                  <a:lnTo>
                    <a:pt x="324" y="489"/>
                  </a:lnTo>
                  <a:lnTo>
                    <a:pt x="332" y="489"/>
                  </a:lnTo>
                  <a:lnTo>
                    <a:pt x="339" y="489"/>
                  </a:lnTo>
                  <a:lnTo>
                    <a:pt x="346" y="489"/>
                  </a:lnTo>
                  <a:lnTo>
                    <a:pt x="354" y="489"/>
                  </a:lnTo>
                  <a:lnTo>
                    <a:pt x="361" y="489"/>
                  </a:lnTo>
                  <a:lnTo>
                    <a:pt x="369" y="489"/>
                  </a:lnTo>
                  <a:lnTo>
                    <a:pt x="376" y="489"/>
                  </a:lnTo>
                  <a:lnTo>
                    <a:pt x="383" y="489"/>
                  </a:lnTo>
                  <a:lnTo>
                    <a:pt x="391" y="489"/>
                  </a:lnTo>
                  <a:lnTo>
                    <a:pt x="398" y="489"/>
                  </a:lnTo>
                  <a:lnTo>
                    <a:pt x="405" y="489"/>
                  </a:lnTo>
                  <a:lnTo>
                    <a:pt x="413" y="489"/>
                  </a:lnTo>
                  <a:lnTo>
                    <a:pt x="420" y="489"/>
                  </a:lnTo>
                  <a:lnTo>
                    <a:pt x="428" y="481"/>
                  </a:lnTo>
                  <a:lnTo>
                    <a:pt x="435" y="481"/>
                  </a:lnTo>
                  <a:lnTo>
                    <a:pt x="442" y="481"/>
                  </a:lnTo>
                  <a:lnTo>
                    <a:pt x="450" y="481"/>
                  </a:lnTo>
                  <a:lnTo>
                    <a:pt x="457" y="481"/>
                  </a:lnTo>
                  <a:lnTo>
                    <a:pt x="464" y="481"/>
                  </a:lnTo>
                  <a:lnTo>
                    <a:pt x="472" y="481"/>
                  </a:lnTo>
                  <a:lnTo>
                    <a:pt x="479" y="481"/>
                  </a:lnTo>
                  <a:lnTo>
                    <a:pt x="487" y="481"/>
                  </a:lnTo>
                  <a:lnTo>
                    <a:pt x="494" y="481"/>
                  </a:lnTo>
                  <a:lnTo>
                    <a:pt x="501" y="481"/>
                  </a:lnTo>
                  <a:lnTo>
                    <a:pt x="509" y="481"/>
                  </a:lnTo>
                  <a:lnTo>
                    <a:pt x="516" y="473"/>
                  </a:lnTo>
                  <a:lnTo>
                    <a:pt x="524" y="473"/>
                  </a:lnTo>
                  <a:lnTo>
                    <a:pt x="531" y="473"/>
                  </a:lnTo>
                  <a:lnTo>
                    <a:pt x="538" y="473"/>
                  </a:lnTo>
                  <a:lnTo>
                    <a:pt x="546" y="473"/>
                  </a:lnTo>
                  <a:lnTo>
                    <a:pt x="553" y="473"/>
                  </a:lnTo>
                  <a:lnTo>
                    <a:pt x="560" y="465"/>
                  </a:lnTo>
                  <a:lnTo>
                    <a:pt x="568" y="465"/>
                  </a:lnTo>
                  <a:lnTo>
                    <a:pt x="575" y="465"/>
                  </a:lnTo>
                  <a:lnTo>
                    <a:pt x="583" y="465"/>
                  </a:lnTo>
                  <a:lnTo>
                    <a:pt x="590" y="465"/>
                  </a:lnTo>
                  <a:lnTo>
                    <a:pt x="597" y="457"/>
                  </a:lnTo>
                  <a:lnTo>
                    <a:pt x="605" y="457"/>
                  </a:lnTo>
                  <a:lnTo>
                    <a:pt x="612" y="457"/>
                  </a:lnTo>
                  <a:lnTo>
                    <a:pt x="619" y="449"/>
                  </a:lnTo>
                  <a:lnTo>
                    <a:pt x="627" y="449"/>
                  </a:lnTo>
                  <a:lnTo>
                    <a:pt x="634" y="449"/>
                  </a:lnTo>
                  <a:lnTo>
                    <a:pt x="642" y="441"/>
                  </a:lnTo>
                  <a:lnTo>
                    <a:pt x="649" y="441"/>
                  </a:lnTo>
                  <a:lnTo>
                    <a:pt x="656" y="434"/>
                  </a:lnTo>
                  <a:lnTo>
                    <a:pt x="664" y="434"/>
                  </a:lnTo>
                  <a:lnTo>
                    <a:pt x="671" y="426"/>
                  </a:lnTo>
                  <a:lnTo>
                    <a:pt x="678" y="426"/>
                  </a:lnTo>
                  <a:lnTo>
                    <a:pt x="678" y="418"/>
                  </a:lnTo>
                  <a:lnTo>
                    <a:pt x="686" y="418"/>
                  </a:lnTo>
                  <a:lnTo>
                    <a:pt x="693" y="410"/>
                  </a:lnTo>
                  <a:lnTo>
                    <a:pt x="701" y="410"/>
                  </a:lnTo>
                  <a:lnTo>
                    <a:pt x="708" y="402"/>
                  </a:lnTo>
                  <a:lnTo>
                    <a:pt x="715" y="394"/>
                  </a:lnTo>
                  <a:lnTo>
                    <a:pt x="723" y="394"/>
                  </a:lnTo>
                  <a:lnTo>
                    <a:pt x="730" y="386"/>
                  </a:lnTo>
                  <a:lnTo>
                    <a:pt x="737" y="378"/>
                  </a:lnTo>
                  <a:lnTo>
                    <a:pt x="745" y="378"/>
                  </a:lnTo>
                  <a:lnTo>
                    <a:pt x="752" y="370"/>
                  </a:lnTo>
                  <a:lnTo>
                    <a:pt x="760" y="363"/>
                  </a:lnTo>
                  <a:lnTo>
                    <a:pt x="767" y="355"/>
                  </a:lnTo>
                  <a:lnTo>
                    <a:pt x="774" y="347"/>
                  </a:lnTo>
                  <a:lnTo>
                    <a:pt x="782" y="339"/>
                  </a:lnTo>
                  <a:lnTo>
                    <a:pt x="789" y="331"/>
                  </a:lnTo>
                  <a:lnTo>
                    <a:pt x="797" y="323"/>
                  </a:lnTo>
                  <a:lnTo>
                    <a:pt x="804" y="315"/>
                  </a:lnTo>
                  <a:lnTo>
                    <a:pt x="811" y="307"/>
                  </a:lnTo>
                  <a:lnTo>
                    <a:pt x="819" y="299"/>
                  </a:lnTo>
                  <a:lnTo>
                    <a:pt x="826" y="291"/>
                  </a:lnTo>
                  <a:lnTo>
                    <a:pt x="833" y="284"/>
                  </a:lnTo>
                  <a:lnTo>
                    <a:pt x="841" y="276"/>
                  </a:lnTo>
                  <a:lnTo>
                    <a:pt x="848" y="268"/>
                  </a:lnTo>
                  <a:lnTo>
                    <a:pt x="856" y="260"/>
                  </a:lnTo>
                  <a:lnTo>
                    <a:pt x="863" y="252"/>
                  </a:lnTo>
                  <a:lnTo>
                    <a:pt x="870" y="244"/>
                  </a:lnTo>
                  <a:lnTo>
                    <a:pt x="878" y="236"/>
                  </a:lnTo>
                  <a:lnTo>
                    <a:pt x="885" y="220"/>
                  </a:lnTo>
                  <a:lnTo>
                    <a:pt x="892" y="213"/>
                  </a:lnTo>
                  <a:lnTo>
                    <a:pt x="900" y="205"/>
                  </a:lnTo>
                  <a:lnTo>
                    <a:pt x="907" y="197"/>
                  </a:lnTo>
                  <a:lnTo>
                    <a:pt x="915" y="189"/>
                  </a:lnTo>
                  <a:lnTo>
                    <a:pt x="922" y="173"/>
                  </a:lnTo>
                  <a:lnTo>
                    <a:pt x="929" y="165"/>
                  </a:lnTo>
                  <a:lnTo>
                    <a:pt x="937" y="157"/>
                  </a:lnTo>
                  <a:lnTo>
                    <a:pt x="944" y="149"/>
                  </a:lnTo>
                  <a:lnTo>
                    <a:pt x="951" y="142"/>
                  </a:lnTo>
                  <a:lnTo>
                    <a:pt x="959" y="134"/>
                  </a:lnTo>
                  <a:lnTo>
                    <a:pt x="966" y="118"/>
                  </a:lnTo>
                  <a:lnTo>
                    <a:pt x="974" y="110"/>
                  </a:lnTo>
                  <a:lnTo>
                    <a:pt x="981" y="102"/>
                  </a:lnTo>
                  <a:lnTo>
                    <a:pt x="988" y="94"/>
                  </a:lnTo>
                  <a:lnTo>
                    <a:pt x="996" y="86"/>
                  </a:lnTo>
                  <a:lnTo>
                    <a:pt x="1003" y="78"/>
                  </a:lnTo>
                  <a:lnTo>
                    <a:pt x="1011" y="71"/>
                  </a:lnTo>
                  <a:lnTo>
                    <a:pt x="1018" y="63"/>
                  </a:lnTo>
                  <a:lnTo>
                    <a:pt x="1025" y="55"/>
                  </a:lnTo>
                  <a:lnTo>
                    <a:pt x="1033" y="55"/>
                  </a:lnTo>
                  <a:lnTo>
                    <a:pt x="1040" y="47"/>
                  </a:lnTo>
                  <a:lnTo>
                    <a:pt x="1047" y="39"/>
                  </a:lnTo>
                  <a:lnTo>
                    <a:pt x="1055" y="31"/>
                  </a:lnTo>
                  <a:lnTo>
                    <a:pt x="1062" y="31"/>
                  </a:lnTo>
                  <a:lnTo>
                    <a:pt x="1070" y="23"/>
                  </a:lnTo>
                  <a:lnTo>
                    <a:pt x="1077" y="15"/>
                  </a:lnTo>
                  <a:lnTo>
                    <a:pt x="1084" y="15"/>
                  </a:lnTo>
                  <a:lnTo>
                    <a:pt x="1092" y="7"/>
                  </a:lnTo>
                  <a:lnTo>
                    <a:pt x="1099" y="7"/>
                  </a:lnTo>
                  <a:lnTo>
                    <a:pt x="1106" y="7"/>
                  </a:lnTo>
                  <a:lnTo>
                    <a:pt x="1114" y="0"/>
                  </a:lnTo>
                  <a:lnTo>
                    <a:pt x="1121" y="0"/>
                  </a:lnTo>
                  <a:lnTo>
                    <a:pt x="1129" y="0"/>
                  </a:lnTo>
                  <a:lnTo>
                    <a:pt x="1129" y="0"/>
                  </a:lnTo>
                  <a:lnTo>
                    <a:pt x="1136" y="0"/>
                  </a:lnTo>
                  <a:lnTo>
                    <a:pt x="1143" y="0"/>
                  </a:lnTo>
                  <a:lnTo>
                    <a:pt x="1151" y="0"/>
                  </a:lnTo>
                  <a:lnTo>
                    <a:pt x="1158" y="0"/>
                  </a:lnTo>
                  <a:lnTo>
                    <a:pt x="1165" y="0"/>
                  </a:lnTo>
                  <a:lnTo>
                    <a:pt x="1173" y="7"/>
                  </a:lnTo>
                  <a:lnTo>
                    <a:pt x="1180" y="7"/>
                  </a:lnTo>
                  <a:lnTo>
                    <a:pt x="1188" y="7"/>
                  </a:lnTo>
                  <a:lnTo>
                    <a:pt x="1195" y="15"/>
                  </a:lnTo>
                  <a:lnTo>
                    <a:pt x="1202" y="15"/>
                  </a:lnTo>
                  <a:lnTo>
                    <a:pt x="1210" y="23"/>
                  </a:lnTo>
                  <a:lnTo>
                    <a:pt x="1217" y="31"/>
                  </a:lnTo>
                  <a:lnTo>
                    <a:pt x="1225" y="31"/>
                  </a:lnTo>
                  <a:lnTo>
                    <a:pt x="1232" y="39"/>
                  </a:lnTo>
                  <a:lnTo>
                    <a:pt x="1239" y="47"/>
                  </a:lnTo>
                  <a:lnTo>
                    <a:pt x="1247" y="55"/>
                  </a:lnTo>
                  <a:lnTo>
                    <a:pt x="1254" y="55"/>
                  </a:lnTo>
                  <a:lnTo>
                    <a:pt x="1261" y="63"/>
                  </a:lnTo>
                  <a:lnTo>
                    <a:pt x="1269" y="71"/>
                  </a:lnTo>
                  <a:lnTo>
                    <a:pt x="1276" y="78"/>
                  </a:lnTo>
                  <a:lnTo>
                    <a:pt x="1284" y="86"/>
                  </a:lnTo>
                  <a:lnTo>
                    <a:pt x="1291" y="94"/>
                  </a:lnTo>
                  <a:lnTo>
                    <a:pt x="1298" y="102"/>
                  </a:lnTo>
                  <a:lnTo>
                    <a:pt x="1306" y="110"/>
                  </a:lnTo>
                  <a:lnTo>
                    <a:pt x="1313" y="118"/>
                  </a:lnTo>
                  <a:lnTo>
                    <a:pt x="1320" y="134"/>
                  </a:lnTo>
                  <a:lnTo>
                    <a:pt x="1328" y="142"/>
                  </a:lnTo>
                  <a:lnTo>
                    <a:pt x="1335" y="149"/>
                  </a:lnTo>
                  <a:lnTo>
                    <a:pt x="1343" y="157"/>
                  </a:lnTo>
                  <a:lnTo>
                    <a:pt x="1350" y="165"/>
                  </a:lnTo>
                  <a:lnTo>
                    <a:pt x="1357" y="173"/>
                  </a:lnTo>
                  <a:lnTo>
                    <a:pt x="1365" y="189"/>
                  </a:lnTo>
                  <a:lnTo>
                    <a:pt x="1372" y="197"/>
                  </a:lnTo>
                  <a:lnTo>
                    <a:pt x="1379" y="205"/>
                  </a:lnTo>
                  <a:lnTo>
                    <a:pt x="1387" y="213"/>
                  </a:lnTo>
                  <a:lnTo>
                    <a:pt x="1394" y="220"/>
                  </a:lnTo>
                  <a:lnTo>
                    <a:pt x="1402" y="236"/>
                  </a:lnTo>
                  <a:lnTo>
                    <a:pt x="1409" y="244"/>
                  </a:lnTo>
                  <a:lnTo>
                    <a:pt x="1416" y="252"/>
                  </a:lnTo>
                  <a:lnTo>
                    <a:pt x="1424" y="260"/>
                  </a:lnTo>
                  <a:lnTo>
                    <a:pt x="1431" y="268"/>
                  </a:lnTo>
                  <a:lnTo>
                    <a:pt x="1439" y="276"/>
                  </a:lnTo>
                  <a:lnTo>
                    <a:pt x="1446" y="284"/>
                  </a:lnTo>
                  <a:lnTo>
                    <a:pt x="1453" y="291"/>
                  </a:lnTo>
                  <a:lnTo>
                    <a:pt x="1461" y="299"/>
                  </a:lnTo>
                  <a:lnTo>
                    <a:pt x="1468" y="307"/>
                  </a:lnTo>
                  <a:lnTo>
                    <a:pt x="1475" y="315"/>
                  </a:lnTo>
                  <a:lnTo>
                    <a:pt x="1483" y="323"/>
                  </a:lnTo>
                  <a:lnTo>
                    <a:pt x="1490" y="331"/>
                  </a:lnTo>
                  <a:lnTo>
                    <a:pt x="1498" y="339"/>
                  </a:lnTo>
                  <a:lnTo>
                    <a:pt x="1505" y="347"/>
                  </a:lnTo>
                  <a:lnTo>
                    <a:pt x="1512" y="355"/>
                  </a:lnTo>
                  <a:lnTo>
                    <a:pt x="1520" y="363"/>
                  </a:lnTo>
                  <a:lnTo>
                    <a:pt x="1527" y="370"/>
                  </a:lnTo>
                  <a:lnTo>
                    <a:pt x="1534" y="378"/>
                  </a:lnTo>
                  <a:lnTo>
                    <a:pt x="1542" y="378"/>
                  </a:lnTo>
                  <a:lnTo>
                    <a:pt x="1549" y="386"/>
                  </a:lnTo>
                  <a:lnTo>
                    <a:pt x="1557" y="394"/>
                  </a:lnTo>
                  <a:lnTo>
                    <a:pt x="1564" y="394"/>
                  </a:lnTo>
                  <a:lnTo>
                    <a:pt x="1571" y="402"/>
                  </a:lnTo>
                  <a:lnTo>
                    <a:pt x="1579" y="410"/>
                  </a:lnTo>
                  <a:lnTo>
                    <a:pt x="1579" y="410"/>
                  </a:lnTo>
                  <a:lnTo>
                    <a:pt x="1586" y="418"/>
                  </a:lnTo>
                  <a:lnTo>
                    <a:pt x="1593" y="418"/>
                  </a:lnTo>
                  <a:lnTo>
                    <a:pt x="1601" y="426"/>
                  </a:lnTo>
                  <a:lnTo>
                    <a:pt x="1608" y="426"/>
                  </a:lnTo>
                  <a:lnTo>
                    <a:pt x="1616" y="434"/>
                  </a:lnTo>
                  <a:lnTo>
                    <a:pt x="1623" y="441"/>
                  </a:lnTo>
                  <a:lnTo>
                    <a:pt x="1630" y="449"/>
                  </a:lnTo>
                  <a:lnTo>
                    <a:pt x="1638" y="449"/>
                  </a:lnTo>
                  <a:lnTo>
                    <a:pt x="1645" y="457"/>
                  </a:lnTo>
                  <a:lnTo>
                    <a:pt x="1653" y="465"/>
                  </a:lnTo>
                  <a:lnTo>
                    <a:pt x="1660" y="465"/>
                  </a:lnTo>
                  <a:lnTo>
                    <a:pt x="1667" y="465"/>
                  </a:lnTo>
                  <a:lnTo>
                    <a:pt x="1675" y="473"/>
                  </a:lnTo>
                  <a:lnTo>
                    <a:pt x="1682" y="473"/>
                  </a:lnTo>
                  <a:lnTo>
                    <a:pt x="1689" y="473"/>
                  </a:lnTo>
                  <a:lnTo>
                    <a:pt x="1697" y="481"/>
                  </a:lnTo>
                  <a:lnTo>
                    <a:pt x="1704" y="481"/>
                  </a:lnTo>
                  <a:lnTo>
                    <a:pt x="1712" y="481"/>
                  </a:lnTo>
                  <a:lnTo>
                    <a:pt x="1719" y="481"/>
                  </a:lnTo>
                  <a:lnTo>
                    <a:pt x="1726" y="481"/>
                  </a:lnTo>
                  <a:lnTo>
                    <a:pt x="1734" y="481"/>
                  </a:lnTo>
                  <a:lnTo>
                    <a:pt x="1741" y="489"/>
                  </a:lnTo>
                  <a:lnTo>
                    <a:pt x="1748" y="489"/>
                  </a:lnTo>
                  <a:lnTo>
                    <a:pt x="1756" y="489"/>
                  </a:lnTo>
                  <a:lnTo>
                    <a:pt x="1763" y="489"/>
                  </a:lnTo>
                  <a:lnTo>
                    <a:pt x="1771" y="489"/>
                  </a:lnTo>
                  <a:lnTo>
                    <a:pt x="1778" y="489"/>
                  </a:lnTo>
                  <a:lnTo>
                    <a:pt x="1785" y="489"/>
                  </a:lnTo>
                  <a:lnTo>
                    <a:pt x="1793" y="489"/>
                  </a:lnTo>
                  <a:lnTo>
                    <a:pt x="1800" y="489"/>
                  </a:lnTo>
                  <a:lnTo>
                    <a:pt x="1800" y="489"/>
                  </a:lnTo>
                  <a:lnTo>
                    <a:pt x="1793" y="489"/>
                  </a:lnTo>
                  <a:lnTo>
                    <a:pt x="1785" y="489"/>
                  </a:lnTo>
                  <a:lnTo>
                    <a:pt x="1778" y="489"/>
                  </a:lnTo>
                  <a:lnTo>
                    <a:pt x="1771" y="489"/>
                  </a:lnTo>
                  <a:lnTo>
                    <a:pt x="1763" y="489"/>
                  </a:lnTo>
                  <a:lnTo>
                    <a:pt x="1756" y="489"/>
                  </a:lnTo>
                  <a:lnTo>
                    <a:pt x="1748" y="489"/>
                  </a:lnTo>
                  <a:lnTo>
                    <a:pt x="1741" y="489"/>
                  </a:lnTo>
                  <a:lnTo>
                    <a:pt x="1734" y="489"/>
                  </a:lnTo>
                  <a:lnTo>
                    <a:pt x="1726" y="489"/>
                  </a:lnTo>
                  <a:lnTo>
                    <a:pt x="1719" y="489"/>
                  </a:lnTo>
                  <a:lnTo>
                    <a:pt x="1712" y="489"/>
                  </a:lnTo>
                  <a:lnTo>
                    <a:pt x="1704" y="489"/>
                  </a:lnTo>
                  <a:lnTo>
                    <a:pt x="1697" y="489"/>
                  </a:lnTo>
                  <a:lnTo>
                    <a:pt x="1689" y="489"/>
                  </a:lnTo>
                  <a:lnTo>
                    <a:pt x="1682" y="489"/>
                  </a:lnTo>
                  <a:lnTo>
                    <a:pt x="1675" y="489"/>
                  </a:lnTo>
                  <a:lnTo>
                    <a:pt x="1667" y="489"/>
                  </a:lnTo>
                  <a:lnTo>
                    <a:pt x="1660" y="489"/>
                  </a:lnTo>
                  <a:lnTo>
                    <a:pt x="1653" y="489"/>
                  </a:lnTo>
                  <a:lnTo>
                    <a:pt x="1645" y="489"/>
                  </a:lnTo>
                  <a:lnTo>
                    <a:pt x="1638" y="489"/>
                  </a:lnTo>
                  <a:lnTo>
                    <a:pt x="1630" y="489"/>
                  </a:lnTo>
                  <a:lnTo>
                    <a:pt x="1623" y="489"/>
                  </a:lnTo>
                  <a:lnTo>
                    <a:pt x="1616" y="489"/>
                  </a:lnTo>
                  <a:lnTo>
                    <a:pt x="1608" y="489"/>
                  </a:lnTo>
                  <a:lnTo>
                    <a:pt x="1601" y="489"/>
                  </a:lnTo>
                  <a:lnTo>
                    <a:pt x="1593" y="489"/>
                  </a:lnTo>
                  <a:lnTo>
                    <a:pt x="1586" y="489"/>
                  </a:lnTo>
                  <a:lnTo>
                    <a:pt x="1579" y="489"/>
                  </a:lnTo>
                  <a:lnTo>
                    <a:pt x="1579" y="489"/>
                  </a:lnTo>
                  <a:lnTo>
                    <a:pt x="1571" y="489"/>
                  </a:lnTo>
                  <a:lnTo>
                    <a:pt x="1564" y="489"/>
                  </a:lnTo>
                  <a:lnTo>
                    <a:pt x="1557" y="489"/>
                  </a:lnTo>
                  <a:lnTo>
                    <a:pt x="1549" y="489"/>
                  </a:lnTo>
                  <a:lnTo>
                    <a:pt x="1542" y="489"/>
                  </a:lnTo>
                  <a:lnTo>
                    <a:pt x="1534" y="489"/>
                  </a:lnTo>
                  <a:lnTo>
                    <a:pt x="1527" y="489"/>
                  </a:lnTo>
                  <a:lnTo>
                    <a:pt x="1520" y="489"/>
                  </a:lnTo>
                  <a:lnTo>
                    <a:pt x="1512" y="489"/>
                  </a:lnTo>
                  <a:lnTo>
                    <a:pt x="1505" y="489"/>
                  </a:lnTo>
                  <a:lnTo>
                    <a:pt x="1498" y="489"/>
                  </a:lnTo>
                  <a:lnTo>
                    <a:pt x="1490" y="489"/>
                  </a:lnTo>
                  <a:lnTo>
                    <a:pt x="1483" y="489"/>
                  </a:lnTo>
                  <a:lnTo>
                    <a:pt x="1475" y="489"/>
                  </a:lnTo>
                  <a:lnTo>
                    <a:pt x="1468" y="489"/>
                  </a:lnTo>
                  <a:lnTo>
                    <a:pt x="1461" y="489"/>
                  </a:lnTo>
                  <a:lnTo>
                    <a:pt x="1453" y="489"/>
                  </a:lnTo>
                  <a:lnTo>
                    <a:pt x="1446" y="489"/>
                  </a:lnTo>
                  <a:lnTo>
                    <a:pt x="1439" y="489"/>
                  </a:lnTo>
                  <a:lnTo>
                    <a:pt x="1431" y="489"/>
                  </a:lnTo>
                  <a:lnTo>
                    <a:pt x="1424" y="489"/>
                  </a:lnTo>
                  <a:lnTo>
                    <a:pt x="1416" y="489"/>
                  </a:lnTo>
                  <a:lnTo>
                    <a:pt x="1409" y="489"/>
                  </a:lnTo>
                  <a:lnTo>
                    <a:pt x="1402" y="489"/>
                  </a:lnTo>
                  <a:lnTo>
                    <a:pt x="1394" y="489"/>
                  </a:lnTo>
                  <a:lnTo>
                    <a:pt x="1387" y="489"/>
                  </a:lnTo>
                  <a:lnTo>
                    <a:pt x="1379" y="489"/>
                  </a:lnTo>
                  <a:lnTo>
                    <a:pt x="1372" y="489"/>
                  </a:lnTo>
                  <a:lnTo>
                    <a:pt x="1365" y="489"/>
                  </a:lnTo>
                  <a:lnTo>
                    <a:pt x="1357" y="489"/>
                  </a:lnTo>
                  <a:lnTo>
                    <a:pt x="1350" y="489"/>
                  </a:lnTo>
                  <a:lnTo>
                    <a:pt x="1343" y="489"/>
                  </a:lnTo>
                  <a:lnTo>
                    <a:pt x="1335" y="489"/>
                  </a:lnTo>
                  <a:lnTo>
                    <a:pt x="1328" y="489"/>
                  </a:lnTo>
                  <a:lnTo>
                    <a:pt x="1320" y="489"/>
                  </a:lnTo>
                  <a:lnTo>
                    <a:pt x="1313" y="489"/>
                  </a:lnTo>
                  <a:lnTo>
                    <a:pt x="1306" y="489"/>
                  </a:lnTo>
                  <a:lnTo>
                    <a:pt x="1298" y="489"/>
                  </a:lnTo>
                  <a:lnTo>
                    <a:pt x="1291" y="489"/>
                  </a:lnTo>
                  <a:lnTo>
                    <a:pt x="1284" y="489"/>
                  </a:lnTo>
                  <a:lnTo>
                    <a:pt x="1276" y="489"/>
                  </a:lnTo>
                  <a:lnTo>
                    <a:pt x="1269" y="489"/>
                  </a:lnTo>
                  <a:lnTo>
                    <a:pt x="1261" y="489"/>
                  </a:lnTo>
                  <a:lnTo>
                    <a:pt x="1254" y="489"/>
                  </a:lnTo>
                  <a:lnTo>
                    <a:pt x="1247" y="489"/>
                  </a:lnTo>
                  <a:lnTo>
                    <a:pt x="1239" y="489"/>
                  </a:lnTo>
                  <a:lnTo>
                    <a:pt x="1232" y="489"/>
                  </a:lnTo>
                  <a:lnTo>
                    <a:pt x="1225" y="489"/>
                  </a:lnTo>
                  <a:lnTo>
                    <a:pt x="1217" y="489"/>
                  </a:lnTo>
                  <a:lnTo>
                    <a:pt x="1210" y="489"/>
                  </a:lnTo>
                  <a:lnTo>
                    <a:pt x="1202" y="489"/>
                  </a:lnTo>
                  <a:lnTo>
                    <a:pt x="1195" y="489"/>
                  </a:lnTo>
                  <a:lnTo>
                    <a:pt x="1188" y="489"/>
                  </a:lnTo>
                  <a:lnTo>
                    <a:pt x="1180" y="489"/>
                  </a:lnTo>
                  <a:lnTo>
                    <a:pt x="1173" y="489"/>
                  </a:lnTo>
                  <a:lnTo>
                    <a:pt x="1165" y="489"/>
                  </a:lnTo>
                  <a:lnTo>
                    <a:pt x="1158" y="489"/>
                  </a:lnTo>
                  <a:lnTo>
                    <a:pt x="1151" y="489"/>
                  </a:lnTo>
                  <a:lnTo>
                    <a:pt x="1143" y="489"/>
                  </a:lnTo>
                  <a:lnTo>
                    <a:pt x="1136" y="489"/>
                  </a:lnTo>
                  <a:lnTo>
                    <a:pt x="1129" y="489"/>
                  </a:lnTo>
                  <a:lnTo>
                    <a:pt x="1129" y="489"/>
                  </a:lnTo>
                  <a:lnTo>
                    <a:pt x="1121" y="489"/>
                  </a:lnTo>
                  <a:lnTo>
                    <a:pt x="1114" y="489"/>
                  </a:lnTo>
                  <a:lnTo>
                    <a:pt x="1106" y="489"/>
                  </a:lnTo>
                  <a:lnTo>
                    <a:pt x="1099" y="489"/>
                  </a:lnTo>
                  <a:lnTo>
                    <a:pt x="1092" y="489"/>
                  </a:lnTo>
                  <a:lnTo>
                    <a:pt x="1084" y="489"/>
                  </a:lnTo>
                  <a:lnTo>
                    <a:pt x="1077" y="489"/>
                  </a:lnTo>
                  <a:lnTo>
                    <a:pt x="1070" y="489"/>
                  </a:lnTo>
                  <a:lnTo>
                    <a:pt x="1062" y="489"/>
                  </a:lnTo>
                  <a:lnTo>
                    <a:pt x="1055" y="489"/>
                  </a:lnTo>
                  <a:lnTo>
                    <a:pt x="1047" y="489"/>
                  </a:lnTo>
                  <a:lnTo>
                    <a:pt x="1040" y="489"/>
                  </a:lnTo>
                  <a:lnTo>
                    <a:pt x="1033" y="489"/>
                  </a:lnTo>
                  <a:lnTo>
                    <a:pt x="1025" y="489"/>
                  </a:lnTo>
                  <a:lnTo>
                    <a:pt x="1018" y="489"/>
                  </a:lnTo>
                  <a:lnTo>
                    <a:pt x="1011" y="489"/>
                  </a:lnTo>
                  <a:lnTo>
                    <a:pt x="1003" y="489"/>
                  </a:lnTo>
                  <a:lnTo>
                    <a:pt x="996" y="489"/>
                  </a:lnTo>
                  <a:lnTo>
                    <a:pt x="988" y="489"/>
                  </a:lnTo>
                  <a:lnTo>
                    <a:pt x="981" y="489"/>
                  </a:lnTo>
                  <a:lnTo>
                    <a:pt x="974" y="489"/>
                  </a:lnTo>
                  <a:lnTo>
                    <a:pt x="966" y="489"/>
                  </a:lnTo>
                  <a:lnTo>
                    <a:pt x="959" y="489"/>
                  </a:lnTo>
                  <a:lnTo>
                    <a:pt x="951" y="489"/>
                  </a:lnTo>
                  <a:lnTo>
                    <a:pt x="944" y="489"/>
                  </a:lnTo>
                  <a:lnTo>
                    <a:pt x="937" y="489"/>
                  </a:lnTo>
                  <a:lnTo>
                    <a:pt x="929" y="489"/>
                  </a:lnTo>
                  <a:lnTo>
                    <a:pt x="922" y="489"/>
                  </a:lnTo>
                  <a:lnTo>
                    <a:pt x="915" y="489"/>
                  </a:lnTo>
                  <a:lnTo>
                    <a:pt x="907" y="489"/>
                  </a:lnTo>
                  <a:lnTo>
                    <a:pt x="900" y="489"/>
                  </a:lnTo>
                  <a:lnTo>
                    <a:pt x="892" y="489"/>
                  </a:lnTo>
                  <a:lnTo>
                    <a:pt x="885" y="489"/>
                  </a:lnTo>
                  <a:lnTo>
                    <a:pt x="878" y="489"/>
                  </a:lnTo>
                  <a:lnTo>
                    <a:pt x="870" y="489"/>
                  </a:lnTo>
                  <a:lnTo>
                    <a:pt x="863" y="489"/>
                  </a:lnTo>
                  <a:lnTo>
                    <a:pt x="856" y="489"/>
                  </a:lnTo>
                  <a:lnTo>
                    <a:pt x="848" y="489"/>
                  </a:lnTo>
                  <a:lnTo>
                    <a:pt x="841" y="489"/>
                  </a:lnTo>
                  <a:lnTo>
                    <a:pt x="833" y="489"/>
                  </a:lnTo>
                  <a:lnTo>
                    <a:pt x="826" y="489"/>
                  </a:lnTo>
                  <a:lnTo>
                    <a:pt x="819" y="489"/>
                  </a:lnTo>
                  <a:lnTo>
                    <a:pt x="811" y="489"/>
                  </a:lnTo>
                  <a:lnTo>
                    <a:pt x="804" y="489"/>
                  </a:lnTo>
                  <a:lnTo>
                    <a:pt x="797" y="489"/>
                  </a:lnTo>
                  <a:lnTo>
                    <a:pt x="789" y="489"/>
                  </a:lnTo>
                  <a:lnTo>
                    <a:pt x="782" y="489"/>
                  </a:lnTo>
                  <a:lnTo>
                    <a:pt x="774" y="489"/>
                  </a:lnTo>
                  <a:lnTo>
                    <a:pt x="767" y="489"/>
                  </a:lnTo>
                  <a:lnTo>
                    <a:pt x="760" y="489"/>
                  </a:lnTo>
                  <a:lnTo>
                    <a:pt x="752" y="489"/>
                  </a:lnTo>
                  <a:lnTo>
                    <a:pt x="745" y="489"/>
                  </a:lnTo>
                  <a:lnTo>
                    <a:pt x="737" y="489"/>
                  </a:lnTo>
                  <a:lnTo>
                    <a:pt x="730" y="489"/>
                  </a:lnTo>
                  <a:lnTo>
                    <a:pt x="723" y="489"/>
                  </a:lnTo>
                  <a:lnTo>
                    <a:pt x="715" y="489"/>
                  </a:lnTo>
                  <a:lnTo>
                    <a:pt x="708" y="489"/>
                  </a:lnTo>
                  <a:lnTo>
                    <a:pt x="701" y="489"/>
                  </a:lnTo>
                  <a:lnTo>
                    <a:pt x="693" y="489"/>
                  </a:lnTo>
                  <a:lnTo>
                    <a:pt x="686" y="489"/>
                  </a:lnTo>
                  <a:lnTo>
                    <a:pt x="678" y="489"/>
                  </a:lnTo>
                  <a:lnTo>
                    <a:pt x="678" y="489"/>
                  </a:lnTo>
                  <a:lnTo>
                    <a:pt x="671" y="489"/>
                  </a:lnTo>
                  <a:lnTo>
                    <a:pt x="664" y="489"/>
                  </a:lnTo>
                  <a:lnTo>
                    <a:pt x="656" y="489"/>
                  </a:lnTo>
                  <a:lnTo>
                    <a:pt x="649" y="489"/>
                  </a:lnTo>
                  <a:lnTo>
                    <a:pt x="642" y="489"/>
                  </a:lnTo>
                  <a:lnTo>
                    <a:pt x="634" y="489"/>
                  </a:lnTo>
                  <a:lnTo>
                    <a:pt x="627" y="489"/>
                  </a:lnTo>
                  <a:lnTo>
                    <a:pt x="619" y="489"/>
                  </a:lnTo>
                  <a:lnTo>
                    <a:pt x="612" y="489"/>
                  </a:lnTo>
                  <a:lnTo>
                    <a:pt x="605" y="489"/>
                  </a:lnTo>
                  <a:lnTo>
                    <a:pt x="597" y="489"/>
                  </a:lnTo>
                  <a:lnTo>
                    <a:pt x="590" y="489"/>
                  </a:lnTo>
                  <a:lnTo>
                    <a:pt x="583" y="489"/>
                  </a:lnTo>
                  <a:lnTo>
                    <a:pt x="575" y="489"/>
                  </a:lnTo>
                  <a:lnTo>
                    <a:pt x="568" y="489"/>
                  </a:lnTo>
                  <a:lnTo>
                    <a:pt x="560" y="489"/>
                  </a:lnTo>
                  <a:lnTo>
                    <a:pt x="553" y="489"/>
                  </a:lnTo>
                  <a:lnTo>
                    <a:pt x="546" y="489"/>
                  </a:lnTo>
                  <a:lnTo>
                    <a:pt x="538" y="489"/>
                  </a:lnTo>
                  <a:lnTo>
                    <a:pt x="531" y="489"/>
                  </a:lnTo>
                  <a:lnTo>
                    <a:pt x="524" y="489"/>
                  </a:lnTo>
                  <a:lnTo>
                    <a:pt x="516" y="489"/>
                  </a:lnTo>
                  <a:lnTo>
                    <a:pt x="509" y="489"/>
                  </a:lnTo>
                  <a:lnTo>
                    <a:pt x="501" y="489"/>
                  </a:lnTo>
                  <a:lnTo>
                    <a:pt x="494" y="489"/>
                  </a:lnTo>
                  <a:lnTo>
                    <a:pt x="487" y="489"/>
                  </a:lnTo>
                  <a:lnTo>
                    <a:pt x="479" y="489"/>
                  </a:lnTo>
                  <a:lnTo>
                    <a:pt x="472" y="489"/>
                  </a:lnTo>
                  <a:lnTo>
                    <a:pt x="464" y="489"/>
                  </a:lnTo>
                  <a:lnTo>
                    <a:pt x="457" y="489"/>
                  </a:lnTo>
                  <a:lnTo>
                    <a:pt x="450" y="489"/>
                  </a:lnTo>
                  <a:lnTo>
                    <a:pt x="442" y="489"/>
                  </a:lnTo>
                  <a:lnTo>
                    <a:pt x="435" y="489"/>
                  </a:lnTo>
                  <a:lnTo>
                    <a:pt x="428" y="489"/>
                  </a:lnTo>
                  <a:lnTo>
                    <a:pt x="420" y="489"/>
                  </a:lnTo>
                  <a:lnTo>
                    <a:pt x="413" y="489"/>
                  </a:lnTo>
                  <a:lnTo>
                    <a:pt x="405" y="489"/>
                  </a:lnTo>
                  <a:lnTo>
                    <a:pt x="398" y="489"/>
                  </a:lnTo>
                  <a:lnTo>
                    <a:pt x="391" y="489"/>
                  </a:lnTo>
                  <a:lnTo>
                    <a:pt x="383" y="489"/>
                  </a:lnTo>
                  <a:lnTo>
                    <a:pt x="376" y="489"/>
                  </a:lnTo>
                  <a:lnTo>
                    <a:pt x="369" y="489"/>
                  </a:lnTo>
                  <a:lnTo>
                    <a:pt x="361" y="489"/>
                  </a:lnTo>
                  <a:lnTo>
                    <a:pt x="354" y="489"/>
                  </a:lnTo>
                  <a:lnTo>
                    <a:pt x="346" y="489"/>
                  </a:lnTo>
                  <a:lnTo>
                    <a:pt x="339" y="489"/>
                  </a:lnTo>
                  <a:lnTo>
                    <a:pt x="332" y="489"/>
                  </a:lnTo>
                  <a:lnTo>
                    <a:pt x="324" y="489"/>
                  </a:lnTo>
                  <a:lnTo>
                    <a:pt x="317" y="489"/>
                  </a:lnTo>
                  <a:lnTo>
                    <a:pt x="310" y="489"/>
                  </a:lnTo>
                  <a:lnTo>
                    <a:pt x="302" y="489"/>
                  </a:lnTo>
                  <a:lnTo>
                    <a:pt x="295" y="489"/>
                  </a:lnTo>
                  <a:lnTo>
                    <a:pt x="287" y="489"/>
                  </a:lnTo>
                  <a:lnTo>
                    <a:pt x="280" y="489"/>
                  </a:lnTo>
                  <a:lnTo>
                    <a:pt x="273" y="489"/>
                  </a:lnTo>
                  <a:lnTo>
                    <a:pt x="265" y="489"/>
                  </a:lnTo>
                  <a:lnTo>
                    <a:pt x="258" y="489"/>
                  </a:lnTo>
                  <a:lnTo>
                    <a:pt x="250" y="489"/>
                  </a:lnTo>
                  <a:lnTo>
                    <a:pt x="243" y="489"/>
                  </a:lnTo>
                  <a:lnTo>
                    <a:pt x="236" y="489"/>
                  </a:lnTo>
                  <a:lnTo>
                    <a:pt x="228" y="489"/>
                  </a:lnTo>
                  <a:lnTo>
                    <a:pt x="228" y="489"/>
                  </a:lnTo>
                  <a:lnTo>
                    <a:pt x="221" y="489"/>
                  </a:lnTo>
                  <a:lnTo>
                    <a:pt x="214" y="489"/>
                  </a:lnTo>
                  <a:lnTo>
                    <a:pt x="206" y="489"/>
                  </a:lnTo>
                  <a:lnTo>
                    <a:pt x="199" y="489"/>
                  </a:lnTo>
                  <a:lnTo>
                    <a:pt x="191" y="489"/>
                  </a:lnTo>
                  <a:lnTo>
                    <a:pt x="184" y="489"/>
                  </a:lnTo>
                  <a:lnTo>
                    <a:pt x="177" y="489"/>
                  </a:lnTo>
                  <a:lnTo>
                    <a:pt x="169" y="489"/>
                  </a:lnTo>
                  <a:lnTo>
                    <a:pt x="162" y="489"/>
                  </a:lnTo>
                  <a:lnTo>
                    <a:pt x="155" y="489"/>
                  </a:lnTo>
                  <a:lnTo>
                    <a:pt x="147" y="489"/>
                  </a:lnTo>
                  <a:lnTo>
                    <a:pt x="140" y="489"/>
                  </a:lnTo>
                  <a:lnTo>
                    <a:pt x="132" y="489"/>
                  </a:lnTo>
                  <a:lnTo>
                    <a:pt x="125" y="489"/>
                  </a:lnTo>
                  <a:lnTo>
                    <a:pt x="118" y="489"/>
                  </a:lnTo>
                  <a:lnTo>
                    <a:pt x="110" y="489"/>
                  </a:lnTo>
                  <a:lnTo>
                    <a:pt x="103" y="489"/>
                  </a:lnTo>
                  <a:lnTo>
                    <a:pt x="96" y="489"/>
                  </a:lnTo>
                  <a:lnTo>
                    <a:pt x="88" y="489"/>
                  </a:lnTo>
                  <a:lnTo>
                    <a:pt x="81" y="489"/>
                  </a:lnTo>
                  <a:lnTo>
                    <a:pt x="73" y="489"/>
                  </a:lnTo>
                  <a:lnTo>
                    <a:pt x="66" y="489"/>
                  </a:lnTo>
                  <a:lnTo>
                    <a:pt x="59" y="489"/>
                  </a:lnTo>
                  <a:lnTo>
                    <a:pt x="51" y="489"/>
                  </a:lnTo>
                  <a:lnTo>
                    <a:pt x="44" y="489"/>
                  </a:lnTo>
                  <a:lnTo>
                    <a:pt x="36" y="489"/>
                  </a:lnTo>
                  <a:lnTo>
                    <a:pt x="29" y="489"/>
                  </a:lnTo>
                  <a:lnTo>
                    <a:pt x="22" y="489"/>
                  </a:lnTo>
                  <a:lnTo>
                    <a:pt x="14" y="489"/>
                  </a:lnTo>
                  <a:lnTo>
                    <a:pt x="7" y="489"/>
                  </a:lnTo>
                  <a:lnTo>
                    <a:pt x="0" y="489"/>
                  </a:lnTo>
                </a:path>
              </a:pathLst>
            </a:custGeom>
            <a:noFill/>
            <a:ln w="23876">
              <a:solidFill>
                <a:srgbClr val="33CC33"/>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GB" b="0">
                <a:latin typeface="+mj-lt"/>
              </a:endParaRPr>
            </a:p>
          </p:txBody>
        </p:sp>
        <p:sp>
          <p:nvSpPr>
            <p:cNvPr id="352277" name="Text Box 21"/>
            <p:cNvSpPr txBox="1">
              <a:spLocks noChangeArrowheads="1"/>
            </p:cNvSpPr>
            <p:nvPr/>
          </p:nvSpPr>
          <p:spPr bwMode="auto">
            <a:xfrm>
              <a:off x="3830638" y="3979863"/>
              <a:ext cx="642937"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GB" sz="1400" b="0">
                  <a:latin typeface="+mj-lt"/>
                </a:rPr>
                <a:t>Score</a:t>
              </a:r>
            </a:p>
          </p:txBody>
        </p:sp>
        <p:grpSp>
          <p:nvGrpSpPr>
            <p:cNvPr id="352284" name="Group 28"/>
            <p:cNvGrpSpPr>
              <a:grpSpLocks/>
            </p:cNvGrpSpPr>
            <p:nvPr/>
          </p:nvGrpSpPr>
          <p:grpSpPr bwMode="auto">
            <a:xfrm>
              <a:off x="2843213" y="1412875"/>
              <a:ext cx="1365250" cy="501650"/>
              <a:chOff x="1746" y="3136"/>
              <a:chExt cx="860" cy="316"/>
            </a:xfrm>
          </p:grpSpPr>
          <p:sp>
            <p:nvSpPr>
              <p:cNvPr id="352278" name="Rectangle 22"/>
              <p:cNvSpPr>
                <a:spLocks noChangeArrowheads="1"/>
              </p:cNvSpPr>
              <p:nvPr/>
            </p:nvSpPr>
            <p:spPr bwMode="auto">
              <a:xfrm>
                <a:off x="1746" y="3136"/>
                <a:ext cx="842" cy="316"/>
              </a:xfrm>
              <a:prstGeom prst="rect">
                <a:avLst/>
              </a:prstGeom>
              <a:solidFill>
                <a:srgbClr val="FFFFFF"/>
              </a:solidFill>
              <a:ln w="0">
                <a:solidFill>
                  <a:srgbClr val="000000"/>
                </a:solidFill>
                <a:miter lim="800000"/>
                <a:headEnd/>
                <a:tailEnd/>
              </a:ln>
            </p:spPr>
            <p:txBody>
              <a:bodyPr/>
              <a:lstStyle/>
              <a:p>
                <a:endParaRPr lang="en-GB" b="0">
                  <a:latin typeface="+mj-lt"/>
                </a:endParaRPr>
              </a:p>
            </p:txBody>
          </p:sp>
          <p:grpSp>
            <p:nvGrpSpPr>
              <p:cNvPr id="352283" name="Group 27"/>
              <p:cNvGrpSpPr>
                <a:grpSpLocks/>
              </p:cNvGrpSpPr>
              <p:nvPr/>
            </p:nvGrpSpPr>
            <p:grpSpPr bwMode="auto">
              <a:xfrm>
                <a:off x="1760" y="3160"/>
                <a:ext cx="846" cy="268"/>
                <a:chOff x="1920" y="3144"/>
                <a:chExt cx="846" cy="268"/>
              </a:xfrm>
            </p:grpSpPr>
            <p:sp>
              <p:nvSpPr>
                <p:cNvPr id="352279" name="Rectangle 23"/>
                <p:cNvSpPr>
                  <a:spLocks noChangeArrowheads="1"/>
                </p:cNvSpPr>
                <p:nvPr/>
              </p:nvSpPr>
              <p:spPr bwMode="auto">
                <a:xfrm>
                  <a:off x="1920" y="3171"/>
                  <a:ext cx="67" cy="71"/>
                </a:xfrm>
                <a:prstGeom prst="rect">
                  <a:avLst/>
                </a:prstGeom>
                <a:solidFill>
                  <a:srgbClr val="CC99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GB" b="0">
                    <a:latin typeface="+mj-lt"/>
                  </a:endParaRPr>
                </a:p>
              </p:txBody>
            </p:sp>
            <p:sp>
              <p:nvSpPr>
                <p:cNvPr id="352280" name="Rectangle 24"/>
                <p:cNvSpPr>
                  <a:spLocks noChangeArrowheads="1"/>
                </p:cNvSpPr>
                <p:nvPr/>
              </p:nvSpPr>
              <p:spPr bwMode="auto">
                <a:xfrm>
                  <a:off x="2013" y="3144"/>
                  <a:ext cx="680" cy="1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GB" sz="1300" b="0">
                      <a:solidFill>
                        <a:srgbClr val="000000"/>
                      </a:solidFill>
                      <a:latin typeface="+mj-lt"/>
                    </a:rPr>
                    <a:t>False Positives</a:t>
                  </a:r>
                  <a:endParaRPr lang="en-GB" b="0">
                    <a:latin typeface="+mj-lt"/>
                  </a:endParaRPr>
                </a:p>
              </p:txBody>
            </p:sp>
            <p:sp>
              <p:nvSpPr>
                <p:cNvPr id="352281" name="Rectangle 25"/>
                <p:cNvSpPr>
                  <a:spLocks noChangeArrowheads="1"/>
                </p:cNvSpPr>
                <p:nvPr/>
              </p:nvSpPr>
              <p:spPr bwMode="auto">
                <a:xfrm>
                  <a:off x="1920" y="3313"/>
                  <a:ext cx="67" cy="71"/>
                </a:xfrm>
                <a:prstGeom prst="rect">
                  <a:avLst/>
                </a:prstGeom>
                <a:solidFill>
                  <a:srgbClr val="FFCC9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GB" b="0">
                    <a:latin typeface="+mj-lt"/>
                  </a:endParaRPr>
                </a:p>
              </p:txBody>
            </p:sp>
            <p:sp>
              <p:nvSpPr>
                <p:cNvPr id="352282" name="Rectangle 26"/>
                <p:cNvSpPr>
                  <a:spLocks noChangeArrowheads="1"/>
                </p:cNvSpPr>
                <p:nvPr/>
              </p:nvSpPr>
              <p:spPr bwMode="auto">
                <a:xfrm>
                  <a:off x="2013" y="3286"/>
                  <a:ext cx="753" cy="1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GB" sz="1300" b="0">
                      <a:solidFill>
                        <a:srgbClr val="000000"/>
                      </a:solidFill>
                      <a:latin typeface="+mj-lt"/>
                    </a:rPr>
                    <a:t>False Negatives</a:t>
                  </a:r>
                  <a:endParaRPr lang="en-GB" b="0">
                    <a:latin typeface="+mj-lt"/>
                  </a:endParaRPr>
                </a:p>
              </p:txBody>
            </p:sp>
          </p:grpSp>
        </p:grpSp>
      </p:grpSp>
      <p:graphicFrame>
        <p:nvGraphicFramePr>
          <p:cNvPr id="352286" name="Group 30"/>
          <p:cNvGraphicFramePr>
            <a:graphicFrameLocks noGrp="1"/>
          </p:cNvGraphicFramePr>
          <p:nvPr>
            <p:extLst/>
          </p:nvPr>
        </p:nvGraphicFramePr>
        <p:xfrm>
          <a:off x="4625975" y="1084832"/>
          <a:ext cx="4267200" cy="2209801"/>
        </p:xfrm>
        <a:graphic>
          <a:graphicData uri="http://schemas.openxmlformats.org/drawingml/2006/table">
            <a:tbl>
              <a:tblPr/>
              <a:tblGrid>
                <a:gridCol w="1003300">
                  <a:extLst>
                    <a:ext uri="{9D8B030D-6E8A-4147-A177-3AD203B41FA5}">
                      <a16:colId xmlns:a16="http://schemas.microsoft.com/office/drawing/2014/main" xmlns="" val="20000"/>
                    </a:ext>
                  </a:extLst>
                </a:gridCol>
                <a:gridCol w="1644650">
                  <a:extLst>
                    <a:ext uri="{9D8B030D-6E8A-4147-A177-3AD203B41FA5}">
                      <a16:colId xmlns:a16="http://schemas.microsoft.com/office/drawing/2014/main" xmlns="" val="20001"/>
                    </a:ext>
                  </a:extLst>
                </a:gridCol>
                <a:gridCol w="1619250">
                  <a:extLst>
                    <a:ext uri="{9D8B030D-6E8A-4147-A177-3AD203B41FA5}">
                      <a16:colId xmlns:a16="http://schemas.microsoft.com/office/drawing/2014/main" xmlns="" val="20002"/>
                    </a:ext>
                  </a:extLst>
                </a:gridCol>
              </a:tblGrid>
              <a:tr h="441325">
                <a:tc>
                  <a:txBody>
                    <a:bodyPr/>
                    <a:lstStyle/>
                    <a:p>
                      <a:pPr marL="0" marR="0" lvl="0" indent="0" algn="l" defTabSz="5016500" rtl="0" eaLnBrk="1" fontAlgn="base" latinLnBrk="0" hangingPunct="1">
                        <a:lnSpc>
                          <a:spcPct val="100000"/>
                        </a:lnSpc>
                        <a:spcBef>
                          <a:spcPct val="20000"/>
                        </a:spcBef>
                        <a:spcAft>
                          <a:spcPct val="0"/>
                        </a:spcAft>
                        <a:buClrTx/>
                        <a:buSzTx/>
                        <a:buFontTx/>
                        <a:buNone/>
                        <a:tabLst/>
                      </a:pPr>
                      <a:endParaRPr kumimoji="0" lang="fr-FR" sz="1400" b="0" i="0" u="none" strike="noStrike" cap="none" normalizeH="0" baseline="0" dirty="0" smtClean="0">
                        <a:ln>
                          <a:noFill/>
                        </a:ln>
                        <a:solidFill>
                          <a:schemeClr val="tx1"/>
                        </a:solidFill>
                        <a:effectLst/>
                        <a:latin typeface="Trebuchet MS" pitchFamily="34" charset="0"/>
                      </a:endParaRPr>
                    </a:p>
                  </a:txBody>
                  <a:tcPr marL="0" marR="0" marT="57150" marB="57150" horzOverflow="overflow">
                    <a:lnL cap="flat">
                      <a:noFill/>
                    </a:lnL>
                    <a:lnR>
                      <a:noFill/>
                    </a:lnR>
                    <a:lnT cap="flat">
                      <a:noFill/>
                    </a:lnT>
                    <a:lnB>
                      <a:noFill/>
                    </a:lnB>
                    <a:lnTlToBr>
                      <a:noFill/>
                    </a:lnTlToBr>
                    <a:lnBlToTr>
                      <a:noFill/>
                    </a:lnBlToTr>
                    <a:noFill/>
                  </a:tcPr>
                </a:tc>
                <a:tc gridSpan="2">
                  <a:txBody>
                    <a:bodyPr/>
                    <a:lstStyle/>
                    <a:p>
                      <a:pPr marL="0" marR="0" lvl="0" indent="0" algn="ctr" defTabSz="50165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smtClean="0">
                          <a:ln>
                            <a:noFill/>
                          </a:ln>
                          <a:solidFill>
                            <a:schemeClr val="tx1"/>
                          </a:solidFill>
                          <a:effectLst/>
                          <a:latin typeface="Trebuchet MS" pitchFamily="34" charset="0"/>
                        </a:rPr>
                        <a:t>in vitro</a:t>
                      </a:r>
                      <a:endParaRPr kumimoji="0" lang="fr-FR" sz="1400" b="0" i="1" u="none" strike="noStrike" cap="none" normalizeH="0" baseline="0" dirty="0" smtClean="0">
                        <a:ln>
                          <a:noFill/>
                        </a:ln>
                        <a:solidFill>
                          <a:schemeClr val="tx1"/>
                        </a:solidFill>
                        <a:effectLst/>
                        <a:latin typeface="Trebuchet MS" pitchFamily="34" charset="0"/>
                      </a:endParaRPr>
                    </a:p>
                  </a:txBody>
                  <a:tcPr marL="0" marR="0" marT="57150" marB="57150" horzOverflow="overflow">
                    <a:lnL>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GB"/>
                    </a:p>
                  </a:txBody>
                  <a:tcPr/>
                </a:tc>
                <a:extLst>
                  <a:ext uri="{0D108BD9-81ED-4DB2-BD59-A6C34878D82A}">
                    <a16:rowId xmlns:a16="http://schemas.microsoft.com/office/drawing/2014/main" xmlns="" val="10000"/>
                  </a:ext>
                </a:extLst>
              </a:tr>
              <a:tr h="442913">
                <a:tc>
                  <a:txBody>
                    <a:bodyPr/>
                    <a:lstStyle/>
                    <a:p>
                      <a:pPr marL="0" marR="0" lvl="0" indent="0" algn="ctr" defTabSz="50165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smtClean="0">
                          <a:ln>
                            <a:noFill/>
                          </a:ln>
                          <a:solidFill>
                            <a:schemeClr val="tx1"/>
                          </a:solidFill>
                          <a:effectLst/>
                          <a:latin typeface="Trebuchet MS" pitchFamily="34" charset="0"/>
                        </a:rPr>
                        <a:t>in silico</a:t>
                      </a:r>
                      <a:endParaRPr kumimoji="0" lang="fr-FR" sz="1400" b="0" i="1" u="none" strike="noStrike" cap="none" normalizeH="0" baseline="0" smtClean="0">
                        <a:ln>
                          <a:noFill/>
                        </a:ln>
                        <a:solidFill>
                          <a:schemeClr val="tx1"/>
                        </a:solidFill>
                        <a:effectLst/>
                        <a:latin typeface="Trebuchet MS" pitchFamily="34" charset="0"/>
                      </a:endParaRPr>
                    </a:p>
                  </a:txBody>
                  <a:tcPr marL="0" marR="0" marT="57150" marB="57150" horzOverflow="overflow">
                    <a:lnL cap="flat">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50165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rgbClr val="33CC33"/>
                          </a:solidFill>
                          <a:effectLst/>
                          <a:latin typeface="Trebuchet MS" pitchFamily="34" charset="0"/>
                        </a:rPr>
                        <a:t>Actives</a:t>
                      </a:r>
                      <a:endParaRPr kumimoji="0" lang="fr-FR" sz="1400" b="0" i="0" u="none" strike="noStrike" cap="none" normalizeH="0" baseline="0" dirty="0" smtClean="0">
                        <a:ln>
                          <a:noFill/>
                        </a:ln>
                        <a:solidFill>
                          <a:srgbClr val="33CC33"/>
                        </a:solidFill>
                        <a:effectLst/>
                        <a:latin typeface="Trebuchet MS" pitchFamily="34" charset="0"/>
                      </a:endParaRPr>
                    </a:p>
                  </a:txBody>
                  <a:tcPr marL="0" marR="0" marT="57150" marB="5715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50165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rgbClr val="FF0000"/>
                          </a:solidFill>
                          <a:effectLst/>
                          <a:latin typeface="Trebuchet MS" pitchFamily="34" charset="0"/>
                        </a:rPr>
                        <a:t>Inactives</a:t>
                      </a:r>
                      <a:endParaRPr kumimoji="0" lang="fr-FR" sz="1400" b="0" i="0" u="none" strike="noStrike" cap="none" normalizeH="0" baseline="0" smtClean="0">
                        <a:ln>
                          <a:noFill/>
                        </a:ln>
                        <a:solidFill>
                          <a:srgbClr val="FF0000"/>
                        </a:solidFill>
                        <a:effectLst/>
                        <a:latin typeface="Trebuchet MS" pitchFamily="34" charset="0"/>
                      </a:endParaRPr>
                    </a:p>
                  </a:txBody>
                  <a:tcPr marL="0" marR="0" marT="57150" marB="57150"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441325">
                <a:tc>
                  <a:txBody>
                    <a:bodyPr/>
                    <a:lstStyle/>
                    <a:p>
                      <a:pPr marL="0" marR="0" lvl="0" indent="0" algn="ctr" defTabSz="50165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Trebuchet MS" pitchFamily="34" charset="0"/>
                        </a:rPr>
                        <a:t>Selected</a:t>
                      </a:r>
                      <a:endParaRPr kumimoji="0" lang="fr-FR" sz="1400" b="0" i="0" u="none" strike="noStrike" cap="none" normalizeH="0" baseline="0" smtClean="0">
                        <a:ln>
                          <a:noFill/>
                        </a:ln>
                        <a:solidFill>
                          <a:schemeClr val="tx1"/>
                        </a:solidFill>
                        <a:effectLst/>
                        <a:latin typeface="Trebuchet MS" pitchFamily="34" charset="0"/>
                      </a:endParaRPr>
                    </a:p>
                  </a:txBody>
                  <a:tcPr marL="0" marR="0" marT="57150" marB="57150"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50165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Trebuchet MS" pitchFamily="34" charset="0"/>
                        </a:rPr>
                        <a:t>True positives (</a:t>
                      </a:r>
                      <a:r>
                        <a:rPr kumimoji="0" lang="en-US" sz="1400" b="0" i="1" u="none" strike="noStrike" cap="none" normalizeH="0" baseline="0" dirty="0" smtClean="0">
                          <a:ln>
                            <a:noFill/>
                          </a:ln>
                          <a:solidFill>
                            <a:schemeClr val="tx1"/>
                          </a:solidFill>
                          <a:effectLst/>
                          <a:latin typeface="Trebuchet MS" pitchFamily="34" charset="0"/>
                        </a:rPr>
                        <a:t>TP</a:t>
                      </a:r>
                      <a:r>
                        <a:rPr kumimoji="0" lang="en-US" sz="1400" b="0" i="0" u="none" strike="noStrike" cap="none" normalizeH="0" baseline="0" dirty="0" smtClean="0">
                          <a:ln>
                            <a:noFill/>
                          </a:ln>
                          <a:solidFill>
                            <a:schemeClr val="tx1"/>
                          </a:solidFill>
                          <a:effectLst/>
                          <a:latin typeface="Trebuchet MS" pitchFamily="34" charset="0"/>
                        </a:rPr>
                        <a:t>)</a:t>
                      </a:r>
                      <a:endParaRPr kumimoji="0" lang="fr-FR" sz="1400" b="0" i="0" u="none" strike="noStrike" cap="none" normalizeH="0" baseline="0" dirty="0" smtClean="0">
                        <a:ln>
                          <a:noFill/>
                        </a:ln>
                        <a:solidFill>
                          <a:schemeClr val="tx1"/>
                        </a:solidFill>
                        <a:effectLst/>
                        <a:latin typeface="Trebuchet MS" pitchFamily="34" charset="0"/>
                      </a:endParaRPr>
                    </a:p>
                  </a:txBody>
                  <a:tcPr marL="0" marR="0" marT="57150" marB="57150"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50165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bg1"/>
                          </a:solidFill>
                          <a:effectLst/>
                          <a:latin typeface="Trebuchet MS" pitchFamily="34" charset="0"/>
                        </a:rPr>
                        <a:t>False positives (</a:t>
                      </a:r>
                      <a:r>
                        <a:rPr kumimoji="0" lang="en-US" sz="1400" b="0" i="1" u="none" strike="noStrike" cap="none" normalizeH="0" baseline="0" dirty="0" smtClean="0">
                          <a:ln>
                            <a:noFill/>
                          </a:ln>
                          <a:solidFill>
                            <a:schemeClr val="bg1"/>
                          </a:solidFill>
                          <a:effectLst/>
                          <a:latin typeface="Trebuchet MS" pitchFamily="34" charset="0"/>
                        </a:rPr>
                        <a:t>FP</a:t>
                      </a:r>
                      <a:r>
                        <a:rPr kumimoji="0" lang="en-US" sz="1400" b="0" i="0" u="none" strike="noStrike" cap="none" normalizeH="0" baseline="0" dirty="0" smtClean="0">
                          <a:ln>
                            <a:noFill/>
                          </a:ln>
                          <a:solidFill>
                            <a:schemeClr val="bg1"/>
                          </a:solidFill>
                          <a:effectLst/>
                          <a:latin typeface="Trebuchet MS" pitchFamily="34" charset="0"/>
                        </a:rPr>
                        <a:t>)</a:t>
                      </a:r>
                      <a:endParaRPr kumimoji="0" lang="fr-FR" sz="1400" b="0" i="0" u="none" strike="noStrike" cap="none" normalizeH="0" baseline="0" dirty="0" smtClean="0">
                        <a:ln>
                          <a:noFill/>
                        </a:ln>
                        <a:solidFill>
                          <a:schemeClr val="bg1"/>
                        </a:solidFill>
                        <a:effectLst/>
                        <a:latin typeface="Trebuchet MS" pitchFamily="34" charset="0"/>
                      </a:endParaRPr>
                    </a:p>
                  </a:txBody>
                  <a:tcPr marL="0" marR="0" marT="57150" marB="57150"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solidFill>
                      <a:srgbClr val="CC99FF"/>
                    </a:solidFill>
                  </a:tcPr>
                </a:tc>
                <a:extLst>
                  <a:ext uri="{0D108BD9-81ED-4DB2-BD59-A6C34878D82A}">
                    <a16:rowId xmlns:a16="http://schemas.microsoft.com/office/drawing/2014/main" xmlns="" val="10002"/>
                  </a:ext>
                </a:extLst>
              </a:tr>
              <a:tr h="442913">
                <a:tc>
                  <a:txBody>
                    <a:bodyPr/>
                    <a:lstStyle/>
                    <a:p>
                      <a:pPr marL="0" marR="0" lvl="0" indent="0" algn="ctr" defTabSz="50165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Trebuchet MS" pitchFamily="34" charset="0"/>
                        </a:rPr>
                        <a:t>Discarded</a:t>
                      </a:r>
                      <a:endParaRPr kumimoji="0" lang="fr-FR" sz="1400" b="0" i="0" u="none" strike="noStrike" cap="none" normalizeH="0" baseline="0" smtClean="0">
                        <a:ln>
                          <a:noFill/>
                        </a:ln>
                        <a:solidFill>
                          <a:schemeClr val="tx1"/>
                        </a:solidFill>
                        <a:effectLst/>
                        <a:latin typeface="Trebuchet MS" pitchFamily="34" charset="0"/>
                      </a:endParaRPr>
                    </a:p>
                  </a:txBody>
                  <a:tcPr marL="0" marR="0" marT="57150" marB="57150" horzOverflow="overflow">
                    <a:lnL cap="flat">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50165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Trebuchet MS" pitchFamily="34" charset="0"/>
                        </a:rPr>
                        <a:t>False negatives (</a:t>
                      </a:r>
                      <a:r>
                        <a:rPr kumimoji="0" lang="en-US" sz="1400" b="0" i="1" u="none" strike="noStrike" cap="none" normalizeH="0" baseline="0" smtClean="0">
                          <a:ln>
                            <a:noFill/>
                          </a:ln>
                          <a:solidFill>
                            <a:schemeClr val="tx1"/>
                          </a:solidFill>
                          <a:effectLst/>
                          <a:latin typeface="Trebuchet MS" pitchFamily="34" charset="0"/>
                        </a:rPr>
                        <a:t>FN</a:t>
                      </a:r>
                      <a:r>
                        <a:rPr kumimoji="0" lang="en-US" sz="1400" b="0" i="0" u="none" strike="noStrike" cap="none" normalizeH="0" baseline="0" smtClean="0">
                          <a:ln>
                            <a:noFill/>
                          </a:ln>
                          <a:solidFill>
                            <a:schemeClr val="tx1"/>
                          </a:solidFill>
                          <a:effectLst/>
                          <a:latin typeface="Trebuchet MS" pitchFamily="34" charset="0"/>
                        </a:rPr>
                        <a:t>)</a:t>
                      </a:r>
                      <a:endParaRPr kumimoji="0" lang="fr-FR" sz="1400" b="0" i="0" u="none" strike="noStrike" cap="none" normalizeH="0" baseline="0" smtClean="0">
                        <a:ln>
                          <a:noFill/>
                        </a:ln>
                        <a:solidFill>
                          <a:schemeClr val="tx1"/>
                        </a:solidFill>
                        <a:effectLst/>
                        <a:latin typeface="Trebuchet MS" pitchFamily="34" charset="0"/>
                      </a:endParaRPr>
                    </a:p>
                  </a:txBody>
                  <a:tcPr marL="0" marR="0" marT="57150" marB="57150"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FFCC99"/>
                    </a:solidFill>
                  </a:tcPr>
                </a:tc>
                <a:tc>
                  <a:txBody>
                    <a:bodyPr/>
                    <a:lstStyle/>
                    <a:p>
                      <a:pPr marL="0" marR="0" lvl="0" indent="0" algn="ctr" defTabSz="50165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Trebuchet MS" pitchFamily="34" charset="0"/>
                        </a:rPr>
                        <a:t>True negatives (</a:t>
                      </a:r>
                      <a:r>
                        <a:rPr kumimoji="0" lang="en-US" sz="1400" b="0" i="1" u="none" strike="noStrike" cap="none" normalizeH="0" baseline="0" smtClean="0">
                          <a:ln>
                            <a:noFill/>
                          </a:ln>
                          <a:solidFill>
                            <a:schemeClr val="tx1"/>
                          </a:solidFill>
                          <a:effectLst/>
                          <a:latin typeface="Trebuchet MS" pitchFamily="34" charset="0"/>
                        </a:rPr>
                        <a:t>TN</a:t>
                      </a:r>
                      <a:r>
                        <a:rPr kumimoji="0" lang="en-US" sz="1400" b="0" i="0" u="none" strike="noStrike" cap="none" normalizeH="0" baseline="0" smtClean="0">
                          <a:ln>
                            <a:noFill/>
                          </a:ln>
                          <a:solidFill>
                            <a:schemeClr val="tx1"/>
                          </a:solidFill>
                          <a:effectLst/>
                          <a:latin typeface="Trebuchet MS" pitchFamily="34" charset="0"/>
                        </a:rPr>
                        <a:t>)</a:t>
                      </a:r>
                      <a:endParaRPr kumimoji="0" lang="fr-FR" sz="1400" b="0" i="0" u="none" strike="noStrike" cap="none" normalizeH="0" baseline="0" smtClean="0">
                        <a:ln>
                          <a:noFill/>
                        </a:ln>
                        <a:solidFill>
                          <a:schemeClr val="tx1"/>
                        </a:solidFill>
                        <a:effectLst/>
                        <a:latin typeface="Trebuchet MS" pitchFamily="34" charset="0"/>
                      </a:endParaRPr>
                    </a:p>
                  </a:txBody>
                  <a:tcPr marL="0" marR="0" marT="57150" marB="57150"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xmlns="" val="10003"/>
                  </a:ext>
                </a:extLst>
              </a:tr>
              <a:tr h="441325">
                <a:tc>
                  <a:txBody>
                    <a:bodyPr/>
                    <a:lstStyle/>
                    <a:p>
                      <a:pPr marL="0" marR="0" lvl="0" indent="0" algn="ctr" defTabSz="5016500" rtl="0" eaLnBrk="1" fontAlgn="base" latinLnBrk="0" hangingPunct="1">
                        <a:lnSpc>
                          <a:spcPct val="100000"/>
                        </a:lnSpc>
                        <a:spcBef>
                          <a:spcPct val="20000"/>
                        </a:spcBef>
                        <a:spcAft>
                          <a:spcPct val="0"/>
                        </a:spcAft>
                        <a:buClrTx/>
                        <a:buSzTx/>
                        <a:buFontTx/>
                        <a:buNone/>
                        <a:tabLst/>
                      </a:pPr>
                      <a:endParaRPr kumimoji="0" lang="fr-FR" sz="1400" b="0" i="0" u="none" strike="noStrike" cap="none" normalizeH="0" baseline="0" smtClean="0">
                        <a:ln>
                          <a:noFill/>
                        </a:ln>
                        <a:solidFill>
                          <a:schemeClr val="tx1"/>
                        </a:solidFill>
                        <a:effectLst/>
                        <a:latin typeface="Trebuchet MS" pitchFamily="34" charset="0"/>
                      </a:endParaRPr>
                    </a:p>
                  </a:txBody>
                  <a:tcPr marL="0" marR="0" marT="57150" marB="57150" horzOverflow="overflow">
                    <a:lnL cap="flat">
                      <a:noFill/>
                    </a:lnL>
                    <a:lnR>
                      <a:noFill/>
                    </a:lnR>
                    <a:lnT>
                      <a:noFill/>
                    </a:lnT>
                    <a:lnB cap="flat">
                      <a:noFill/>
                    </a:lnB>
                    <a:lnTlToBr>
                      <a:noFill/>
                    </a:lnTlToBr>
                    <a:lnBlToTr>
                      <a:noFill/>
                    </a:lnBlToTr>
                    <a:noFill/>
                  </a:tcPr>
                </a:tc>
                <a:tc>
                  <a:txBody>
                    <a:bodyPr/>
                    <a:lstStyle/>
                    <a:p>
                      <a:pPr marL="0" marR="0" lvl="0" indent="0" algn="ctr" defTabSz="50165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smtClean="0">
                          <a:ln>
                            <a:noFill/>
                          </a:ln>
                          <a:solidFill>
                            <a:schemeClr val="tx1"/>
                          </a:solidFill>
                          <a:effectLst/>
                          <a:latin typeface="Trebuchet MS" pitchFamily="34" charset="0"/>
                        </a:rPr>
                        <a:t>S</a:t>
                      </a:r>
                      <a:r>
                        <a:rPr kumimoji="0" lang="en-US" sz="1400" b="0" i="1" u="none" strike="noStrike" cap="none" normalizeH="0" baseline="-25000" smtClean="0">
                          <a:ln>
                            <a:noFill/>
                          </a:ln>
                          <a:solidFill>
                            <a:schemeClr val="tx1"/>
                          </a:solidFill>
                          <a:effectLst/>
                          <a:latin typeface="Trebuchet MS" pitchFamily="34" charset="0"/>
                        </a:rPr>
                        <a:t>e</a:t>
                      </a:r>
                      <a:endParaRPr kumimoji="0" lang="fr-FR" sz="1400" b="0" i="0" u="none" strike="noStrike" cap="none" normalizeH="0" baseline="-25000" smtClean="0">
                        <a:ln>
                          <a:noFill/>
                        </a:ln>
                        <a:solidFill>
                          <a:schemeClr val="tx1"/>
                        </a:solidFill>
                        <a:effectLst/>
                        <a:latin typeface="Trebuchet MS" pitchFamily="34" charset="0"/>
                      </a:endParaRPr>
                    </a:p>
                  </a:txBody>
                  <a:tcPr marL="0" marR="0" marT="57150" marB="57150" horzOverflow="overflow">
                    <a:lnL>
                      <a:noFill/>
                    </a:lnL>
                    <a:lnR>
                      <a:noFill/>
                    </a:lnR>
                    <a:lnT>
                      <a:noFill/>
                    </a:lnT>
                    <a:lnB cap="flat">
                      <a:noFill/>
                    </a:lnB>
                    <a:lnTlToBr>
                      <a:noFill/>
                    </a:lnTlToBr>
                    <a:lnBlToTr>
                      <a:noFill/>
                    </a:lnBlToTr>
                    <a:noFill/>
                  </a:tcPr>
                </a:tc>
                <a:tc>
                  <a:txBody>
                    <a:bodyPr/>
                    <a:lstStyle/>
                    <a:p>
                      <a:pPr marL="0" marR="0" lvl="0" indent="0" algn="ctr" defTabSz="50165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err="1" smtClean="0">
                          <a:ln>
                            <a:noFill/>
                          </a:ln>
                          <a:solidFill>
                            <a:schemeClr val="tx1"/>
                          </a:solidFill>
                          <a:effectLst/>
                          <a:latin typeface="Trebuchet MS" pitchFamily="34" charset="0"/>
                        </a:rPr>
                        <a:t>S</a:t>
                      </a:r>
                      <a:r>
                        <a:rPr kumimoji="0" lang="en-US" sz="1400" b="0" i="1" u="none" strike="noStrike" cap="none" normalizeH="0" baseline="-25000" dirty="0" err="1" smtClean="0">
                          <a:ln>
                            <a:noFill/>
                          </a:ln>
                          <a:solidFill>
                            <a:schemeClr val="tx1"/>
                          </a:solidFill>
                          <a:effectLst/>
                          <a:latin typeface="Trebuchet MS" pitchFamily="34" charset="0"/>
                        </a:rPr>
                        <a:t>p</a:t>
                      </a:r>
                      <a:endParaRPr kumimoji="0" lang="fr-FR" sz="1400" b="0" i="0" u="none" strike="noStrike" cap="none" normalizeH="0" baseline="-25000" dirty="0" smtClean="0">
                        <a:ln>
                          <a:noFill/>
                        </a:ln>
                        <a:solidFill>
                          <a:schemeClr val="tx1"/>
                        </a:solidFill>
                        <a:effectLst/>
                        <a:latin typeface="Trebuchet MS" pitchFamily="34" charset="0"/>
                      </a:endParaRPr>
                    </a:p>
                  </a:txBody>
                  <a:tcPr marL="0" marR="0" marT="57150" marB="57150"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xmlns="" val="10004"/>
                  </a:ext>
                </a:extLst>
              </a:tr>
            </a:tbl>
          </a:graphicData>
        </a:graphic>
      </p:graphicFrame>
      <p:sp>
        <p:nvSpPr>
          <p:cNvPr id="352318" name="Text Box 62"/>
          <p:cNvSpPr txBox="1">
            <a:spLocks noChangeArrowheads="1"/>
          </p:cNvSpPr>
          <p:nvPr/>
        </p:nvSpPr>
        <p:spPr bwMode="auto">
          <a:xfrm>
            <a:off x="5804827" y="702245"/>
            <a:ext cx="1909497"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GB" sz="1800" b="0" dirty="0">
                <a:latin typeface="+mj-lt"/>
              </a:rPr>
              <a:t>Confusion Matrix</a:t>
            </a:r>
          </a:p>
        </p:txBody>
      </p:sp>
      <p:graphicFrame>
        <p:nvGraphicFramePr>
          <p:cNvPr id="352319" name="Object 63"/>
          <p:cNvGraphicFramePr>
            <a:graphicFrameLocks noChangeAspect="1"/>
          </p:cNvGraphicFramePr>
          <p:nvPr>
            <p:extLst/>
          </p:nvPr>
        </p:nvGraphicFramePr>
        <p:xfrm>
          <a:off x="3937050" y="4435045"/>
          <a:ext cx="1269900" cy="523800"/>
        </p:xfrm>
        <a:graphic>
          <a:graphicData uri="http://schemas.openxmlformats.org/presentationml/2006/ole">
            <p:oleObj spid="_x0000_s3074" name="Equation" r:id="rId4" imgW="1016000" imgH="419100" progId="Equation.3">
              <p:embed/>
            </p:oleObj>
          </a:graphicData>
        </a:graphic>
      </p:graphicFrame>
      <p:graphicFrame>
        <p:nvGraphicFramePr>
          <p:cNvPr id="352320" name="Object 64"/>
          <p:cNvGraphicFramePr>
            <a:graphicFrameLocks noChangeAspect="1"/>
          </p:cNvGraphicFramePr>
          <p:nvPr>
            <p:extLst/>
          </p:nvPr>
        </p:nvGraphicFramePr>
        <p:xfrm>
          <a:off x="3937050" y="5544824"/>
          <a:ext cx="1269900" cy="523800"/>
        </p:xfrm>
        <a:graphic>
          <a:graphicData uri="http://schemas.openxmlformats.org/presentationml/2006/ole">
            <p:oleObj spid="_x0000_s3075" name="Equation" r:id="rId5" imgW="1016000" imgH="419100" progId="Equation.3">
              <p:embed/>
            </p:oleObj>
          </a:graphicData>
        </a:graphic>
      </p:graphicFrame>
      <p:sp>
        <p:nvSpPr>
          <p:cNvPr id="34" name="Rounded Rectangle 33"/>
          <p:cNvSpPr/>
          <p:nvPr/>
        </p:nvSpPr>
        <p:spPr bwMode="auto">
          <a:xfrm>
            <a:off x="1902853" y="3971796"/>
            <a:ext cx="5338295" cy="340519"/>
          </a:xfrm>
          <a:prstGeom prst="round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36000" tIns="45720" rIns="36000" bIns="45720" numCol="1" rtlCol="0" anchor="t" anchorCtr="0" compatLnSpc="1">
            <a:prstTxWarp prst="textNoShape">
              <a:avLst/>
            </a:prstTxWarp>
            <a:spAutoFit/>
          </a:bodyPr>
          <a:lstStyle/>
          <a:p>
            <a:pPr algn="ctr"/>
            <a:r>
              <a:rPr lang="en-US" sz="1400" b="0" dirty="0">
                <a:solidFill>
                  <a:srgbClr val="000000"/>
                </a:solidFill>
              </a:rPr>
              <a:t>Sensitivity (S</a:t>
            </a:r>
            <a:r>
              <a:rPr lang="en-US" sz="1400" b="0" baseline="-25000" dirty="0">
                <a:solidFill>
                  <a:srgbClr val="000000"/>
                </a:solidFill>
              </a:rPr>
              <a:t>e</a:t>
            </a:r>
            <a:r>
              <a:rPr lang="en-US" sz="1400" b="0" dirty="0">
                <a:solidFill>
                  <a:srgbClr val="000000"/>
                </a:solidFill>
              </a:rPr>
              <a:t>) - Ability to retrieve actives (true positive rate)</a:t>
            </a:r>
          </a:p>
        </p:txBody>
      </p:sp>
      <p:sp>
        <p:nvSpPr>
          <p:cNvPr id="35" name="Rounded Rectangle 34"/>
          <p:cNvSpPr/>
          <p:nvPr/>
        </p:nvSpPr>
        <p:spPr bwMode="auto">
          <a:xfrm>
            <a:off x="1902853" y="5081575"/>
            <a:ext cx="5338295" cy="340519"/>
          </a:xfrm>
          <a:prstGeom prst="round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36000" tIns="45720" rIns="36000" bIns="45720" numCol="1" rtlCol="0" anchor="t" anchorCtr="0" compatLnSpc="1">
            <a:prstTxWarp prst="textNoShape">
              <a:avLst/>
            </a:prstTxWarp>
            <a:spAutoFit/>
          </a:bodyPr>
          <a:lstStyle/>
          <a:p>
            <a:pPr algn="ctr"/>
            <a:r>
              <a:rPr lang="en-US" sz="1400" b="0" dirty="0">
                <a:solidFill>
                  <a:srgbClr val="000000"/>
                </a:solidFill>
              </a:rPr>
              <a:t>Specificity (</a:t>
            </a:r>
            <a:r>
              <a:rPr lang="en-US" sz="1400" b="0" dirty="0" err="1">
                <a:solidFill>
                  <a:srgbClr val="000000"/>
                </a:solidFill>
              </a:rPr>
              <a:t>S</a:t>
            </a:r>
            <a:r>
              <a:rPr lang="en-US" sz="1400" b="0" baseline="-25000" dirty="0" err="1">
                <a:solidFill>
                  <a:srgbClr val="000000"/>
                </a:solidFill>
              </a:rPr>
              <a:t>p</a:t>
            </a:r>
            <a:r>
              <a:rPr lang="en-US" sz="1400" b="0" dirty="0">
                <a:solidFill>
                  <a:srgbClr val="000000"/>
                </a:solidFill>
              </a:rPr>
              <a:t>) - Ability to discard </a:t>
            </a:r>
            <a:r>
              <a:rPr lang="en-US" sz="1400" b="0" dirty="0" err="1">
                <a:solidFill>
                  <a:srgbClr val="000000"/>
                </a:solidFill>
              </a:rPr>
              <a:t>inactives</a:t>
            </a:r>
            <a:r>
              <a:rPr lang="en-US" sz="1400" b="0" dirty="0">
                <a:solidFill>
                  <a:srgbClr val="000000"/>
                </a:solidFill>
              </a:rPr>
              <a:t>  (true negative rate)</a:t>
            </a:r>
          </a:p>
        </p:txBody>
      </p:sp>
      <p:sp>
        <p:nvSpPr>
          <p:cNvPr id="37" name="Rounded Rectangle 36"/>
          <p:cNvSpPr/>
          <p:nvPr/>
        </p:nvSpPr>
        <p:spPr bwMode="auto">
          <a:xfrm>
            <a:off x="104048" y="6191353"/>
            <a:ext cx="8935904" cy="578882"/>
          </a:xfrm>
          <a:prstGeom prst="round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36000" tIns="45720" rIns="36000" bIns="45720" numCol="1" rtlCol="0" anchor="t" anchorCtr="0" compatLnSpc="1">
            <a:prstTxWarp prst="textNoShape">
              <a:avLst/>
            </a:prstTxWarp>
            <a:spAutoFit/>
          </a:bodyPr>
          <a:lstStyle/>
          <a:p>
            <a:pPr algn="ctr"/>
            <a:r>
              <a:rPr lang="en-US" sz="1400" b="0" dirty="0">
                <a:solidFill>
                  <a:srgbClr val="000000"/>
                </a:solidFill>
              </a:rPr>
              <a:t>ROC analysis provides tools to select possibly optimal models and to discard suboptimal ones independently from </a:t>
            </a:r>
            <a:r>
              <a:rPr lang="en-US" sz="1400" b="0" dirty="0" smtClean="0">
                <a:solidFill>
                  <a:srgbClr val="000000"/>
                </a:solidFill>
              </a:rPr>
              <a:t>the </a:t>
            </a:r>
            <a:r>
              <a:rPr lang="en-US" sz="1400" b="0" dirty="0">
                <a:solidFill>
                  <a:srgbClr val="000000"/>
                </a:solidFill>
              </a:rPr>
              <a:t>cost context or the class </a:t>
            </a:r>
            <a:r>
              <a:rPr lang="en-US" sz="1400" b="0" dirty="0" smtClean="0">
                <a:solidFill>
                  <a:srgbClr val="000000"/>
                </a:solidFill>
              </a:rPr>
              <a:t>distribution</a:t>
            </a:r>
            <a:endParaRPr lang="en-US" sz="1400" b="0" dirty="0">
              <a:solidFill>
                <a:srgbClr val="000000"/>
              </a:solidFill>
            </a:endParaRPr>
          </a:p>
        </p:txBody>
      </p:sp>
      <p:grpSp>
        <p:nvGrpSpPr>
          <p:cNvPr id="36" name="Group 35"/>
          <p:cNvGrpSpPr/>
          <p:nvPr/>
        </p:nvGrpSpPr>
        <p:grpSpPr>
          <a:xfrm>
            <a:off x="54000" y="72000"/>
            <a:ext cx="111468" cy="404769"/>
            <a:chOff x="1145616" y="4786009"/>
            <a:chExt cx="111468" cy="404769"/>
          </a:xfrm>
        </p:grpSpPr>
        <p:sp>
          <p:nvSpPr>
            <p:cNvPr id="38" name="Teardrop 37"/>
            <p:cNvSpPr/>
            <p:nvPr/>
          </p:nvSpPr>
          <p:spPr>
            <a:xfrm rot="8100000">
              <a:off x="1145618" y="4786009"/>
              <a:ext cx="111464" cy="111464"/>
            </a:xfrm>
            <a:prstGeom prst="teardrop">
              <a:avLst>
                <a:gd name="adj" fmla="val 200000"/>
              </a:avLst>
            </a:prstGeom>
            <a:solidFill>
              <a:schemeClr val="bg1"/>
            </a:solidFill>
          </p:spPr>
          <p:style>
            <a:lnRef idx="0">
              <a:schemeClr val="dk1"/>
            </a:lnRef>
            <a:fillRef idx="3">
              <a:schemeClr val="dk1"/>
            </a:fillRef>
            <a:effectRef idx="3">
              <a:schemeClr val="dk1"/>
            </a:effectRef>
            <a:fontRef idx="minor">
              <a:schemeClr val="lt1"/>
            </a:fontRef>
          </p:style>
        </p:sp>
        <p:sp>
          <p:nvSpPr>
            <p:cNvPr id="39" name="Teardrop 38"/>
            <p:cNvSpPr/>
            <p:nvPr/>
          </p:nvSpPr>
          <p:spPr>
            <a:xfrm rot="8100000">
              <a:off x="1145618" y="4883778"/>
              <a:ext cx="111464" cy="111464"/>
            </a:xfrm>
            <a:prstGeom prst="teardrop">
              <a:avLst>
                <a:gd name="adj" fmla="val 200000"/>
              </a:avLst>
            </a:prstGeom>
            <a:solidFill>
              <a:schemeClr val="bg1"/>
            </a:solidFill>
          </p:spPr>
          <p:style>
            <a:lnRef idx="0">
              <a:schemeClr val="accent2"/>
            </a:lnRef>
            <a:fillRef idx="3">
              <a:schemeClr val="accent2"/>
            </a:fillRef>
            <a:effectRef idx="3">
              <a:schemeClr val="accent2"/>
            </a:effectRef>
            <a:fontRef idx="minor">
              <a:schemeClr val="lt1"/>
            </a:fontRef>
          </p:style>
        </p:sp>
        <p:sp>
          <p:nvSpPr>
            <p:cNvPr id="40" name="Teardrop 39"/>
            <p:cNvSpPr/>
            <p:nvPr/>
          </p:nvSpPr>
          <p:spPr>
            <a:xfrm rot="8100000">
              <a:off x="1145618" y="4981547"/>
              <a:ext cx="111464" cy="111464"/>
            </a:xfrm>
            <a:prstGeom prst="teardrop">
              <a:avLst>
                <a:gd name="adj" fmla="val 200000"/>
              </a:avLst>
            </a:prstGeom>
            <a:solidFill>
              <a:schemeClr val="bg1"/>
            </a:solidFill>
          </p:spPr>
          <p:style>
            <a:lnRef idx="0">
              <a:schemeClr val="accent4"/>
            </a:lnRef>
            <a:fillRef idx="3">
              <a:schemeClr val="accent4"/>
            </a:fillRef>
            <a:effectRef idx="3">
              <a:schemeClr val="accent4"/>
            </a:effectRef>
            <a:fontRef idx="minor">
              <a:schemeClr val="lt1"/>
            </a:fontRef>
          </p:style>
        </p:sp>
        <p:sp>
          <p:nvSpPr>
            <p:cNvPr id="41" name="Oval 40"/>
            <p:cNvSpPr/>
            <p:nvPr/>
          </p:nvSpPr>
          <p:spPr>
            <a:xfrm rot="5400000">
              <a:off x="1145619" y="5079313"/>
              <a:ext cx="111462" cy="111468"/>
            </a:xfrm>
            <a:prstGeom prst="ellipse">
              <a:avLst/>
            </a:prstGeom>
          </p:spPr>
          <p:style>
            <a:lnRef idx="0">
              <a:schemeClr val="accent6"/>
            </a:lnRef>
            <a:fillRef idx="3">
              <a:schemeClr val="accent6"/>
            </a:fillRef>
            <a:effectRef idx="3">
              <a:schemeClr val="accent6"/>
            </a:effectRef>
            <a:fontRef idx="minor">
              <a:schemeClr val="lt1"/>
            </a:fontRef>
          </p:style>
        </p:sp>
      </p:grpSp>
    </p:spTree>
    <p:extLst>
      <p:ext uri="{BB962C8B-B14F-4D97-AF65-F5344CB8AC3E}">
        <p14:creationId xmlns:p14="http://schemas.microsoft.com/office/powerpoint/2010/main" xmlns="" val="37046083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2971800" y="609600"/>
            <a:ext cx="4141155" cy="1164033"/>
            <a:chOff x="3907252" y="663840"/>
            <a:chExt cx="4141155" cy="1164033"/>
          </a:xfrm>
        </p:grpSpPr>
        <p:grpSp>
          <p:nvGrpSpPr>
            <p:cNvPr id="88" name="Group 87"/>
            <p:cNvGrpSpPr/>
            <p:nvPr/>
          </p:nvGrpSpPr>
          <p:grpSpPr>
            <a:xfrm>
              <a:off x="6490630" y="663840"/>
              <a:ext cx="696651" cy="696651"/>
              <a:chOff x="386002" y="3711673"/>
              <a:chExt cx="1393301" cy="1393301"/>
            </a:xfrm>
          </p:grpSpPr>
          <p:sp>
            <p:nvSpPr>
              <p:cNvPr id="89" name="Teardrop 88"/>
              <p:cNvSpPr/>
              <p:nvPr/>
            </p:nvSpPr>
            <p:spPr>
              <a:xfrm rot="8100000">
                <a:off x="386002" y="3711673"/>
                <a:ext cx="1393301" cy="1393301"/>
              </a:xfrm>
              <a:prstGeom prst="teardrop">
                <a:avLst>
                  <a:gd name="adj" fmla="val 200000"/>
                </a:avLst>
              </a:prstGeom>
            </p:spPr>
            <p:style>
              <a:lnRef idx="1">
                <a:schemeClr val="accent6"/>
              </a:lnRef>
              <a:fillRef idx="2">
                <a:schemeClr val="accent6"/>
              </a:fillRef>
              <a:effectRef idx="1">
                <a:schemeClr val="accent6"/>
              </a:effectRef>
              <a:fontRef idx="minor">
                <a:schemeClr val="dk1"/>
              </a:fontRef>
            </p:style>
          </p:sp>
          <p:sp>
            <p:nvSpPr>
              <p:cNvPr id="90" name="Freeform 89"/>
              <p:cNvSpPr/>
              <p:nvPr/>
            </p:nvSpPr>
            <p:spPr>
              <a:xfrm>
                <a:off x="432194" y="3764375"/>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a:blipFill>
                <a:blip r:embed="rId2" cstate="print"/>
                <a:stretch>
                  <a:fillRect/>
                </a:stretch>
              </a:blipFill>
            </p:spPr>
            <p:style>
              <a:lnRef idx="1">
                <a:schemeClr val="accent6"/>
              </a:lnRef>
              <a:fillRef idx="2">
                <a:schemeClr val="accent6"/>
              </a:fillRef>
              <a:effectRef idx="1">
                <a:schemeClr val="accent6"/>
              </a:effectRef>
              <a:fontRef idx="minor">
                <a:schemeClr val="dk1"/>
              </a:fontRef>
            </p:style>
            <p:txBody>
              <a:bodyPr spcFirstLastPara="0" vert="horz" wrap="square" lIns="36000" tIns="36000" rIns="36000" bIns="36000" numCol="1" spcCol="1270" anchor="ctr" anchorCtr="0">
                <a:noAutofit/>
              </a:bodyPr>
              <a:lstStyle/>
              <a:p>
                <a:pPr lvl="0" algn="ctr" defTabSz="222250">
                  <a:lnSpc>
                    <a:spcPct val="114000"/>
                  </a:lnSpc>
                  <a:spcBef>
                    <a:spcPct val="0"/>
                  </a:spcBef>
                  <a:spcAft>
                    <a:spcPts val="0"/>
                  </a:spcAft>
                </a:pPr>
                <a:r>
                  <a:rPr lang="en-GB" sz="800" b="0" kern="1200" dirty="0" smtClean="0">
                    <a:solidFill>
                      <a:schemeClr val="bg1"/>
                    </a:solidFill>
                  </a:rPr>
                  <a:t>RMSD</a:t>
                </a:r>
                <a:endParaRPr lang="en-GB" sz="800" b="0" kern="1200" dirty="0">
                  <a:solidFill>
                    <a:schemeClr val="bg1"/>
                  </a:solidFill>
                </a:endParaRPr>
              </a:p>
            </p:txBody>
          </p:sp>
        </p:grpSp>
        <p:grpSp>
          <p:nvGrpSpPr>
            <p:cNvPr id="91" name="Group 90"/>
            <p:cNvGrpSpPr/>
            <p:nvPr/>
          </p:nvGrpSpPr>
          <p:grpSpPr>
            <a:xfrm>
              <a:off x="3907252" y="1131222"/>
              <a:ext cx="696651" cy="696651"/>
              <a:chOff x="386002" y="3711673"/>
              <a:chExt cx="1393301" cy="1393301"/>
            </a:xfrm>
          </p:grpSpPr>
          <p:sp>
            <p:nvSpPr>
              <p:cNvPr id="92" name="Teardrop 91"/>
              <p:cNvSpPr/>
              <p:nvPr/>
            </p:nvSpPr>
            <p:spPr>
              <a:xfrm rot="8100000">
                <a:off x="386002" y="3711673"/>
                <a:ext cx="1393301" cy="1393301"/>
              </a:xfrm>
              <a:prstGeom prst="teardrop">
                <a:avLst>
                  <a:gd name="adj" fmla="val 200000"/>
                </a:avLst>
              </a:prstGeom>
            </p:spPr>
            <p:style>
              <a:lnRef idx="1">
                <a:schemeClr val="accent6"/>
              </a:lnRef>
              <a:fillRef idx="2">
                <a:schemeClr val="accent6"/>
              </a:fillRef>
              <a:effectRef idx="1">
                <a:schemeClr val="accent6"/>
              </a:effectRef>
              <a:fontRef idx="minor">
                <a:schemeClr val="dk1"/>
              </a:fontRef>
            </p:style>
          </p:sp>
          <p:sp>
            <p:nvSpPr>
              <p:cNvPr id="93" name="Freeform 92"/>
              <p:cNvSpPr/>
              <p:nvPr/>
            </p:nvSpPr>
            <p:spPr>
              <a:xfrm>
                <a:off x="432194" y="3764375"/>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a:blipFill>
                <a:blip r:embed="rId3" cstate="print"/>
                <a:stretch>
                  <a:fillRect/>
                </a:stretch>
              </a:blipFill>
            </p:spPr>
            <p:style>
              <a:lnRef idx="1">
                <a:schemeClr val="accent6"/>
              </a:lnRef>
              <a:fillRef idx="2">
                <a:schemeClr val="accent6"/>
              </a:fillRef>
              <a:effectRef idx="1">
                <a:schemeClr val="accent6"/>
              </a:effectRef>
              <a:fontRef idx="minor">
                <a:schemeClr val="dk1"/>
              </a:fontRef>
            </p:style>
            <p:txBody>
              <a:bodyPr spcFirstLastPara="0" vert="horz" wrap="square" lIns="36000" tIns="36000" rIns="36000" bIns="36000" numCol="1" spcCol="1270" anchor="ctr" anchorCtr="0">
                <a:noAutofit/>
              </a:bodyPr>
              <a:lstStyle/>
              <a:p>
                <a:pPr lvl="0" algn="ctr" defTabSz="222250">
                  <a:lnSpc>
                    <a:spcPct val="114000"/>
                  </a:lnSpc>
                  <a:spcBef>
                    <a:spcPct val="0"/>
                  </a:spcBef>
                  <a:spcAft>
                    <a:spcPts val="0"/>
                  </a:spcAft>
                </a:pPr>
                <a:r>
                  <a:rPr lang="en-GB" sz="800" b="0" dirty="0" smtClean="0">
                    <a:solidFill>
                      <a:schemeClr val="bg1"/>
                    </a:solidFill>
                  </a:rPr>
                  <a:t>Non-Bond Interactions</a:t>
                </a:r>
                <a:endParaRPr lang="en-GB" sz="800" b="0" kern="1200" dirty="0">
                  <a:solidFill>
                    <a:schemeClr val="bg1"/>
                  </a:solidFill>
                </a:endParaRPr>
              </a:p>
            </p:txBody>
          </p:sp>
        </p:grpSp>
        <p:grpSp>
          <p:nvGrpSpPr>
            <p:cNvPr id="94" name="Group 93"/>
            <p:cNvGrpSpPr/>
            <p:nvPr/>
          </p:nvGrpSpPr>
          <p:grpSpPr>
            <a:xfrm>
              <a:off x="5629504" y="1131222"/>
              <a:ext cx="696651" cy="696651"/>
              <a:chOff x="386002" y="3711673"/>
              <a:chExt cx="1393301" cy="1393301"/>
            </a:xfrm>
          </p:grpSpPr>
          <p:sp>
            <p:nvSpPr>
              <p:cNvPr id="95" name="Teardrop 94"/>
              <p:cNvSpPr/>
              <p:nvPr/>
            </p:nvSpPr>
            <p:spPr>
              <a:xfrm rot="8100000">
                <a:off x="386002" y="3711673"/>
                <a:ext cx="1393301" cy="1393301"/>
              </a:xfrm>
              <a:prstGeom prst="teardrop">
                <a:avLst>
                  <a:gd name="adj" fmla="val 200000"/>
                </a:avLst>
              </a:prstGeom>
            </p:spPr>
            <p:style>
              <a:lnRef idx="1">
                <a:schemeClr val="accent6"/>
              </a:lnRef>
              <a:fillRef idx="2">
                <a:schemeClr val="accent6"/>
              </a:fillRef>
              <a:effectRef idx="1">
                <a:schemeClr val="accent6"/>
              </a:effectRef>
              <a:fontRef idx="minor">
                <a:schemeClr val="dk1"/>
              </a:fontRef>
            </p:style>
          </p:sp>
          <p:sp>
            <p:nvSpPr>
              <p:cNvPr id="96" name="Freeform 95"/>
              <p:cNvSpPr/>
              <p:nvPr/>
            </p:nvSpPr>
            <p:spPr>
              <a:xfrm>
                <a:off x="432194" y="3764375"/>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a:blipFill>
                <a:blip r:embed="rId4" cstate="print"/>
                <a:stretch>
                  <a:fillRect/>
                </a:stretch>
              </a:blipFill>
            </p:spPr>
            <p:style>
              <a:lnRef idx="1">
                <a:schemeClr val="accent6"/>
              </a:lnRef>
              <a:fillRef idx="2">
                <a:schemeClr val="accent6"/>
              </a:fillRef>
              <a:effectRef idx="1">
                <a:schemeClr val="accent6"/>
              </a:effectRef>
              <a:fontRef idx="minor">
                <a:schemeClr val="dk1"/>
              </a:fontRef>
            </p:style>
            <p:txBody>
              <a:bodyPr spcFirstLastPara="0" vert="horz" wrap="square" lIns="36000" tIns="36000" rIns="36000" bIns="36000" numCol="1" spcCol="1270" anchor="ctr" anchorCtr="0">
                <a:noAutofit/>
              </a:bodyPr>
              <a:lstStyle/>
              <a:p>
                <a:pPr lvl="0" algn="ctr" defTabSz="222250">
                  <a:lnSpc>
                    <a:spcPct val="114000"/>
                  </a:lnSpc>
                  <a:spcBef>
                    <a:spcPct val="0"/>
                  </a:spcBef>
                  <a:spcAft>
                    <a:spcPts val="0"/>
                  </a:spcAft>
                </a:pPr>
                <a:r>
                  <a:rPr lang="en-GB" sz="800" b="0" kern="1200" dirty="0" err="1" smtClean="0">
                    <a:solidFill>
                      <a:schemeClr val="bg1"/>
                    </a:solidFill>
                  </a:rPr>
                  <a:t>Analyze</a:t>
                </a:r>
                <a:r>
                  <a:rPr lang="en-GB" sz="800" b="0" kern="1200" dirty="0" smtClean="0">
                    <a:solidFill>
                      <a:schemeClr val="bg1"/>
                    </a:solidFill>
                  </a:rPr>
                  <a:t> Ligand Poses</a:t>
                </a:r>
                <a:endParaRPr lang="en-GB" sz="800" b="0" kern="1200" dirty="0">
                  <a:solidFill>
                    <a:schemeClr val="bg1"/>
                  </a:solidFill>
                </a:endParaRPr>
              </a:p>
            </p:txBody>
          </p:sp>
        </p:grpSp>
        <p:grpSp>
          <p:nvGrpSpPr>
            <p:cNvPr id="97" name="Group 96"/>
            <p:cNvGrpSpPr/>
            <p:nvPr/>
          </p:nvGrpSpPr>
          <p:grpSpPr>
            <a:xfrm>
              <a:off x="7351756" y="1131222"/>
              <a:ext cx="696651" cy="696651"/>
              <a:chOff x="386002" y="3711673"/>
              <a:chExt cx="1393301" cy="1393301"/>
            </a:xfrm>
          </p:grpSpPr>
          <p:sp>
            <p:nvSpPr>
              <p:cNvPr id="98" name="Teardrop 97"/>
              <p:cNvSpPr/>
              <p:nvPr/>
            </p:nvSpPr>
            <p:spPr>
              <a:xfrm rot="8100000">
                <a:off x="386002" y="3711673"/>
                <a:ext cx="1393301" cy="1393301"/>
              </a:xfrm>
              <a:prstGeom prst="teardrop">
                <a:avLst>
                  <a:gd name="adj" fmla="val 200000"/>
                </a:avLst>
              </a:prstGeom>
            </p:spPr>
            <p:style>
              <a:lnRef idx="1">
                <a:schemeClr val="accent6"/>
              </a:lnRef>
              <a:fillRef idx="2">
                <a:schemeClr val="accent6"/>
              </a:fillRef>
              <a:effectRef idx="1">
                <a:schemeClr val="accent6"/>
              </a:effectRef>
              <a:fontRef idx="minor">
                <a:schemeClr val="dk1"/>
              </a:fontRef>
            </p:style>
          </p:sp>
          <p:sp>
            <p:nvSpPr>
              <p:cNvPr id="99" name="Freeform 98"/>
              <p:cNvSpPr/>
              <p:nvPr/>
            </p:nvSpPr>
            <p:spPr>
              <a:xfrm>
                <a:off x="432194" y="3764375"/>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a:blipFill>
                <a:blip r:embed="rId5" cstate="print"/>
                <a:stretch>
                  <a:fillRect/>
                </a:stretch>
              </a:blipFill>
            </p:spPr>
            <p:style>
              <a:lnRef idx="1">
                <a:schemeClr val="accent6"/>
              </a:lnRef>
              <a:fillRef idx="2">
                <a:schemeClr val="accent6"/>
              </a:fillRef>
              <a:effectRef idx="1">
                <a:schemeClr val="accent6"/>
              </a:effectRef>
              <a:fontRef idx="minor">
                <a:schemeClr val="dk1"/>
              </a:fontRef>
            </p:style>
            <p:txBody>
              <a:bodyPr spcFirstLastPara="0" vert="horz" wrap="square" lIns="36000" tIns="36000" rIns="36000" bIns="36000" numCol="1" spcCol="1270" anchor="ctr" anchorCtr="0">
                <a:noAutofit/>
              </a:bodyPr>
              <a:lstStyle/>
              <a:p>
                <a:pPr lvl="0" algn="ctr" defTabSz="222250">
                  <a:lnSpc>
                    <a:spcPct val="114000"/>
                  </a:lnSpc>
                  <a:spcBef>
                    <a:spcPct val="0"/>
                  </a:spcBef>
                  <a:spcAft>
                    <a:spcPts val="0"/>
                  </a:spcAft>
                </a:pPr>
                <a:r>
                  <a:rPr lang="en-GB" sz="800" b="0" kern="1200" dirty="0" smtClean="0">
                    <a:solidFill>
                      <a:srgbClr val="000000"/>
                    </a:solidFill>
                  </a:rPr>
                  <a:t>ROC</a:t>
                </a:r>
                <a:endParaRPr lang="en-GB" sz="800" b="0" kern="1200" dirty="0">
                  <a:solidFill>
                    <a:srgbClr val="000000"/>
                  </a:solidFill>
                </a:endParaRPr>
              </a:p>
            </p:txBody>
          </p:sp>
        </p:grpSp>
      </p:grpSp>
      <p:grpSp>
        <p:nvGrpSpPr>
          <p:cNvPr id="2" name="Group 1"/>
          <p:cNvGrpSpPr/>
          <p:nvPr/>
        </p:nvGrpSpPr>
        <p:grpSpPr>
          <a:xfrm>
            <a:off x="386002" y="663840"/>
            <a:ext cx="1393301" cy="1393301"/>
            <a:chOff x="386002" y="837886"/>
            <a:chExt cx="1393301" cy="1393301"/>
          </a:xfrm>
          <a:solidFill>
            <a:schemeClr val="bg1"/>
          </a:solidFill>
        </p:grpSpPr>
        <p:sp>
          <p:nvSpPr>
            <p:cNvPr id="20" name="Teardrop 19"/>
            <p:cNvSpPr/>
            <p:nvPr/>
          </p:nvSpPr>
          <p:spPr>
            <a:xfrm rot="8100000">
              <a:off x="386002" y="837886"/>
              <a:ext cx="1393301" cy="1393301"/>
            </a:xfrm>
            <a:prstGeom prst="teardrop">
              <a:avLst>
                <a:gd name="adj" fmla="val 200000"/>
              </a:avLst>
            </a:prstGeom>
            <a:grpFill/>
          </p:spPr>
          <p:style>
            <a:lnRef idx="0">
              <a:schemeClr val="dk1"/>
            </a:lnRef>
            <a:fillRef idx="3">
              <a:schemeClr val="dk1"/>
            </a:fillRef>
            <a:effectRef idx="3">
              <a:schemeClr val="dk1"/>
            </a:effectRef>
            <a:fontRef idx="minor">
              <a:schemeClr val="lt1"/>
            </a:fontRef>
          </p:style>
        </p:sp>
        <p:sp>
          <p:nvSpPr>
            <p:cNvPr id="21" name="Freeform 20"/>
            <p:cNvSpPr/>
            <p:nvPr/>
          </p:nvSpPr>
          <p:spPr>
            <a:xfrm>
              <a:off x="432194" y="884613"/>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a:grpFill/>
          </p:spPr>
          <p:style>
            <a:lnRef idx="1">
              <a:schemeClr val="dk1"/>
            </a:lnRef>
            <a:fillRef idx="2">
              <a:schemeClr val="dk1"/>
            </a:fillRef>
            <a:effectRef idx="1">
              <a:schemeClr val="dk1"/>
            </a:effectRef>
            <a:fontRef idx="minor">
              <a:schemeClr val="dk1"/>
            </a:fontRef>
          </p:style>
          <p:txBody>
            <a:bodyPr spcFirstLastPara="0" vert="horz" wrap="square" lIns="36000" tIns="36000" rIns="36000" bIns="36000" numCol="1" spcCol="1270" anchor="ctr" anchorCtr="0">
              <a:noAutofit/>
            </a:bodyPr>
            <a:lstStyle/>
            <a:p>
              <a:pPr lvl="0" algn="ctr" defTabSz="222250">
                <a:lnSpc>
                  <a:spcPct val="90000"/>
                </a:lnSpc>
                <a:spcBef>
                  <a:spcPct val="0"/>
                </a:spcBef>
                <a:spcAft>
                  <a:spcPct val="35000"/>
                </a:spcAft>
              </a:pPr>
              <a:r>
                <a:rPr lang="en-GB" sz="1400" b="0" kern="1200" dirty="0" smtClean="0">
                  <a:solidFill>
                    <a:srgbClr val="000000"/>
                  </a:solidFill>
                </a:rPr>
                <a:t>Preparation</a:t>
              </a:r>
            </a:p>
            <a:p>
              <a:pPr lvl="0" algn="ctr" defTabSz="222250">
                <a:lnSpc>
                  <a:spcPct val="90000"/>
                </a:lnSpc>
                <a:spcBef>
                  <a:spcPct val="0"/>
                </a:spcBef>
                <a:spcAft>
                  <a:spcPct val="35000"/>
                </a:spcAft>
              </a:pPr>
              <a:r>
                <a:rPr lang="en-GB" sz="1400" b="0" dirty="0" smtClean="0">
                  <a:solidFill>
                    <a:srgbClr val="000000"/>
                  </a:solidFill>
                </a:rPr>
                <a:t>Protein &amp; Ligands</a:t>
              </a:r>
              <a:endParaRPr lang="en-GB" sz="1400" b="0" kern="1200" dirty="0">
                <a:solidFill>
                  <a:srgbClr val="000000"/>
                </a:solidFill>
              </a:endParaRPr>
            </a:p>
          </p:txBody>
        </p:sp>
      </p:grpSp>
      <p:grpSp>
        <p:nvGrpSpPr>
          <p:cNvPr id="3" name="Group 2"/>
          <p:cNvGrpSpPr/>
          <p:nvPr/>
        </p:nvGrpSpPr>
        <p:grpSpPr>
          <a:xfrm>
            <a:off x="386002" y="2234879"/>
            <a:ext cx="1393301" cy="1393301"/>
            <a:chOff x="386002" y="2277767"/>
            <a:chExt cx="1393301" cy="1393301"/>
          </a:xfrm>
          <a:solidFill>
            <a:schemeClr val="bg1"/>
          </a:solidFill>
        </p:grpSpPr>
        <p:sp>
          <p:nvSpPr>
            <p:cNvPr id="18" name="Teardrop 17"/>
            <p:cNvSpPr/>
            <p:nvPr/>
          </p:nvSpPr>
          <p:spPr>
            <a:xfrm rot="8100000">
              <a:off x="386002" y="2277767"/>
              <a:ext cx="1393301" cy="1393301"/>
            </a:xfrm>
            <a:prstGeom prst="teardrop">
              <a:avLst>
                <a:gd name="adj" fmla="val 200000"/>
              </a:avLst>
            </a:prstGeom>
            <a:grpFill/>
          </p:spPr>
          <p:style>
            <a:lnRef idx="0">
              <a:schemeClr val="accent2"/>
            </a:lnRef>
            <a:fillRef idx="3">
              <a:schemeClr val="accent2"/>
            </a:fillRef>
            <a:effectRef idx="3">
              <a:schemeClr val="accent2"/>
            </a:effectRef>
            <a:fontRef idx="minor">
              <a:schemeClr val="lt1"/>
            </a:fontRef>
          </p:style>
        </p:sp>
        <p:sp>
          <p:nvSpPr>
            <p:cNvPr id="19" name="Freeform 18"/>
            <p:cNvSpPr/>
            <p:nvPr/>
          </p:nvSpPr>
          <p:spPr>
            <a:xfrm>
              <a:off x="432194" y="2324494"/>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a:grpFill/>
          </p:spPr>
          <p:style>
            <a:lnRef idx="1">
              <a:schemeClr val="accent2"/>
            </a:lnRef>
            <a:fillRef idx="2">
              <a:schemeClr val="accent2"/>
            </a:fillRef>
            <a:effectRef idx="1">
              <a:schemeClr val="accent2"/>
            </a:effectRef>
            <a:fontRef idx="minor">
              <a:schemeClr val="dk1"/>
            </a:fontRef>
          </p:style>
          <p:txBody>
            <a:bodyPr spcFirstLastPara="0" vert="horz" wrap="square" lIns="36000" tIns="36000" rIns="36000" bIns="36000" numCol="1" spcCol="1270" anchor="ctr" anchorCtr="0">
              <a:noAutofit/>
            </a:bodyPr>
            <a:lstStyle/>
            <a:p>
              <a:pPr lvl="0" algn="ctr" defTabSz="222250">
                <a:lnSpc>
                  <a:spcPct val="90000"/>
                </a:lnSpc>
                <a:spcBef>
                  <a:spcPct val="0"/>
                </a:spcBef>
                <a:spcAft>
                  <a:spcPct val="35000"/>
                </a:spcAft>
              </a:pPr>
              <a:r>
                <a:rPr lang="en-GB" sz="1400" b="0" kern="1200" dirty="0" smtClean="0">
                  <a:solidFill>
                    <a:srgbClr val="000000"/>
                  </a:solidFill>
                </a:rPr>
                <a:t>Docking</a:t>
              </a:r>
              <a:endParaRPr lang="en-GB" sz="1400" b="0" kern="1200" dirty="0">
                <a:solidFill>
                  <a:srgbClr val="000000"/>
                </a:solidFill>
              </a:endParaRPr>
            </a:p>
          </p:txBody>
        </p:sp>
      </p:grpSp>
      <p:grpSp>
        <p:nvGrpSpPr>
          <p:cNvPr id="4" name="Group 3"/>
          <p:cNvGrpSpPr/>
          <p:nvPr/>
        </p:nvGrpSpPr>
        <p:grpSpPr>
          <a:xfrm>
            <a:off x="386002" y="3805918"/>
            <a:ext cx="1393301" cy="1393301"/>
            <a:chOff x="386002" y="3711673"/>
            <a:chExt cx="1393301" cy="1393301"/>
          </a:xfrm>
          <a:solidFill>
            <a:schemeClr val="bg1"/>
          </a:solidFill>
        </p:grpSpPr>
        <p:sp>
          <p:nvSpPr>
            <p:cNvPr id="16" name="Teardrop 15"/>
            <p:cNvSpPr/>
            <p:nvPr/>
          </p:nvSpPr>
          <p:spPr>
            <a:xfrm rot="8100000">
              <a:off x="386002" y="3711673"/>
              <a:ext cx="1393301" cy="1393301"/>
            </a:xfrm>
            <a:prstGeom prst="teardrop">
              <a:avLst>
                <a:gd name="adj" fmla="val 200000"/>
              </a:avLst>
            </a:prstGeom>
            <a:grpFill/>
          </p:spPr>
          <p:style>
            <a:lnRef idx="0">
              <a:schemeClr val="accent4"/>
            </a:lnRef>
            <a:fillRef idx="3">
              <a:schemeClr val="accent4"/>
            </a:fillRef>
            <a:effectRef idx="3">
              <a:schemeClr val="accent4"/>
            </a:effectRef>
            <a:fontRef idx="minor">
              <a:schemeClr val="lt1"/>
            </a:fontRef>
          </p:style>
        </p:sp>
        <p:sp>
          <p:nvSpPr>
            <p:cNvPr id="17" name="Freeform 16"/>
            <p:cNvSpPr/>
            <p:nvPr/>
          </p:nvSpPr>
          <p:spPr>
            <a:xfrm>
              <a:off x="432194" y="3764375"/>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a:grpFill/>
          </p:spPr>
          <p:style>
            <a:lnRef idx="1">
              <a:schemeClr val="accent4"/>
            </a:lnRef>
            <a:fillRef idx="2">
              <a:schemeClr val="accent4"/>
            </a:fillRef>
            <a:effectRef idx="1">
              <a:schemeClr val="accent4"/>
            </a:effectRef>
            <a:fontRef idx="minor">
              <a:schemeClr val="dk1"/>
            </a:fontRef>
          </p:style>
          <p:txBody>
            <a:bodyPr spcFirstLastPara="0" vert="horz" wrap="square" lIns="36000" tIns="36000" rIns="36000" bIns="36000" numCol="1" spcCol="1270" anchor="ctr" anchorCtr="0">
              <a:noAutofit/>
            </a:bodyPr>
            <a:lstStyle/>
            <a:p>
              <a:pPr lvl="0" algn="ctr" defTabSz="222250">
                <a:lnSpc>
                  <a:spcPct val="114000"/>
                </a:lnSpc>
                <a:spcBef>
                  <a:spcPct val="0"/>
                </a:spcBef>
                <a:spcAft>
                  <a:spcPts val="0"/>
                </a:spcAft>
              </a:pPr>
              <a:r>
                <a:rPr lang="en-GB" sz="1400" b="0" kern="1200" dirty="0" smtClean="0">
                  <a:solidFill>
                    <a:srgbClr val="000000"/>
                  </a:solidFill>
                </a:rPr>
                <a:t>Scoring</a:t>
              </a:r>
            </a:p>
          </p:txBody>
        </p:sp>
      </p:grpSp>
      <p:grpSp>
        <p:nvGrpSpPr>
          <p:cNvPr id="5" name="Group 4"/>
          <p:cNvGrpSpPr/>
          <p:nvPr/>
        </p:nvGrpSpPr>
        <p:grpSpPr>
          <a:xfrm>
            <a:off x="385855" y="5376956"/>
            <a:ext cx="1393350" cy="1393279"/>
            <a:chOff x="385855" y="5157539"/>
            <a:chExt cx="1393350" cy="1393279"/>
          </a:xfrm>
        </p:grpSpPr>
        <p:sp>
          <p:nvSpPr>
            <p:cNvPr id="14" name="Oval 13"/>
            <p:cNvSpPr/>
            <p:nvPr/>
          </p:nvSpPr>
          <p:spPr>
            <a:xfrm rot="5400000">
              <a:off x="385890" y="5157504"/>
              <a:ext cx="1393279" cy="1393350"/>
            </a:xfrm>
            <a:prstGeom prst="ellipse">
              <a:avLst/>
            </a:prstGeom>
          </p:spPr>
          <p:style>
            <a:lnRef idx="0">
              <a:schemeClr val="accent6"/>
            </a:lnRef>
            <a:fillRef idx="3">
              <a:schemeClr val="accent6"/>
            </a:fillRef>
            <a:effectRef idx="3">
              <a:schemeClr val="accent6"/>
            </a:effectRef>
            <a:fontRef idx="minor">
              <a:schemeClr val="lt1"/>
            </a:fontRef>
          </p:style>
        </p:sp>
        <p:sp>
          <p:nvSpPr>
            <p:cNvPr id="15" name="Freeform 14"/>
            <p:cNvSpPr/>
            <p:nvPr/>
          </p:nvSpPr>
          <p:spPr>
            <a:xfrm>
              <a:off x="432194" y="5204256"/>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p:spPr>
          <p:style>
            <a:lnRef idx="1">
              <a:schemeClr val="accent6"/>
            </a:lnRef>
            <a:fillRef idx="2">
              <a:schemeClr val="accent6"/>
            </a:fillRef>
            <a:effectRef idx="1">
              <a:schemeClr val="accent6"/>
            </a:effectRef>
            <a:fontRef idx="minor">
              <a:schemeClr val="dk1"/>
            </a:fontRef>
          </p:style>
          <p:txBody>
            <a:bodyPr spcFirstLastPara="0" vert="horz" wrap="square" lIns="36000" tIns="36000" rIns="36000" bIns="36000" numCol="1" spcCol="1270" anchor="ctr" anchorCtr="0">
              <a:noAutofit/>
            </a:bodyPr>
            <a:lstStyle/>
            <a:p>
              <a:pPr algn="ctr" defTabSz="222250">
                <a:lnSpc>
                  <a:spcPct val="114000"/>
                </a:lnSpc>
                <a:spcAft>
                  <a:spcPts val="0"/>
                </a:spcAft>
              </a:pPr>
              <a:r>
                <a:rPr lang="en-GB" sz="1400" b="0" dirty="0">
                  <a:solidFill>
                    <a:srgbClr val="000000"/>
                  </a:solidFill>
                </a:rPr>
                <a:t>Filtering</a:t>
              </a:r>
            </a:p>
            <a:p>
              <a:pPr algn="ctr" defTabSz="222250">
                <a:lnSpc>
                  <a:spcPct val="114000"/>
                </a:lnSpc>
                <a:spcAft>
                  <a:spcPts val="0"/>
                </a:spcAft>
              </a:pPr>
              <a:r>
                <a:rPr lang="en-GB" sz="1400" b="0" dirty="0">
                  <a:solidFill>
                    <a:srgbClr val="000000"/>
                  </a:solidFill>
                </a:rPr>
                <a:t>Refinement</a:t>
              </a:r>
            </a:p>
            <a:p>
              <a:pPr algn="ctr" defTabSz="222250">
                <a:lnSpc>
                  <a:spcPct val="114000"/>
                </a:lnSpc>
                <a:spcAft>
                  <a:spcPts val="0"/>
                </a:spcAft>
              </a:pPr>
              <a:r>
                <a:rPr lang="en-GB" sz="1400" b="0" dirty="0">
                  <a:solidFill>
                    <a:srgbClr val="000000"/>
                  </a:solidFill>
                </a:rPr>
                <a:t>Analysis</a:t>
              </a:r>
            </a:p>
          </p:txBody>
        </p:sp>
      </p:grpSp>
      <p:sp>
        <p:nvSpPr>
          <p:cNvPr id="6" name="Title 5"/>
          <p:cNvSpPr>
            <a:spLocks noGrp="1"/>
          </p:cNvSpPr>
          <p:nvPr>
            <p:ph type="title"/>
          </p:nvPr>
        </p:nvSpPr>
        <p:spPr/>
        <p:txBody>
          <a:bodyPr/>
          <a:lstStyle/>
          <a:p>
            <a:r>
              <a:rPr lang="en-GB" dirty="0" smtClean="0"/>
              <a:t>Analysis – Refinement - Filtering</a:t>
            </a:r>
            <a:endParaRPr lang="en-GB" dirty="0"/>
          </a:p>
        </p:txBody>
      </p:sp>
      <p:sp>
        <p:nvSpPr>
          <p:cNvPr id="40" name="Rectangle 10"/>
          <p:cNvSpPr>
            <a:spLocks noChangeArrowheads="1"/>
          </p:cNvSpPr>
          <p:nvPr/>
        </p:nvSpPr>
        <p:spPr bwMode="auto">
          <a:xfrm>
            <a:off x="2067866" y="2008015"/>
            <a:ext cx="6958800" cy="2894409"/>
          </a:xfrm>
          <a:prstGeom prst="roundRect">
            <a:avLst/>
          </a:prstGeom>
          <a:ln>
            <a:headEnd/>
            <a:tailEnd/>
          </a:ln>
        </p:spPr>
        <p:style>
          <a:lnRef idx="1">
            <a:schemeClr val="accent6"/>
          </a:lnRef>
          <a:fillRef idx="2">
            <a:schemeClr val="accent6"/>
          </a:fillRef>
          <a:effectRef idx="1">
            <a:schemeClr val="accent6"/>
          </a:effectRef>
          <a:fontRef idx="minor">
            <a:schemeClr val="dk1"/>
          </a:fontRef>
        </p:style>
        <p:txBody>
          <a:bodyPr wrap="square" lIns="36000" rIns="36000" anchor="ctr">
            <a:spAutoFit/>
          </a:bodyPr>
          <a:lstStyle/>
          <a:p>
            <a:pPr algn="ctr">
              <a:tabLst>
                <a:tab pos="180975" algn="l"/>
              </a:tabLst>
              <a:defRPr/>
            </a:pPr>
            <a:r>
              <a:rPr lang="en-US" sz="1400" b="0" dirty="0" smtClean="0">
                <a:solidFill>
                  <a:srgbClr val="000000"/>
                </a:solidFill>
              </a:rPr>
              <a:t>The Analysis/Refinement/Filtering tools can be used along with experimental and literature information to optimize the docking</a:t>
            </a:r>
          </a:p>
          <a:p>
            <a:pPr algn="ctr">
              <a:tabLst>
                <a:tab pos="180975" algn="l"/>
              </a:tabLst>
              <a:defRPr/>
            </a:pPr>
            <a:endParaRPr lang="en-US" sz="1200" b="0" dirty="0">
              <a:solidFill>
                <a:srgbClr val="000000"/>
              </a:solidFill>
            </a:endParaRPr>
          </a:p>
          <a:p>
            <a:pPr algn="ctr">
              <a:tabLst>
                <a:tab pos="180975" algn="l"/>
              </a:tabLst>
              <a:defRPr/>
            </a:pPr>
            <a:r>
              <a:rPr lang="en-US" sz="1400" b="0" dirty="0" smtClean="0">
                <a:solidFill>
                  <a:srgbClr val="000000"/>
                </a:solidFill>
              </a:rPr>
              <a:t>Identifying the best scoring function(s) to prioritize actives over decoys, the non-bond interaction properties that discriminate actives/decoys, and generating filters which can enrich the validation dataset are vital to developing the methodology/protocol which you will then use in screening a larger library of unknown ligands</a:t>
            </a:r>
          </a:p>
          <a:p>
            <a:pPr algn="ctr">
              <a:tabLst>
                <a:tab pos="180975" algn="l"/>
              </a:tabLst>
              <a:defRPr/>
            </a:pPr>
            <a:endParaRPr lang="en-US" sz="1200" b="0" dirty="0">
              <a:solidFill>
                <a:srgbClr val="000000"/>
              </a:solidFill>
            </a:endParaRPr>
          </a:p>
          <a:p>
            <a:pPr algn="ctr">
              <a:tabLst>
                <a:tab pos="180975" algn="l"/>
              </a:tabLst>
              <a:defRPr/>
            </a:pPr>
            <a:r>
              <a:rPr lang="en-US" sz="1400" b="0" dirty="0" smtClean="0">
                <a:solidFill>
                  <a:srgbClr val="000000"/>
                </a:solidFill>
              </a:rPr>
              <a:t>These </a:t>
            </a:r>
            <a:r>
              <a:rPr lang="en-US" sz="1400" b="0" dirty="0">
                <a:solidFill>
                  <a:srgbClr val="000000"/>
                </a:solidFill>
              </a:rPr>
              <a:t>scoring function(s</a:t>
            </a:r>
            <a:r>
              <a:rPr lang="en-US" sz="1400" b="0" dirty="0" smtClean="0">
                <a:solidFill>
                  <a:srgbClr val="000000"/>
                </a:solidFill>
              </a:rPr>
              <a:t>), </a:t>
            </a:r>
            <a:r>
              <a:rPr lang="en-US" sz="1400" b="0" dirty="0">
                <a:solidFill>
                  <a:srgbClr val="000000"/>
                </a:solidFill>
              </a:rPr>
              <a:t>the non-bond interaction </a:t>
            </a:r>
            <a:r>
              <a:rPr lang="en-US" sz="1400" b="0" dirty="0" smtClean="0">
                <a:solidFill>
                  <a:srgbClr val="000000"/>
                </a:solidFill>
              </a:rPr>
              <a:t>properties, and filters are then used to reduce and prioritize the screening </a:t>
            </a:r>
            <a:r>
              <a:rPr lang="en-US" sz="1400" b="0" dirty="0">
                <a:solidFill>
                  <a:srgbClr val="000000"/>
                </a:solidFill>
              </a:rPr>
              <a:t>results </a:t>
            </a:r>
            <a:r>
              <a:rPr lang="en-US" sz="1400" b="0" dirty="0" smtClean="0">
                <a:solidFill>
                  <a:srgbClr val="000000"/>
                </a:solidFill>
              </a:rPr>
              <a:t>to </a:t>
            </a:r>
            <a:r>
              <a:rPr lang="en-US" sz="1400" b="0" dirty="0">
                <a:solidFill>
                  <a:srgbClr val="000000"/>
                </a:solidFill>
              </a:rPr>
              <a:t>maximize the probability of </a:t>
            </a:r>
            <a:r>
              <a:rPr lang="en-US" sz="1400" b="0" dirty="0" smtClean="0">
                <a:solidFill>
                  <a:srgbClr val="000000"/>
                </a:solidFill>
              </a:rPr>
              <a:t>success</a:t>
            </a:r>
            <a:endParaRPr lang="en-US" sz="1400" b="0" dirty="0">
              <a:solidFill>
                <a:srgbClr val="000000"/>
              </a:solidFill>
            </a:endParaRPr>
          </a:p>
        </p:txBody>
      </p:sp>
      <p:grpSp>
        <p:nvGrpSpPr>
          <p:cNvPr id="8" name="Group 7"/>
          <p:cNvGrpSpPr/>
          <p:nvPr/>
        </p:nvGrpSpPr>
        <p:grpSpPr>
          <a:xfrm>
            <a:off x="5088883" y="5058949"/>
            <a:ext cx="835981" cy="1711286"/>
            <a:chOff x="2267700" y="2231290"/>
            <a:chExt cx="835981" cy="1711286"/>
          </a:xfrm>
        </p:grpSpPr>
        <p:grpSp>
          <p:nvGrpSpPr>
            <p:cNvPr id="34" name="Group 33"/>
            <p:cNvGrpSpPr/>
            <p:nvPr/>
          </p:nvGrpSpPr>
          <p:grpSpPr>
            <a:xfrm>
              <a:off x="2267700" y="2231290"/>
              <a:ext cx="835981" cy="835981"/>
              <a:chOff x="386002" y="2277767"/>
              <a:chExt cx="1393301" cy="1393301"/>
            </a:xfrm>
            <a:gradFill>
              <a:gsLst>
                <a:gs pos="0">
                  <a:srgbClr val="FF8798"/>
                </a:gs>
                <a:gs pos="35000">
                  <a:srgbClr val="FFACB7"/>
                </a:gs>
                <a:gs pos="100000">
                  <a:schemeClr val="accent3">
                    <a:tint val="15000"/>
                    <a:satMod val="350000"/>
                  </a:schemeClr>
                </a:gs>
              </a:gsLst>
              <a:lin ang="16200000" scaled="1"/>
            </a:gradFill>
          </p:grpSpPr>
          <p:sp>
            <p:nvSpPr>
              <p:cNvPr id="35" name="Teardrop 34"/>
              <p:cNvSpPr/>
              <p:nvPr/>
            </p:nvSpPr>
            <p:spPr>
              <a:xfrm rot="8100000">
                <a:off x="386002" y="2277767"/>
                <a:ext cx="1393301" cy="1393301"/>
              </a:xfrm>
              <a:prstGeom prst="teardrop">
                <a:avLst>
                  <a:gd name="adj" fmla="val 200000"/>
                </a:avLst>
              </a:prstGeom>
              <a:grpFill/>
            </p:spPr>
            <p:style>
              <a:lnRef idx="0">
                <a:schemeClr val="accent3"/>
              </a:lnRef>
              <a:fillRef idx="3">
                <a:schemeClr val="accent3"/>
              </a:fillRef>
              <a:effectRef idx="3">
                <a:schemeClr val="accent3"/>
              </a:effectRef>
              <a:fontRef idx="minor">
                <a:schemeClr val="lt1"/>
              </a:fontRef>
            </p:style>
          </p:sp>
          <p:sp>
            <p:nvSpPr>
              <p:cNvPr id="36" name="Freeform 35"/>
              <p:cNvSpPr/>
              <p:nvPr/>
            </p:nvSpPr>
            <p:spPr>
              <a:xfrm>
                <a:off x="432194" y="2324494"/>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a:grpFill/>
            </p:spPr>
            <p:style>
              <a:lnRef idx="0">
                <a:schemeClr val="accent3"/>
              </a:lnRef>
              <a:fillRef idx="3">
                <a:schemeClr val="accent3"/>
              </a:fillRef>
              <a:effectRef idx="3">
                <a:schemeClr val="accent3"/>
              </a:effectRef>
              <a:fontRef idx="minor">
                <a:schemeClr val="lt1"/>
              </a:fontRef>
            </p:style>
            <p:txBody>
              <a:bodyPr spcFirstLastPara="0" vert="horz" wrap="square" lIns="36000" tIns="36000" rIns="36000" bIns="36000" numCol="1" spcCol="1270" anchor="ctr" anchorCtr="0">
                <a:noAutofit/>
              </a:bodyPr>
              <a:lstStyle/>
              <a:p>
                <a:pPr lvl="0" algn="ctr" defTabSz="222250">
                  <a:lnSpc>
                    <a:spcPct val="90000"/>
                  </a:lnSpc>
                  <a:spcBef>
                    <a:spcPct val="0"/>
                  </a:spcBef>
                  <a:spcAft>
                    <a:spcPct val="35000"/>
                  </a:spcAft>
                </a:pPr>
                <a:r>
                  <a:rPr lang="en-GB" sz="1200" b="0" kern="1200" dirty="0" smtClean="0">
                    <a:solidFill>
                      <a:srgbClr val="000000"/>
                    </a:solidFill>
                  </a:rPr>
                  <a:t>Validation</a:t>
                </a:r>
                <a:endParaRPr lang="en-GB" sz="1200" b="0" kern="1200" dirty="0">
                  <a:solidFill>
                    <a:srgbClr val="000000"/>
                  </a:solidFill>
                </a:endParaRPr>
              </a:p>
            </p:txBody>
          </p:sp>
        </p:grpSp>
        <p:sp>
          <p:nvSpPr>
            <p:cNvPr id="39" name="Freeform 38"/>
            <p:cNvSpPr/>
            <p:nvPr/>
          </p:nvSpPr>
          <p:spPr>
            <a:xfrm>
              <a:off x="2295415" y="3162310"/>
              <a:ext cx="780404" cy="780266"/>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a:gradFill>
              <a:gsLst>
                <a:gs pos="0">
                  <a:srgbClr val="FF8798"/>
                </a:gs>
                <a:gs pos="35000">
                  <a:srgbClr val="FFACB7"/>
                </a:gs>
                <a:gs pos="100000">
                  <a:schemeClr val="accent3">
                    <a:tint val="15000"/>
                    <a:satMod val="350000"/>
                  </a:schemeClr>
                </a:gs>
              </a:gsLst>
              <a:lin ang="16200000" scaled="1"/>
            </a:gradFill>
          </p:spPr>
          <p:style>
            <a:lnRef idx="0">
              <a:schemeClr val="accent3"/>
            </a:lnRef>
            <a:fillRef idx="3">
              <a:schemeClr val="accent3"/>
            </a:fillRef>
            <a:effectRef idx="3">
              <a:schemeClr val="accent3"/>
            </a:effectRef>
            <a:fontRef idx="minor">
              <a:schemeClr val="lt1"/>
            </a:fontRef>
          </p:style>
          <p:txBody>
            <a:bodyPr spcFirstLastPara="0" vert="horz" wrap="square" lIns="36000" tIns="36000" rIns="36000" bIns="36000" numCol="1" spcCol="1270" anchor="ctr" anchorCtr="0">
              <a:noAutofit/>
            </a:bodyPr>
            <a:lstStyle/>
            <a:p>
              <a:pPr lvl="0" algn="ctr" defTabSz="222250">
                <a:lnSpc>
                  <a:spcPct val="114000"/>
                </a:lnSpc>
                <a:spcBef>
                  <a:spcPct val="0"/>
                </a:spcBef>
                <a:spcAft>
                  <a:spcPts val="0"/>
                </a:spcAft>
              </a:pPr>
              <a:r>
                <a:rPr lang="en-GB" sz="1200" b="0" kern="1200" dirty="0" smtClean="0">
                  <a:solidFill>
                    <a:srgbClr val="000000"/>
                  </a:solidFill>
                </a:rPr>
                <a:t>Screening</a:t>
              </a:r>
              <a:endParaRPr lang="en-GB" sz="1200" b="0" kern="1200" dirty="0">
                <a:solidFill>
                  <a:srgbClr val="000000"/>
                </a:solidFill>
              </a:endParaRPr>
            </a:p>
          </p:txBody>
        </p:sp>
      </p:grpSp>
      <p:grpSp>
        <p:nvGrpSpPr>
          <p:cNvPr id="42" name="Group 41"/>
          <p:cNvGrpSpPr/>
          <p:nvPr/>
        </p:nvGrpSpPr>
        <p:grpSpPr>
          <a:xfrm>
            <a:off x="54000" y="72000"/>
            <a:ext cx="111468" cy="404769"/>
            <a:chOff x="1145616" y="4786009"/>
            <a:chExt cx="111468" cy="404769"/>
          </a:xfrm>
        </p:grpSpPr>
        <p:sp>
          <p:nvSpPr>
            <p:cNvPr id="43" name="Teardrop 42"/>
            <p:cNvSpPr/>
            <p:nvPr/>
          </p:nvSpPr>
          <p:spPr>
            <a:xfrm rot="8100000">
              <a:off x="1145618" y="4786009"/>
              <a:ext cx="111464" cy="111464"/>
            </a:xfrm>
            <a:prstGeom prst="teardrop">
              <a:avLst>
                <a:gd name="adj" fmla="val 200000"/>
              </a:avLst>
            </a:prstGeom>
            <a:solidFill>
              <a:schemeClr val="bg1"/>
            </a:solidFill>
          </p:spPr>
          <p:style>
            <a:lnRef idx="0">
              <a:schemeClr val="dk1"/>
            </a:lnRef>
            <a:fillRef idx="3">
              <a:schemeClr val="dk1"/>
            </a:fillRef>
            <a:effectRef idx="3">
              <a:schemeClr val="dk1"/>
            </a:effectRef>
            <a:fontRef idx="minor">
              <a:schemeClr val="lt1"/>
            </a:fontRef>
          </p:style>
        </p:sp>
        <p:sp>
          <p:nvSpPr>
            <p:cNvPr id="47" name="Teardrop 46"/>
            <p:cNvSpPr/>
            <p:nvPr/>
          </p:nvSpPr>
          <p:spPr>
            <a:xfrm rot="8100000">
              <a:off x="1145618" y="4883778"/>
              <a:ext cx="111464" cy="111464"/>
            </a:xfrm>
            <a:prstGeom prst="teardrop">
              <a:avLst>
                <a:gd name="adj" fmla="val 200000"/>
              </a:avLst>
            </a:prstGeom>
            <a:solidFill>
              <a:schemeClr val="bg1"/>
            </a:solidFill>
          </p:spPr>
          <p:style>
            <a:lnRef idx="0">
              <a:schemeClr val="accent2"/>
            </a:lnRef>
            <a:fillRef idx="3">
              <a:schemeClr val="accent2"/>
            </a:fillRef>
            <a:effectRef idx="3">
              <a:schemeClr val="accent2"/>
            </a:effectRef>
            <a:fontRef idx="minor">
              <a:schemeClr val="lt1"/>
            </a:fontRef>
          </p:style>
        </p:sp>
        <p:sp>
          <p:nvSpPr>
            <p:cNvPr id="48" name="Teardrop 47"/>
            <p:cNvSpPr/>
            <p:nvPr/>
          </p:nvSpPr>
          <p:spPr>
            <a:xfrm rot="8100000">
              <a:off x="1145618" y="4981547"/>
              <a:ext cx="111464" cy="111464"/>
            </a:xfrm>
            <a:prstGeom prst="teardrop">
              <a:avLst>
                <a:gd name="adj" fmla="val 200000"/>
              </a:avLst>
            </a:prstGeom>
            <a:solidFill>
              <a:schemeClr val="bg1"/>
            </a:solidFill>
          </p:spPr>
          <p:style>
            <a:lnRef idx="0">
              <a:schemeClr val="accent4"/>
            </a:lnRef>
            <a:fillRef idx="3">
              <a:schemeClr val="accent4"/>
            </a:fillRef>
            <a:effectRef idx="3">
              <a:schemeClr val="accent4"/>
            </a:effectRef>
            <a:fontRef idx="minor">
              <a:schemeClr val="lt1"/>
            </a:fontRef>
          </p:style>
        </p:sp>
        <p:sp>
          <p:nvSpPr>
            <p:cNvPr id="49" name="Oval 48"/>
            <p:cNvSpPr/>
            <p:nvPr/>
          </p:nvSpPr>
          <p:spPr>
            <a:xfrm rot="5400000">
              <a:off x="1145619" y="5079313"/>
              <a:ext cx="111462" cy="111468"/>
            </a:xfrm>
            <a:prstGeom prst="ellipse">
              <a:avLst/>
            </a:prstGeom>
          </p:spPr>
          <p:style>
            <a:lnRef idx="0">
              <a:schemeClr val="accent6"/>
            </a:lnRef>
            <a:fillRef idx="3">
              <a:schemeClr val="accent6"/>
            </a:fillRef>
            <a:effectRef idx="3">
              <a:schemeClr val="accent6"/>
            </a:effectRef>
            <a:fontRef idx="minor">
              <a:schemeClr val="lt1"/>
            </a:fontRef>
          </p:style>
        </p:sp>
      </p:grpSp>
    </p:spTree>
    <p:extLst>
      <p:ext uri="{BB962C8B-B14F-4D97-AF65-F5344CB8AC3E}">
        <p14:creationId xmlns:p14="http://schemas.microsoft.com/office/powerpoint/2010/main" xmlns="" val="344061501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Constrained Docking</a:t>
            </a:r>
            <a:endParaRPr lang="en-GB" dirty="0"/>
          </a:p>
        </p:txBody>
      </p:sp>
      <p:grpSp>
        <p:nvGrpSpPr>
          <p:cNvPr id="4" name="Group 3"/>
          <p:cNvGrpSpPr/>
          <p:nvPr/>
        </p:nvGrpSpPr>
        <p:grpSpPr>
          <a:xfrm>
            <a:off x="386002" y="663840"/>
            <a:ext cx="1393301" cy="1393301"/>
            <a:chOff x="386002" y="837886"/>
            <a:chExt cx="1393301" cy="1393301"/>
          </a:xfrm>
        </p:grpSpPr>
        <p:sp>
          <p:nvSpPr>
            <p:cNvPr id="5" name="Teardrop 4"/>
            <p:cNvSpPr/>
            <p:nvPr/>
          </p:nvSpPr>
          <p:spPr>
            <a:xfrm rot="8100000">
              <a:off x="386002" y="837886"/>
              <a:ext cx="1393301" cy="1393301"/>
            </a:xfrm>
            <a:prstGeom prst="teardrop">
              <a:avLst>
                <a:gd name="adj" fmla="val 200000"/>
              </a:avLst>
            </a:prstGeom>
          </p:spPr>
          <p:style>
            <a:lnRef idx="0">
              <a:schemeClr val="dk1"/>
            </a:lnRef>
            <a:fillRef idx="3">
              <a:schemeClr val="dk1"/>
            </a:fillRef>
            <a:effectRef idx="3">
              <a:schemeClr val="dk1"/>
            </a:effectRef>
            <a:fontRef idx="minor">
              <a:schemeClr val="lt1"/>
            </a:fontRef>
          </p:style>
        </p:sp>
        <p:sp>
          <p:nvSpPr>
            <p:cNvPr id="6" name="Freeform 5"/>
            <p:cNvSpPr/>
            <p:nvPr/>
          </p:nvSpPr>
          <p:spPr>
            <a:xfrm>
              <a:off x="432194" y="884613"/>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p:spPr>
          <p:style>
            <a:lnRef idx="1">
              <a:schemeClr val="dk1"/>
            </a:lnRef>
            <a:fillRef idx="2">
              <a:schemeClr val="dk1"/>
            </a:fillRef>
            <a:effectRef idx="1">
              <a:schemeClr val="dk1"/>
            </a:effectRef>
            <a:fontRef idx="minor">
              <a:schemeClr val="dk1"/>
            </a:fontRef>
          </p:style>
          <p:txBody>
            <a:bodyPr spcFirstLastPara="0" vert="horz" wrap="square" lIns="36000" tIns="36000" rIns="36000" bIns="36000" numCol="1" spcCol="1270" anchor="ctr" anchorCtr="0">
              <a:noAutofit/>
            </a:bodyPr>
            <a:lstStyle/>
            <a:p>
              <a:pPr lvl="0" algn="ctr" defTabSz="222250">
                <a:lnSpc>
                  <a:spcPct val="90000"/>
                </a:lnSpc>
                <a:spcBef>
                  <a:spcPct val="0"/>
                </a:spcBef>
                <a:spcAft>
                  <a:spcPct val="35000"/>
                </a:spcAft>
              </a:pPr>
              <a:r>
                <a:rPr lang="en-GB" sz="1400" b="0" kern="1200" dirty="0" smtClean="0">
                  <a:solidFill>
                    <a:srgbClr val="000000"/>
                  </a:solidFill>
                </a:rPr>
                <a:t>Preparation</a:t>
              </a:r>
            </a:p>
            <a:p>
              <a:pPr lvl="0" algn="ctr" defTabSz="222250">
                <a:lnSpc>
                  <a:spcPct val="90000"/>
                </a:lnSpc>
                <a:spcBef>
                  <a:spcPct val="0"/>
                </a:spcBef>
                <a:spcAft>
                  <a:spcPct val="35000"/>
                </a:spcAft>
              </a:pPr>
              <a:r>
                <a:rPr lang="en-GB" sz="1400" b="0" dirty="0" smtClean="0">
                  <a:solidFill>
                    <a:srgbClr val="000000"/>
                  </a:solidFill>
                </a:rPr>
                <a:t>Protein &amp; Ligands</a:t>
              </a:r>
              <a:endParaRPr lang="en-GB" sz="1400" b="0" kern="1200" dirty="0">
                <a:solidFill>
                  <a:srgbClr val="000000"/>
                </a:solidFill>
              </a:endParaRPr>
            </a:p>
          </p:txBody>
        </p:sp>
      </p:grpSp>
      <p:grpSp>
        <p:nvGrpSpPr>
          <p:cNvPr id="7" name="Group 6"/>
          <p:cNvGrpSpPr/>
          <p:nvPr/>
        </p:nvGrpSpPr>
        <p:grpSpPr>
          <a:xfrm>
            <a:off x="386002" y="2234879"/>
            <a:ext cx="1393301" cy="1393301"/>
            <a:chOff x="386002" y="2277767"/>
            <a:chExt cx="1393301" cy="1393301"/>
          </a:xfrm>
        </p:grpSpPr>
        <p:sp>
          <p:nvSpPr>
            <p:cNvPr id="8" name="Teardrop 7"/>
            <p:cNvSpPr/>
            <p:nvPr/>
          </p:nvSpPr>
          <p:spPr>
            <a:xfrm rot="8100000">
              <a:off x="386002" y="2277767"/>
              <a:ext cx="1393301" cy="1393301"/>
            </a:xfrm>
            <a:prstGeom prst="teardrop">
              <a:avLst>
                <a:gd name="adj" fmla="val 200000"/>
              </a:avLst>
            </a:prstGeom>
          </p:spPr>
          <p:style>
            <a:lnRef idx="0">
              <a:schemeClr val="accent2"/>
            </a:lnRef>
            <a:fillRef idx="3">
              <a:schemeClr val="accent2"/>
            </a:fillRef>
            <a:effectRef idx="3">
              <a:schemeClr val="accent2"/>
            </a:effectRef>
            <a:fontRef idx="minor">
              <a:schemeClr val="lt1"/>
            </a:fontRef>
          </p:style>
        </p:sp>
        <p:sp>
          <p:nvSpPr>
            <p:cNvPr id="9" name="Freeform 8"/>
            <p:cNvSpPr/>
            <p:nvPr/>
          </p:nvSpPr>
          <p:spPr>
            <a:xfrm>
              <a:off x="432194" y="2324494"/>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p:spPr>
          <p:style>
            <a:lnRef idx="1">
              <a:schemeClr val="accent2"/>
            </a:lnRef>
            <a:fillRef idx="2">
              <a:schemeClr val="accent2"/>
            </a:fillRef>
            <a:effectRef idx="1">
              <a:schemeClr val="accent2"/>
            </a:effectRef>
            <a:fontRef idx="minor">
              <a:schemeClr val="dk1"/>
            </a:fontRef>
          </p:style>
          <p:txBody>
            <a:bodyPr spcFirstLastPara="0" vert="horz" wrap="square" lIns="36000" tIns="36000" rIns="36000" bIns="36000" numCol="1" spcCol="1270" anchor="ctr" anchorCtr="0">
              <a:noAutofit/>
            </a:bodyPr>
            <a:lstStyle/>
            <a:p>
              <a:pPr lvl="0" algn="ctr" defTabSz="222250">
                <a:lnSpc>
                  <a:spcPct val="90000"/>
                </a:lnSpc>
                <a:spcBef>
                  <a:spcPct val="0"/>
                </a:spcBef>
                <a:spcAft>
                  <a:spcPct val="35000"/>
                </a:spcAft>
              </a:pPr>
              <a:r>
                <a:rPr lang="en-GB" sz="1400" b="0" kern="1200" dirty="0" smtClean="0">
                  <a:solidFill>
                    <a:srgbClr val="000000"/>
                  </a:solidFill>
                </a:rPr>
                <a:t>Docking</a:t>
              </a:r>
              <a:endParaRPr lang="en-GB" sz="1400" b="0" kern="1200" dirty="0">
                <a:solidFill>
                  <a:srgbClr val="000000"/>
                </a:solidFill>
              </a:endParaRPr>
            </a:p>
          </p:txBody>
        </p:sp>
      </p:grpSp>
      <p:grpSp>
        <p:nvGrpSpPr>
          <p:cNvPr id="10" name="Group 9"/>
          <p:cNvGrpSpPr/>
          <p:nvPr/>
        </p:nvGrpSpPr>
        <p:grpSpPr>
          <a:xfrm>
            <a:off x="386002" y="3805918"/>
            <a:ext cx="1393301" cy="1393301"/>
            <a:chOff x="386002" y="3711673"/>
            <a:chExt cx="1393301" cy="1393301"/>
          </a:xfrm>
        </p:grpSpPr>
        <p:sp>
          <p:nvSpPr>
            <p:cNvPr id="11" name="Teardrop 10"/>
            <p:cNvSpPr/>
            <p:nvPr/>
          </p:nvSpPr>
          <p:spPr>
            <a:xfrm rot="8100000">
              <a:off x="386002" y="3711673"/>
              <a:ext cx="1393301" cy="1393301"/>
            </a:xfrm>
            <a:prstGeom prst="teardrop">
              <a:avLst>
                <a:gd name="adj" fmla="val 200000"/>
              </a:avLst>
            </a:prstGeom>
          </p:spPr>
          <p:style>
            <a:lnRef idx="0">
              <a:schemeClr val="accent4"/>
            </a:lnRef>
            <a:fillRef idx="3">
              <a:schemeClr val="accent4"/>
            </a:fillRef>
            <a:effectRef idx="3">
              <a:schemeClr val="accent4"/>
            </a:effectRef>
            <a:fontRef idx="minor">
              <a:schemeClr val="lt1"/>
            </a:fontRef>
          </p:style>
        </p:sp>
        <p:sp>
          <p:nvSpPr>
            <p:cNvPr id="12" name="Freeform 11"/>
            <p:cNvSpPr/>
            <p:nvPr/>
          </p:nvSpPr>
          <p:spPr>
            <a:xfrm>
              <a:off x="432194" y="3764375"/>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p:spPr>
          <p:style>
            <a:lnRef idx="1">
              <a:schemeClr val="accent4"/>
            </a:lnRef>
            <a:fillRef idx="2">
              <a:schemeClr val="accent4"/>
            </a:fillRef>
            <a:effectRef idx="1">
              <a:schemeClr val="accent4"/>
            </a:effectRef>
            <a:fontRef idx="minor">
              <a:schemeClr val="dk1"/>
            </a:fontRef>
          </p:style>
          <p:txBody>
            <a:bodyPr spcFirstLastPara="0" vert="horz" wrap="square" lIns="36000" tIns="36000" rIns="36000" bIns="36000" numCol="1" spcCol="1270" anchor="ctr" anchorCtr="0">
              <a:noAutofit/>
            </a:bodyPr>
            <a:lstStyle/>
            <a:p>
              <a:pPr lvl="0" algn="ctr" defTabSz="222250">
                <a:lnSpc>
                  <a:spcPct val="114000"/>
                </a:lnSpc>
                <a:spcBef>
                  <a:spcPct val="0"/>
                </a:spcBef>
                <a:spcAft>
                  <a:spcPts val="0"/>
                </a:spcAft>
              </a:pPr>
              <a:r>
                <a:rPr lang="en-GB" sz="1400" b="0" kern="1200" dirty="0" smtClean="0">
                  <a:solidFill>
                    <a:srgbClr val="000000"/>
                  </a:solidFill>
                </a:rPr>
                <a:t>Scoring</a:t>
              </a:r>
            </a:p>
          </p:txBody>
        </p:sp>
      </p:grpSp>
      <p:grpSp>
        <p:nvGrpSpPr>
          <p:cNvPr id="13" name="Group 12"/>
          <p:cNvGrpSpPr/>
          <p:nvPr/>
        </p:nvGrpSpPr>
        <p:grpSpPr>
          <a:xfrm>
            <a:off x="385855" y="5376956"/>
            <a:ext cx="1393350" cy="1393279"/>
            <a:chOff x="385855" y="5157539"/>
            <a:chExt cx="1393350" cy="1393279"/>
          </a:xfrm>
        </p:grpSpPr>
        <p:sp>
          <p:nvSpPr>
            <p:cNvPr id="14" name="Oval 13"/>
            <p:cNvSpPr/>
            <p:nvPr/>
          </p:nvSpPr>
          <p:spPr>
            <a:xfrm rot="5400000">
              <a:off x="385890" y="5157504"/>
              <a:ext cx="1393279" cy="1393350"/>
            </a:xfrm>
            <a:prstGeom prst="ellipse">
              <a:avLst/>
            </a:prstGeom>
          </p:spPr>
          <p:style>
            <a:lnRef idx="0">
              <a:schemeClr val="accent6"/>
            </a:lnRef>
            <a:fillRef idx="3">
              <a:schemeClr val="accent6"/>
            </a:fillRef>
            <a:effectRef idx="3">
              <a:schemeClr val="accent6"/>
            </a:effectRef>
            <a:fontRef idx="minor">
              <a:schemeClr val="lt1"/>
            </a:fontRef>
          </p:style>
        </p:sp>
        <p:sp>
          <p:nvSpPr>
            <p:cNvPr id="15" name="Freeform 14"/>
            <p:cNvSpPr/>
            <p:nvPr/>
          </p:nvSpPr>
          <p:spPr>
            <a:xfrm>
              <a:off x="432194" y="5204256"/>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p:spPr>
          <p:style>
            <a:lnRef idx="1">
              <a:schemeClr val="accent6"/>
            </a:lnRef>
            <a:fillRef idx="2">
              <a:schemeClr val="accent6"/>
            </a:fillRef>
            <a:effectRef idx="1">
              <a:schemeClr val="accent6"/>
            </a:effectRef>
            <a:fontRef idx="minor">
              <a:schemeClr val="dk1"/>
            </a:fontRef>
          </p:style>
          <p:txBody>
            <a:bodyPr spcFirstLastPara="0" vert="horz" wrap="square" lIns="36000" tIns="36000" rIns="36000" bIns="36000" numCol="1" spcCol="1270" anchor="ctr" anchorCtr="0">
              <a:noAutofit/>
            </a:bodyPr>
            <a:lstStyle/>
            <a:p>
              <a:pPr algn="ctr" defTabSz="222250">
                <a:lnSpc>
                  <a:spcPct val="114000"/>
                </a:lnSpc>
                <a:spcAft>
                  <a:spcPts val="0"/>
                </a:spcAft>
              </a:pPr>
              <a:r>
                <a:rPr lang="en-GB" sz="1400" b="0" dirty="0">
                  <a:solidFill>
                    <a:srgbClr val="000000"/>
                  </a:solidFill>
                </a:rPr>
                <a:t>Filtering</a:t>
              </a:r>
            </a:p>
            <a:p>
              <a:pPr algn="ctr" defTabSz="222250">
                <a:lnSpc>
                  <a:spcPct val="114000"/>
                </a:lnSpc>
                <a:spcAft>
                  <a:spcPts val="0"/>
                </a:spcAft>
              </a:pPr>
              <a:r>
                <a:rPr lang="en-GB" sz="1400" b="0" dirty="0">
                  <a:solidFill>
                    <a:srgbClr val="000000"/>
                  </a:solidFill>
                </a:rPr>
                <a:t>Refinement</a:t>
              </a:r>
            </a:p>
            <a:p>
              <a:pPr algn="ctr" defTabSz="222250">
                <a:lnSpc>
                  <a:spcPct val="114000"/>
                </a:lnSpc>
                <a:spcAft>
                  <a:spcPts val="0"/>
                </a:spcAft>
              </a:pPr>
              <a:r>
                <a:rPr lang="en-GB" sz="1400" b="0" dirty="0">
                  <a:solidFill>
                    <a:srgbClr val="000000"/>
                  </a:solidFill>
                </a:rPr>
                <a:t>Analysis</a:t>
              </a:r>
            </a:p>
          </p:txBody>
        </p:sp>
      </p:grpSp>
      <p:sp>
        <p:nvSpPr>
          <p:cNvPr id="16" name="Rounded Rectangle 15"/>
          <p:cNvSpPr/>
          <p:nvPr/>
        </p:nvSpPr>
        <p:spPr>
          <a:xfrm>
            <a:off x="2081966" y="971509"/>
            <a:ext cx="6959114" cy="5414248"/>
          </a:xfrm>
          <a:prstGeom prst="roundRect">
            <a:avLst/>
          </a:prstGeom>
          <a:gradFill>
            <a:gsLst>
              <a:gs pos="0">
                <a:srgbClr val="FF8798"/>
              </a:gs>
              <a:gs pos="35000">
                <a:srgbClr val="FFACB7"/>
              </a:gs>
              <a:gs pos="100000">
                <a:schemeClr val="accent3">
                  <a:tint val="15000"/>
                  <a:satMod val="350000"/>
                </a:schemeClr>
              </a:gs>
            </a:gsLst>
            <a:lin ang="16200000" scaled="1"/>
          </a:gradFill>
        </p:spPr>
        <p:style>
          <a:lnRef idx="0">
            <a:schemeClr val="accent3"/>
          </a:lnRef>
          <a:fillRef idx="3">
            <a:schemeClr val="accent3"/>
          </a:fillRef>
          <a:effectRef idx="3">
            <a:schemeClr val="accent3"/>
          </a:effectRef>
          <a:fontRef idx="minor">
            <a:schemeClr val="lt1"/>
          </a:fontRef>
        </p:style>
        <p:txBody>
          <a:bodyPr wrap="square" rtlCol="0" anchor="ctr">
            <a:spAutoFit/>
          </a:bodyPr>
          <a:lstStyle/>
          <a:p>
            <a:pPr algn="ctr"/>
            <a:r>
              <a:rPr lang="en-US" sz="1400" b="0" dirty="0" smtClean="0">
                <a:solidFill>
                  <a:srgbClr val="000000"/>
                </a:solidFill>
              </a:rPr>
              <a:t>If </a:t>
            </a:r>
            <a:r>
              <a:rPr lang="en-US" sz="1400" b="0" dirty="0">
                <a:solidFill>
                  <a:srgbClr val="000000"/>
                </a:solidFill>
              </a:rPr>
              <a:t>you have experimental and literature </a:t>
            </a:r>
            <a:r>
              <a:rPr lang="en-US" sz="1400" b="0" dirty="0" smtClean="0">
                <a:solidFill>
                  <a:srgbClr val="000000"/>
                </a:solidFill>
              </a:rPr>
              <a:t>information which you wish to use to restrain the docking there are two approaches which you may take: </a:t>
            </a:r>
          </a:p>
          <a:p>
            <a:pPr algn="ctr"/>
            <a:endParaRPr lang="en-US" sz="1200" b="0" dirty="0" smtClean="0">
              <a:solidFill>
                <a:srgbClr val="000000"/>
              </a:solidFill>
            </a:endParaRPr>
          </a:p>
          <a:p>
            <a:pPr marL="628650" indent="-361950">
              <a:buFont typeface="+mj-lt"/>
              <a:buAutoNum type="alphaUcPeriod"/>
            </a:pPr>
            <a:r>
              <a:rPr lang="en-US" sz="1400" b="0" dirty="0" smtClean="0">
                <a:solidFill>
                  <a:srgbClr val="000000"/>
                </a:solidFill>
              </a:rPr>
              <a:t>Perform the docking as usual, and use non-bond interactions properties or  pharmacophore filtering tools to remove unsuitable poses</a:t>
            </a:r>
          </a:p>
          <a:p>
            <a:pPr marL="628650" indent="-361950">
              <a:buFont typeface="+mj-lt"/>
              <a:buAutoNum type="alphaUcPeriod"/>
            </a:pPr>
            <a:endParaRPr lang="en-US" sz="1200" b="0" dirty="0" smtClean="0">
              <a:solidFill>
                <a:srgbClr val="000000"/>
              </a:solidFill>
            </a:endParaRPr>
          </a:p>
          <a:p>
            <a:pPr marL="628650" indent="-361950">
              <a:buFont typeface="+mj-lt"/>
              <a:buAutoNum type="alphaUcPeriod"/>
            </a:pPr>
            <a:r>
              <a:rPr lang="en-GB" sz="1400" b="0" dirty="0" smtClean="0">
                <a:solidFill>
                  <a:srgbClr val="000000"/>
                </a:solidFill>
              </a:rPr>
              <a:t>Use the ligand-pharmacophore mapping tools</a:t>
            </a:r>
          </a:p>
          <a:p>
            <a:pPr marL="1162050" indent="-266700">
              <a:buFont typeface="+mj-lt"/>
              <a:buAutoNum type="romanLcPeriod"/>
            </a:pPr>
            <a:r>
              <a:rPr lang="en-GB" sz="1400" b="0" dirty="0" smtClean="0">
                <a:solidFill>
                  <a:srgbClr val="000000"/>
                </a:solidFill>
              </a:rPr>
              <a:t>Create a pharmacophore in the protein binding site</a:t>
            </a:r>
          </a:p>
          <a:p>
            <a:pPr marL="1638300" lvl="1" indent="-285750">
              <a:buFont typeface="Arial" pitchFamily="34" charset="0"/>
              <a:buChar char="•"/>
            </a:pPr>
            <a:r>
              <a:rPr lang="en-GB" sz="1200" b="0" dirty="0" smtClean="0">
                <a:solidFill>
                  <a:srgbClr val="000000"/>
                </a:solidFill>
              </a:rPr>
              <a:t>From a bioactive ligand: use the </a:t>
            </a:r>
            <a:r>
              <a:rPr lang="en-GB" sz="1200" dirty="0" smtClean="0">
                <a:solidFill>
                  <a:srgbClr val="000000"/>
                </a:solidFill>
              </a:rPr>
              <a:t>Auto Pharmacophore Generation</a:t>
            </a:r>
            <a:r>
              <a:rPr lang="en-GB" sz="1200" b="0" dirty="0" smtClean="0">
                <a:solidFill>
                  <a:srgbClr val="000000"/>
                </a:solidFill>
              </a:rPr>
              <a:t> or </a:t>
            </a:r>
            <a:r>
              <a:rPr lang="en-GB" sz="1200" dirty="0" smtClean="0">
                <a:solidFill>
                  <a:srgbClr val="000000"/>
                </a:solidFill>
              </a:rPr>
              <a:t>Feature Mapping </a:t>
            </a:r>
            <a:r>
              <a:rPr lang="en-GB" sz="1200" b="0" dirty="0" smtClean="0">
                <a:solidFill>
                  <a:srgbClr val="000000"/>
                </a:solidFill>
              </a:rPr>
              <a:t>protocols</a:t>
            </a:r>
          </a:p>
          <a:p>
            <a:pPr marL="1638300" lvl="1" indent="-285750">
              <a:buFont typeface="Arial" pitchFamily="34" charset="0"/>
              <a:buChar char="•"/>
            </a:pPr>
            <a:r>
              <a:rPr lang="en-GB" sz="1200" b="0" dirty="0" smtClean="0">
                <a:solidFill>
                  <a:srgbClr val="000000"/>
                </a:solidFill>
              </a:rPr>
              <a:t>From a protein-ligand complex: use the </a:t>
            </a:r>
            <a:r>
              <a:rPr lang="en-GB" sz="1200" dirty="0" smtClean="0">
                <a:solidFill>
                  <a:srgbClr val="000000"/>
                </a:solidFill>
              </a:rPr>
              <a:t>Receptor-Ligand Pharmacophore  Generation </a:t>
            </a:r>
            <a:r>
              <a:rPr lang="en-GB" sz="1200" b="0" dirty="0" smtClean="0">
                <a:solidFill>
                  <a:srgbClr val="000000"/>
                </a:solidFill>
              </a:rPr>
              <a:t>protocol</a:t>
            </a:r>
          </a:p>
          <a:p>
            <a:pPr marL="1638300" lvl="1" indent="-285750">
              <a:buFont typeface="Arial" pitchFamily="34" charset="0"/>
              <a:buChar char="•"/>
            </a:pPr>
            <a:r>
              <a:rPr lang="en-GB" sz="1200" b="0" dirty="0" smtClean="0">
                <a:solidFill>
                  <a:srgbClr val="000000"/>
                </a:solidFill>
              </a:rPr>
              <a:t>Use the </a:t>
            </a:r>
            <a:r>
              <a:rPr lang="en-GB" sz="1200" dirty="0" smtClean="0">
                <a:solidFill>
                  <a:srgbClr val="000000"/>
                </a:solidFill>
              </a:rPr>
              <a:t>Interaction Generation </a:t>
            </a:r>
            <a:r>
              <a:rPr lang="en-GB" sz="1200" b="0" dirty="0" smtClean="0">
                <a:solidFill>
                  <a:srgbClr val="000000"/>
                </a:solidFill>
              </a:rPr>
              <a:t>protocol and pharmacophore editing tools </a:t>
            </a:r>
          </a:p>
          <a:p>
            <a:pPr marL="1162050" indent="-266700">
              <a:buFont typeface="+mj-lt"/>
              <a:buAutoNum type="romanLcPeriod"/>
            </a:pPr>
            <a:r>
              <a:rPr lang="en-GB" sz="1400" b="0" dirty="0" smtClean="0">
                <a:solidFill>
                  <a:srgbClr val="000000"/>
                </a:solidFill>
              </a:rPr>
              <a:t>Use the </a:t>
            </a:r>
            <a:r>
              <a:rPr lang="en-GB" sz="1400" dirty="0" smtClean="0">
                <a:solidFill>
                  <a:srgbClr val="000000"/>
                </a:solidFill>
              </a:rPr>
              <a:t>Ligand Pharmacophore Mapping</a:t>
            </a:r>
            <a:r>
              <a:rPr lang="en-GB" sz="1400" b="0" dirty="0" smtClean="0">
                <a:solidFill>
                  <a:srgbClr val="000000"/>
                </a:solidFill>
              </a:rPr>
              <a:t> or </a:t>
            </a:r>
            <a:r>
              <a:rPr lang="en-GB" sz="1400" dirty="0" smtClean="0">
                <a:solidFill>
                  <a:srgbClr val="000000"/>
                </a:solidFill>
              </a:rPr>
              <a:t>Screen Library </a:t>
            </a:r>
            <a:r>
              <a:rPr lang="en-GB" sz="1400" b="0" dirty="0" smtClean="0">
                <a:solidFill>
                  <a:srgbClr val="000000"/>
                </a:solidFill>
              </a:rPr>
              <a:t>protocol to map ligands to the pharmacophore</a:t>
            </a:r>
          </a:p>
          <a:p>
            <a:pPr marL="1638300" lvl="1" indent="-285750">
              <a:buFont typeface="Arial" pitchFamily="34" charset="0"/>
              <a:buChar char="•"/>
            </a:pPr>
            <a:r>
              <a:rPr lang="en-GB" sz="1200" b="0" dirty="0" smtClean="0">
                <a:solidFill>
                  <a:srgbClr val="000000"/>
                </a:solidFill>
              </a:rPr>
              <a:t>The </a:t>
            </a:r>
            <a:r>
              <a:rPr lang="en-GB" sz="1200" dirty="0">
                <a:solidFill>
                  <a:srgbClr val="000000"/>
                </a:solidFill>
              </a:rPr>
              <a:t>Ligand Pharmacophore Mapping</a:t>
            </a:r>
            <a:r>
              <a:rPr lang="en-GB" sz="1200" b="0" dirty="0">
                <a:solidFill>
                  <a:srgbClr val="000000"/>
                </a:solidFill>
              </a:rPr>
              <a:t> </a:t>
            </a:r>
            <a:r>
              <a:rPr lang="en-GB" sz="1200" b="0" dirty="0" smtClean="0">
                <a:solidFill>
                  <a:srgbClr val="000000"/>
                </a:solidFill>
              </a:rPr>
              <a:t>protocol allows partial </a:t>
            </a:r>
            <a:r>
              <a:rPr lang="en-GB" sz="1200" b="0" dirty="0">
                <a:solidFill>
                  <a:srgbClr val="000000"/>
                </a:solidFill>
              </a:rPr>
              <a:t>mapping of pharmacophore features</a:t>
            </a:r>
            <a:endParaRPr lang="en-GB" sz="1200" b="0" dirty="0" smtClean="0">
              <a:solidFill>
                <a:srgbClr val="000000"/>
              </a:solidFill>
            </a:endParaRPr>
          </a:p>
          <a:p>
            <a:pPr marL="1638300" lvl="1" indent="-285750">
              <a:buFont typeface="Arial" pitchFamily="34" charset="0"/>
              <a:buChar char="•"/>
            </a:pPr>
            <a:r>
              <a:rPr lang="en-GB" sz="1200" b="0" dirty="0" smtClean="0">
                <a:solidFill>
                  <a:srgbClr val="000000"/>
                </a:solidFill>
              </a:rPr>
              <a:t>The </a:t>
            </a:r>
            <a:r>
              <a:rPr lang="en-GB" sz="1200" dirty="0" smtClean="0">
                <a:solidFill>
                  <a:srgbClr val="000000"/>
                </a:solidFill>
              </a:rPr>
              <a:t>Screen Library</a:t>
            </a:r>
            <a:r>
              <a:rPr lang="en-GB" sz="1200" b="0" dirty="0" smtClean="0">
                <a:solidFill>
                  <a:srgbClr val="000000"/>
                </a:solidFill>
              </a:rPr>
              <a:t> protocol allows partial mapping of pharmacophore features, required features and group features </a:t>
            </a:r>
          </a:p>
          <a:p>
            <a:pPr marL="1162050" indent="-266700">
              <a:buFont typeface="+mj-lt"/>
              <a:buAutoNum type="romanLcPeriod"/>
            </a:pPr>
            <a:r>
              <a:rPr lang="en-GB" sz="1400" b="0" dirty="0" smtClean="0">
                <a:solidFill>
                  <a:srgbClr val="000000"/>
                </a:solidFill>
              </a:rPr>
              <a:t>Select top ligand poses</a:t>
            </a:r>
          </a:p>
          <a:p>
            <a:pPr marL="1162050" indent="-266700">
              <a:buFont typeface="+mj-lt"/>
              <a:buAutoNum type="romanLcPeriod"/>
            </a:pPr>
            <a:r>
              <a:rPr lang="en-GB" sz="1400" b="0" dirty="0" smtClean="0">
                <a:solidFill>
                  <a:srgbClr val="000000"/>
                </a:solidFill>
              </a:rPr>
              <a:t>Use the </a:t>
            </a:r>
            <a:r>
              <a:rPr lang="en-GB" sz="1400" dirty="0" smtClean="0">
                <a:solidFill>
                  <a:srgbClr val="000000"/>
                </a:solidFill>
              </a:rPr>
              <a:t>Dock Ligands (CDOCKER) </a:t>
            </a:r>
            <a:r>
              <a:rPr lang="en-GB" sz="1400" b="0" dirty="0" smtClean="0">
                <a:solidFill>
                  <a:srgbClr val="000000"/>
                </a:solidFill>
              </a:rPr>
              <a:t>protocol (without a site sphere) to refine ligands in binding site</a:t>
            </a:r>
            <a:endParaRPr lang="en-US" sz="1400" b="0" dirty="0" smtClean="0">
              <a:solidFill>
                <a:srgbClr val="000000"/>
              </a:solidFill>
            </a:endParaRPr>
          </a:p>
        </p:txBody>
      </p:sp>
      <p:grpSp>
        <p:nvGrpSpPr>
          <p:cNvPr id="17" name="Group 16"/>
          <p:cNvGrpSpPr/>
          <p:nvPr/>
        </p:nvGrpSpPr>
        <p:grpSpPr>
          <a:xfrm>
            <a:off x="54000" y="72000"/>
            <a:ext cx="111468" cy="404769"/>
            <a:chOff x="402054" y="4787108"/>
            <a:chExt cx="111468" cy="404769"/>
          </a:xfrm>
        </p:grpSpPr>
        <p:sp>
          <p:nvSpPr>
            <p:cNvPr id="18" name="Teardrop 17"/>
            <p:cNvSpPr/>
            <p:nvPr/>
          </p:nvSpPr>
          <p:spPr>
            <a:xfrm rot="8100000">
              <a:off x="402056" y="4787108"/>
              <a:ext cx="111464" cy="111464"/>
            </a:xfrm>
            <a:prstGeom prst="teardrop">
              <a:avLst>
                <a:gd name="adj" fmla="val 200000"/>
              </a:avLst>
            </a:prstGeom>
          </p:spPr>
          <p:style>
            <a:lnRef idx="0">
              <a:schemeClr val="dk1"/>
            </a:lnRef>
            <a:fillRef idx="3">
              <a:schemeClr val="dk1"/>
            </a:fillRef>
            <a:effectRef idx="3">
              <a:schemeClr val="dk1"/>
            </a:effectRef>
            <a:fontRef idx="minor">
              <a:schemeClr val="lt1"/>
            </a:fontRef>
          </p:style>
        </p:sp>
        <p:sp>
          <p:nvSpPr>
            <p:cNvPr id="19" name="Teardrop 18"/>
            <p:cNvSpPr/>
            <p:nvPr/>
          </p:nvSpPr>
          <p:spPr>
            <a:xfrm rot="8100000">
              <a:off x="402056" y="4884877"/>
              <a:ext cx="111464" cy="111464"/>
            </a:xfrm>
            <a:prstGeom prst="teardrop">
              <a:avLst>
                <a:gd name="adj" fmla="val 200000"/>
              </a:avLst>
            </a:prstGeom>
          </p:spPr>
          <p:style>
            <a:lnRef idx="0">
              <a:schemeClr val="accent2"/>
            </a:lnRef>
            <a:fillRef idx="3">
              <a:schemeClr val="accent2"/>
            </a:fillRef>
            <a:effectRef idx="3">
              <a:schemeClr val="accent2"/>
            </a:effectRef>
            <a:fontRef idx="minor">
              <a:schemeClr val="lt1"/>
            </a:fontRef>
          </p:style>
        </p:sp>
        <p:sp>
          <p:nvSpPr>
            <p:cNvPr id="20" name="Teardrop 19"/>
            <p:cNvSpPr/>
            <p:nvPr/>
          </p:nvSpPr>
          <p:spPr>
            <a:xfrm rot="8100000">
              <a:off x="402056" y="4982646"/>
              <a:ext cx="111464" cy="111464"/>
            </a:xfrm>
            <a:prstGeom prst="teardrop">
              <a:avLst>
                <a:gd name="adj" fmla="val 200000"/>
              </a:avLst>
            </a:prstGeom>
          </p:spPr>
          <p:style>
            <a:lnRef idx="0">
              <a:schemeClr val="accent4"/>
            </a:lnRef>
            <a:fillRef idx="3">
              <a:schemeClr val="accent4"/>
            </a:fillRef>
            <a:effectRef idx="3">
              <a:schemeClr val="accent4"/>
            </a:effectRef>
            <a:fontRef idx="minor">
              <a:schemeClr val="lt1"/>
            </a:fontRef>
          </p:style>
        </p:sp>
        <p:sp>
          <p:nvSpPr>
            <p:cNvPr id="21" name="Oval 20"/>
            <p:cNvSpPr/>
            <p:nvPr/>
          </p:nvSpPr>
          <p:spPr>
            <a:xfrm rot="5400000">
              <a:off x="402057" y="5080412"/>
              <a:ext cx="111462" cy="111468"/>
            </a:xfrm>
            <a:prstGeom prst="ellipse">
              <a:avLst/>
            </a:prstGeom>
          </p:spPr>
          <p:style>
            <a:lnRef idx="0">
              <a:schemeClr val="accent6"/>
            </a:lnRef>
            <a:fillRef idx="3">
              <a:schemeClr val="accent6"/>
            </a:fillRef>
            <a:effectRef idx="3">
              <a:schemeClr val="accent6"/>
            </a:effectRef>
            <a:fontRef idx="minor">
              <a:schemeClr val="lt1"/>
            </a:fontRef>
          </p:style>
        </p:sp>
      </p:grpSp>
    </p:spTree>
    <p:extLst>
      <p:ext uri="{BB962C8B-B14F-4D97-AF65-F5344CB8AC3E}">
        <p14:creationId xmlns:p14="http://schemas.microsoft.com/office/powerpoint/2010/main" xmlns="" val="303603019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err="1" smtClean="0"/>
              <a:t>LibDock</a:t>
            </a:r>
            <a:endParaRPr lang="en-GB" dirty="0"/>
          </a:p>
        </p:txBody>
      </p:sp>
      <p:grpSp>
        <p:nvGrpSpPr>
          <p:cNvPr id="4" name="Group 3"/>
          <p:cNvGrpSpPr/>
          <p:nvPr/>
        </p:nvGrpSpPr>
        <p:grpSpPr>
          <a:xfrm>
            <a:off x="386002" y="663840"/>
            <a:ext cx="1393301" cy="1393301"/>
            <a:chOff x="386002" y="663840"/>
            <a:chExt cx="1393301" cy="1393301"/>
          </a:xfrm>
        </p:grpSpPr>
        <p:sp>
          <p:nvSpPr>
            <p:cNvPr id="5" name="Teardrop 4"/>
            <p:cNvSpPr/>
            <p:nvPr/>
          </p:nvSpPr>
          <p:spPr>
            <a:xfrm rot="8100000">
              <a:off x="386002" y="663840"/>
              <a:ext cx="1393301" cy="1393301"/>
            </a:xfrm>
            <a:prstGeom prst="teardrop">
              <a:avLst>
                <a:gd name="adj" fmla="val 200000"/>
              </a:avLst>
            </a:prstGeom>
            <a:solidFill>
              <a:schemeClr val="bg1"/>
            </a:solidFill>
          </p:spPr>
          <p:style>
            <a:lnRef idx="0">
              <a:schemeClr val="dk1"/>
            </a:lnRef>
            <a:fillRef idx="3">
              <a:schemeClr val="dk1"/>
            </a:fillRef>
            <a:effectRef idx="3">
              <a:schemeClr val="dk1"/>
            </a:effectRef>
            <a:fontRef idx="minor">
              <a:schemeClr val="lt1"/>
            </a:fontRef>
          </p:style>
        </p:sp>
        <p:sp>
          <p:nvSpPr>
            <p:cNvPr id="6" name="Freeform 5"/>
            <p:cNvSpPr/>
            <p:nvPr/>
          </p:nvSpPr>
          <p:spPr>
            <a:xfrm>
              <a:off x="432194" y="710567"/>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a:solidFill>
              <a:schemeClr val="bg1"/>
            </a:solidFill>
          </p:spPr>
          <p:style>
            <a:lnRef idx="1">
              <a:schemeClr val="dk1"/>
            </a:lnRef>
            <a:fillRef idx="2">
              <a:schemeClr val="dk1"/>
            </a:fillRef>
            <a:effectRef idx="1">
              <a:schemeClr val="dk1"/>
            </a:effectRef>
            <a:fontRef idx="minor">
              <a:schemeClr val="dk1"/>
            </a:fontRef>
          </p:style>
          <p:txBody>
            <a:bodyPr spcFirstLastPara="0" vert="horz" wrap="square" lIns="36000" tIns="36000" rIns="36000" bIns="36000" numCol="1" spcCol="1270" anchor="ctr" anchorCtr="0">
              <a:noAutofit/>
            </a:bodyPr>
            <a:lstStyle/>
            <a:p>
              <a:pPr lvl="0" algn="ctr" defTabSz="222250">
                <a:lnSpc>
                  <a:spcPct val="90000"/>
                </a:lnSpc>
                <a:spcBef>
                  <a:spcPct val="0"/>
                </a:spcBef>
                <a:spcAft>
                  <a:spcPct val="35000"/>
                </a:spcAft>
              </a:pPr>
              <a:r>
                <a:rPr lang="en-GB" sz="1400" b="0" kern="1200" dirty="0" smtClean="0">
                  <a:solidFill>
                    <a:srgbClr val="000000"/>
                  </a:solidFill>
                </a:rPr>
                <a:t>Preparation</a:t>
              </a:r>
            </a:p>
            <a:p>
              <a:pPr lvl="0" algn="ctr" defTabSz="222250">
                <a:lnSpc>
                  <a:spcPct val="90000"/>
                </a:lnSpc>
                <a:spcBef>
                  <a:spcPct val="0"/>
                </a:spcBef>
                <a:spcAft>
                  <a:spcPct val="35000"/>
                </a:spcAft>
              </a:pPr>
              <a:r>
                <a:rPr lang="en-GB" sz="1400" b="0" dirty="0" smtClean="0">
                  <a:solidFill>
                    <a:srgbClr val="000000"/>
                  </a:solidFill>
                </a:rPr>
                <a:t>Protein &amp; Ligands</a:t>
              </a:r>
              <a:endParaRPr lang="en-GB" sz="1400" b="0" kern="1200" dirty="0">
                <a:solidFill>
                  <a:srgbClr val="000000"/>
                </a:solidFill>
              </a:endParaRPr>
            </a:p>
          </p:txBody>
        </p:sp>
      </p:grpSp>
      <p:grpSp>
        <p:nvGrpSpPr>
          <p:cNvPr id="7" name="Group 6"/>
          <p:cNvGrpSpPr/>
          <p:nvPr/>
        </p:nvGrpSpPr>
        <p:grpSpPr>
          <a:xfrm>
            <a:off x="386002" y="2234879"/>
            <a:ext cx="1393301" cy="1393301"/>
            <a:chOff x="386002" y="2277767"/>
            <a:chExt cx="1393301" cy="1393301"/>
          </a:xfrm>
        </p:grpSpPr>
        <p:sp>
          <p:nvSpPr>
            <p:cNvPr id="8" name="Teardrop 7"/>
            <p:cNvSpPr/>
            <p:nvPr/>
          </p:nvSpPr>
          <p:spPr>
            <a:xfrm rot="8100000">
              <a:off x="386002" y="2277767"/>
              <a:ext cx="1393301" cy="1393301"/>
            </a:xfrm>
            <a:prstGeom prst="teardrop">
              <a:avLst>
                <a:gd name="adj" fmla="val 200000"/>
              </a:avLst>
            </a:prstGeom>
          </p:spPr>
          <p:style>
            <a:lnRef idx="0">
              <a:schemeClr val="accent2"/>
            </a:lnRef>
            <a:fillRef idx="3">
              <a:schemeClr val="accent2"/>
            </a:fillRef>
            <a:effectRef idx="3">
              <a:schemeClr val="accent2"/>
            </a:effectRef>
            <a:fontRef idx="minor">
              <a:schemeClr val="lt1"/>
            </a:fontRef>
          </p:style>
        </p:sp>
        <p:sp>
          <p:nvSpPr>
            <p:cNvPr id="9" name="Freeform 8"/>
            <p:cNvSpPr/>
            <p:nvPr/>
          </p:nvSpPr>
          <p:spPr>
            <a:xfrm>
              <a:off x="432194" y="2324494"/>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p:spPr>
          <p:style>
            <a:lnRef idx="1">
              <a:schemeClr val="accent2"/>
            </a:lnRef>
            <a:fillRef idx="2">
              <a:schemeClr val="accent2"/>
            </a:fillRef>
            <a:effectRef idx="1">
              <a:schemeClr val="accent2"/>
            </a:effectRef>
            <a:fontRef idx="minor">
              <a:schemeClr val="dk1"/>
            </a:fontRef>
          </p:style>
          <p:txBody>
            <a:bodyPr spcFirstLastPara="0" vert="horz" wrap="square" lIns="36000" tIns="36000" rIns="36000" bIns="36000" numCol="1" spcCol="1270" anchor="ctr" anchorCtr="0">
              <a:noAutofit/>
            </a:bodyPr>
            <a:lstStyle/>
            <a:p>
              <a:pPr lvl="0" algn="ctr" defTabSz="222250">
                <a:lnSpc>
                  <a:spcPct val="90000"/>
                </a:lnSpc>
                <a:spcBef>
                  <a:spcPct val="0"/>
                </a:spcBef>
                <a:spcAft>
                  <a:spcPct val="35000"/>
                </a:spcAft>
              </a:pPr>
              <a:r>
                <a:rPr lang="en-GB" sz="1400" b="0" kern="1200" dirty="0" smtClean="0">
                  <a:solidFill>
                    <a:srgbClr val="000000"/>
                  </a:solidFill>
                </a:rPr>
                <a:t>Docking</a:t>
              </a:r>
              <a:endParaRPr lang="en-GB" sz="1400" b="0" kern="1200" dirty="0">
                <a:solidFill>
                  <a:srgbClr val="000000"/>
                </a:solidFill>
              </a:endParaRPr>
            </a:p>
          </p:txBody>
        </p:sp>
      </p:grpSp>
      <p:grpSp>
        <p:nvGrpSpPr>
          <p:cNvPr id="10" name="Group 9"/>
          <p:cNvGrpSpPr/>
          <p:nvPr/>
        </p:nvGrpSpPr>
        <p:grpSpPr>
          <a:xfrm>
            <a:off x="386002" y="3805918"/>
            <a:ext cx="1393301" cy="1393301"/>
            <a:chOff x="386002" y="3711673"/>
            <a:chExt cx="1393301" cy="1393301"/>
          </a:xfrm>
          <a:solidFill>
            <a:schemeClr val="bg1"/>
          </a:solidFill>
        </p:grpSpPr>
        <p:sp>
          <p:nvSpPr>
            <p:cNvPr id="11" name="Teardrop 10"/>
            <p:cNvSpPr/>
            <p:nvPr/>
          </p:nvSpPr>
          <p:spPr>
            <a:xfrm rot="8100000">
              <a:off x="386002" y="3711673"/>
              <a:ext cx="1393301" cy="1393301"/>
            </a:xfrm>
            <a:prstGeom prst="teardrop">
              <a:avLst>
                <a:gd name="adj" fmla="val 200000"/>
              </a:avLst>
            </a:prstGeom>
            <a:grpFill/>
          </p:spPr>
          <p:style>
            <a:lnRef idx="0">
              <a:schemeClr val="accent4"/>
            </a:lnRef>
            <a:fillRef idx="3">
              <a:schemeClr val="accent4"/>
            </a:fillRef>
            <a:effectRef idx="3">
              <a:schemeClr val="accent4"/>
            </a:effectRef>
            <a:fontRef idx="minor">
              <a:schemeClr val="lt1"/>
            </a:fontRef>
          </p:style>
        </p:sp>
        <p:sp>
          <p:nvSpPr>
            <p:cNvPr id="12" name="Freeform 11"/>
            <p:cNvSpPr/>
            <p:nvPr/>
          </p:nvSpPr>
          <p:spPr>
            <a:xfrm>
              <a:off x="432194" y="3764375"/>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a:grpFill/>
          </p:spPr>
          <p:style>
            <a:lnRef idx="1">
              <a:schemeClr val="accent4"/>
            </a:lnRef>
            <a:fillRef idx="2">
              <a:schemeClr val="accent4"/>
            </a:fillRef>
            <a:effectRef idx="1">
              <a:schemeClr val="accent4"/>
            </a:effectRef>
            <a:fontRef idx="minor">
              <a:schemeClr val="dk1"/>
            </a:fontRef>
          </p:style>
          <p:txBody>
            <a:bodyPr spcFirstLastPara="0" vert="horz" wrap="square" lIns="36000" tIns="36000" rIns="36000" bIns="36000" numCol="1" spcCol="1270" anchor="ctr" anchorCtr="0">
              <a:noAutofit/>
            </a:bodyPr>
            <a:lstStyle/>
            <a:p>
              <a:pPr lvl="0" algn="ctr" defTabSz="222250">
                <a:lnSpc>
                  <a:spcPct val="114000"/>
                </a:lnSpc>
                <a:spcBef>
                  <a:spcPct val="0"/>
                </a:spcBef>
                <a:spcAft>
                  <a:spcPts val="0"/>
                </a:spcAft>
              </a:pPr>
              <a:r>
                <a:rPr lang="en-GB" sz="1400" b="0" kern="1200" dirty="0" smtClean="0">
                  <a:solidFill>
                    <a:srgbClr val="000000"/>
                  </a:solidFill>
                </a:rPr>
                <a:t>Scoring</a:t>
              </a:r>
            </a:p>
          </p:txBody>
        </p:sp>
      </p:grpSp>
      <p:grpSp>
        <p:nvGrpSpPr>
          <p:cNvPr id="13" name="Group 12"/>
          <p:cNvGrpSpPr/>
          <p:nvPr/>
        </p:nvGrpSpPr>
        <p:grpSpPr>
          <a:xfrm>
            <a:off x="385855" y="5376956"/>
            <a:ext cx="1393350" cy="1393279"/>
            <a:chOff x="385855" y="5157539"/>
            <a:chExt cx="1393350" cy="1393279"/>
          </a:xfrm>
          <a:solidFill>
            <a:schemeClr val="bg1"/>
          </a:solidFill>
        </p:grpSpPr>
        <p:sp>
          <p:nvSpPr>
            <p:cNvPr id="14" name="Oval 13"/>
            <p:cNvSpPr/>
            <p:nvPr/>
          </p:nvSpPr>
          <p:spPr>
            <a:xfrm rot="5400000">
              <a:off x="385890" y="5157504"/>
              <a:ext cx="1393279" cy="1393350"/>
            </a:xfrm>
            <a:prstGeom prst="ellipse">
              <a:avLst/>
            </a:prstGeom>
            <a:grpFill/>
          </p:spPr>
          <p:style>
            <a:lnRef idx="0">
              <a:schemeClr val="accent6"/>
            </a:lnRef>
            <a:fillRef idx="3">
              <a:schemeClr val="accent6"/>
            </a:fillRef>
            <a:effectRef idx="3">
              <a:schemeClr val="accent6"/>
            </a:effectRef>
            <a:fontRef idx="minor">
              <a:schemeClr val="lt1"/>
            </a:fontRef>
          </p:style>
        </p:sp>
        <p:sp>
          <p:nvSpPr>
            <p:cNvPr id="15" name="Freeform 14"/>
            <p:cNvSpPr/>
            <p:nvPr/>
          </p:nvSpPr>
          <p:spPr>
            <a:xfrm>
              <a:off x="432194" y="5204256"/>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a:grpFill/>
          </p:spPr>
          <p:style>
            <a:lnRef idx="1">
              <a:schemeClr val="accent6"/>
            </a:lnRef>
            <a:fillRef idx="2">
              <a:schemeClr val="accent6"/>
            </a:fillRef>
            <a:effectRef idx="1">
              <a:schemeClr val="accent6"/>
            </a:effectRef>
            <a:fontRef idx="minor">
              <a:schemeClr val="dk1"/>
            </a:fontRef>
          </p:style>
          <p:txBody>
            <a:bodyPr spcFirstLastPara="0" vert="horz" wrap="square" lIns="36000" tIns="36000" rIns="36000" bIns="36000" numCol="1" spcCol="1270" anchor="ctr" anchorCtr="0">
              <a:noAutofit/>
            </a:bodyPr>
            <a:lstStyle/>
            <a:p>
              <a:pPr algn="ctr" defTabSz="222250">
                <a:lnSpc>
                  <a:spcPct val="114000"/>
                </a:lnSpc>
                <a:spcAft>
                  <a:spcPts val="0"/>
                </a:spcAft>
              </a:pPr>
              <a:r>
                <a:rPr lang="en-GB" sz="1400" b="0" dirty="0">
                  <a:solidFill>
                    <a:srgbClr val="000000"/>
                  </a:solidFill>
                </a:rPr>
                <a:t>Filtering</a:t>
              </a:r>
            </a:p>
            <a:p>
              <a:pPr algn="ctr" defTabSz="222250">
                <a:lnSpc>
                  <a:spcPct val="114000"/>
                </a:lnSpc>
                <a:spcAft>
                  <a:spcPts val="0"/>
                </a:spcAft>
              </a:pPr>
              <a:r>
                <a:rPr lang="en-GB" sz="1400" b="0" dirty="0">
                  <a:solidFill>
                    <a:srgbClr val="000000"/>
                  </a:solidFill>
                </a:rPr>
                <a:t>Refinement</a:t>
              </a:r>
            </a:p>
            <a:p>
              <a:pPr algn="ctr" defTabSz="222250">
                <a:lnSpc>
                  <a:spcPct val="114000"/>
                </a:lnSpc>
                <a:spcAft>
                  <a:spcPts val="0"/>
                </a:spcAft>
              </a:pPr>
              <a:r>
                <a:rPr lang="en-GB" sz="1400" b="0" dirty="0">
                  <a:solidFill>
                    <a:srgbClr val="000000"/>
                  </a:solidFill>
                </a:rPr>
                <a:t>Analysis</a:t>
              </a:r>
            </a:p>
          </p:txBody>
        </p:sp>
      </p:grpSp>
      <p:sp>
        <p:nvSpPr>
          <p:cNvPr id="21" name="Rounded Rectangle 20"/>
          <p:cNvSpPr/>
          <p:nvPr/>
        </p:nvSpPr>
        <p:spPr bwMode="auto">
          <a:xfrm>
            <a:off x="5893295" y="710567"/>
            <a:ext cx="3072400" cy="1293971"/>
          </a:xfrm>
          <a:prstGeom prst="round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36000" tIns="45720" rIns="36000" bIns="45720" numCol="1" rtlCol="0" anchor="t" anchorCtr="0" compatLnSpc="1">
            <a:prstTxWarp prst="textNoShape">
              <a:avLst/>
            </a:prstTxWarp>
            <a:spAutoFit/>
          </a:bodyPr>
          <a:lstStyle/>
          <a:p>
            <a:pPr marL="0" lvl="1" algn="ctr"/>
            <a:r>
              <a:rPr lang="en-US" sz="1400" b="0" dirty="0" err="1">
                <a:solidFill>
                  <a:srgbClr val="000000"/>
                </a:solidFill>
              </a:rPr>
              <a:t>LibDock</a:t>
            </a:r>
            <a:r>
              <a:rPr lang="en-US" sz="1400" b="0" dirty="0">
                <a:solidFill>
                  <a:srgbClr val="000000"/>
                </a:solidFill>
              </a:rPr>
              <a:t> is a high-throughput docking method which </a:t>
            </a:r>
            <a:r>
              <a:rPr lang="en-US" sz="1400" b="0" dirty="0" smtClean="0">
                <a:solidFill>
                  <a:srgbClr val="000000"/>
                </a:solidFill>
              </a:rPr>
              <a:t>matches </a:t>
            </a:r>
            <a:r>
              <a:rPr lang="en-US" sz="1400" b="0" dirty="0">
                <a:solidFill>
                  <a:srgbClr val="000000"/>
                </a:solidFill>
              </a:rPr>
              <a:t>ligand conformations to polar and </a:t>
            </a:r>
            <a:r>
              <a:rPr lang="en-US" sz="1400" b="0" dirty="0" err="1">
                <a:solidFill>
                  <a:srgbClr val="000000"/>
                </a:solidFill>
              </a:rPr>
              <a:t>apolar</a:t>
            </a:r>
            <a:r>
              <a:rPr lang="en-US" sz="1400" b="0" dirty="0">
                <a:solidFill>
                  <a:srgbClr val="000000"/>
                </a:solidFill>
              </a:rPr>
              <a:t> receptor interaction sites (hotspots)</a:t>
            </a:r>
          </a:p>
        </p:txBody>
      </p:sp>
      <p:sp>
        <p:nvSpPr>
          <p:cNvPr id="27" name="Rounded Rectangle 26"/>
          <p:cNvSpPr/>
          <p:nvPr/>
        </p:nvSpPr>
        <p:spPr bwMode="auto">
          <a:xfrm>
            <a:off x="1893600" y="6274800"/>
            <a:ext cx="7143330" cy="476726"/>
          </a:xfrm>
          <a:prstGeom prst="round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36000" tIns="45720" rIns="36000" bIns="45720" numCol="1" rtlCol="0" anchor="t" anchorCtr="0" compatLnSpc="1">
            <a:prstTxWarp prst="textNoShape">
              <a:avLst/>
            </a:prstTxWarp>
            <a:spAutoFit/>
          </a:bodyPr>
          <a:lstStyle/>
          <a:p>
            <a:pPr marL="0" lvl="1" algn="ctr"/>
            <a:r>
              <a:rPr lang="en-US" sz="1100" b="0" dirty="0" smtClean="0">
                <a:solidFill>
                  <a:srgbClr val="000000"/>
                </a:solidFill>
              </a:rPr>
              <a:t>Diller DJ, </a:t>
            </a:r>
            <a:r>
              <a:rPr lang="en-US" sz="1100" b="0" dirty="0" err="1" smtClean="0">
                <a:solidFill>
                  <a:srgbClr val="000000"/>
                </a:solidFill>
              </a:rPr>
              <a:t>Merz</a:t>
            </a:r>
            <a:r>
              <a:rPr lang="en-US" sz="1100" b="0" dirty="0" smtClean="0">
                <a:solidFill>
                  <a:srgbClr val="000000"/>
                </a:solidFill>
              </a:rPr>
              <a:t> ML </a:t>
            </a:r>
            <a:r>
              <a:rPr lang="en-US" sz="1100" b="0" dirty="0">
                <a:solidFill>
                  <a:srgbClr val="000000"/>
                </a:solidFill>
              </a:rPr>
              <a:t>III. High Throughput Docking for Library Design and Library Prioritization. </a:t>
            </a:r>
            <a:r>
              <a:rPr lang="en-US" sz="1100" b="0" i="1" dirty="0" smtClean="0">
                <a:solidFill>
                  <a:srgbClr val="000000"/>
                </a:solidFill>
              </a:rPr>
              <a:t>Proteins: Structure, Function, and Genetics</a:t>
            </a:r>
            <a:r>
              <a:rPr lang="en-US" sz="1100" b="0" dirty="0" smtClean="0">
                <a:solidFill>
                  <a:srgbClr val="000000"/>
                </a:solidFill>
              </a:rPr>
              <a:t>, </a:t>
            </a:r>
            <a:r>
              <a:rPr lang="en-US" sz="1100" dirty="0" smtClean="0">
                <a:solidFill>
                  <a:srgbClr val="000000"/>
                </a:solidFill>
              </a:rPr>
              <a:t>2001</a:t>
            </a:r>
            <a:r>
              <a:rPr lang="en-US" sz="1100" b="0" dirty="0">
                <a:solidFill>
                  <a:srgbClr val="000000"/>
                </a:solidFill>
              </a:rPr>
              <a:t>, 43, </a:t>
            </a:r>
            <a:r>
              <a:rPr lang="en-US" sz="1100" b="0" dirty="0" smtClean="0">
                <a:solidFill>
                  <a:srgbClr val="000000"/>
                </a:solidFill>
              </a:rPr>
              <a:t>113-124</a:t>
            </a:r>
          </a:p>
        </p:txBody>
      </p:sp>
      <p:sp>
        <p:nvSpPr>
          <p:cNvPr id="43" name="Rounded Rectangle 42"/>
          <p:cNvSpPr/>
          <p:nvPr/>
        </p:nvSpPr>
        <p:spPr>
          <a:xfrm>
            <a:off x="1897977" y="1017888"/>
            <a:ext cx="3353280" cy="685800"/>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600" b="0" dirty="0" smtClean="0">
                <a:solidFill>
                  <a:schemeClr val="bg1"/>
                </a:solidFill>
              </a:rPr>
              <a:t>Generate Receptor Hotspots</a:t>
            </a:r>
          </a:p>
          <a:p>
            <a:pPr algn="ctr"/>
            <a:r>
              <a:rPr lang="en-US" sz="1200" b="0" dirty="0" smtClean="0">
                <a:solidFill>
                  <a:schemeClr val="bg1"/>
                </a:solidFill>
              </a:rPr>
              <a:t>(Polar and </a:t>
            </a:r>
            <a:r>
              <a:rPr lang="en-US" sz="1200" b="0" dirty="0" err="1" smtClean="0">
                <a:solidFill>
                  <a:schemeClr val="bg1"/>
                </a:solidFill>
              </a:rPr>
              <a:t>apolar</a:t>
            </a:r>
            <a:r>
              <a:rPr lang="en-US" sz="1200" b="0" dirty="0" smtClean="0">
                <a:solidFill>
                  <a:schemeClr val="bg1"/>
                </a:solidFill>
              </a:rPr>
              <a:t> hotspots)</a:t>
            </a:r>
            <a:endParaRPr lang="en-US" sz="1200" b="0" dirty="0">
              <a:solidFill>
                <a:schemeClr val="bg1"/>
              </a:solidFill>
            </a:endParaRPr>
          </a:p>
        </p:txBody>
      </p:sp>
      <p:sp>
        <p:nvSpPr>
          <p:cNvPr id="44" name="Rounded Rectangle 43"/>
          <p:cNvSpPr/>
          <p:nvPr/>
        </p:nvSpPr>
        <p:spPr>
          <a:xfrm>
            <a:off x="2172831" y="2058932"/>
            <a:ext cx="3353280" cy="685800"/>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600" b="0" dirty="0">
                <a:solidFill>
                  <a:schemeClr val="bg1"/>
                </a:solidFill>
              </a:rPr>
              <a:t>Generate </a:t>
            </a:r>
            <a:r>
              <a:rPr lang="en-US" sz="1600" b="0" dirty="0" smtClean="0">
                <a:solidFill>
                  <a:schemeClr val="bg1"/>
                </a:solidFill>
              </a:rPr>
              <a:t>Ligand Conformations</a:t>
            </a:r>
          </a:p>
          <a:p>
            <a:pPr algn="ctr"/>
            <a:r>
              <a:rPr lang="en-US" sz="1200" b="0" dirty="0" smtClean="0">
                <a:solidFill>
                  <a:schemeClr val="bg1"/>
                </a:solidFill>
              </a:rPr>
              <a:t>(Multiple on-the-fly methods, </a:t>
            </a:r>
            <a:r>
              <a:rPr lang="en-US" sz="1200" b="0" dirty="0">
                <a:solidFill>
                  <a:schemeClr val="bg1"/>
                </a:solidFill>
              </a:rPr>
              <a:t>or </a:t>
            </a:r>
            <a:r>
              <a:rPr lang="en-US" sz="1200" b="0" dirty="0" smtClean="0">
                <a:solidFill>
                  <a:schemeClr val="bg1"/>
                </a:solidFill>
              </a:rPr>
              <a:t>pre-generated)</a:t>
            </a:r>
            <a:endParaRPr lang="en-US" sz="1200" b="0" dirty="0">
              <a:solidFill>
                <a:schemeClr val="bg1"/>
              </a:solidFill>
            </a:endParaRPr>
          </a:p>
        </p:txBody>
      </p:sp>
      <p:sp>
        <p:nvSpPr>
          <p:cNvPr id="45" name="Rounded Rectangle 44"/>
          <p:cNvSpPr/>
          <p:nvPr/>
        </p:nvSpPr>
        <p:spPr>
          <a:xfrm>
            <a:off x="2722539" y="4141020"/>
            <a:ext cx="3353280" cy="685800"/>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600" b="0" dirty="0">
                <a:solidFill>
                  <a:schemeClr val="bg1"/>
                </a:solidFill>
              </a:rPr>
              <a:t>Final BFGS Optimization and </a:t>
            </a:r>
            <a:r>
              <a:rPr lang="en-US" sz="1600" b="0" dirty="0" smtClean="0">
                <a:solidFill>
                  <a:schemeClr val="bg1"/>
                </a:solidFill>
              </a:rPr>
              <a:t>Scoring</a:t>
            </a:r>
            <a:endParaRPr lang="en-US" sz="1600" b="0" dirty="0">
              <a:solidFill>
                <a:schemeClr val="bg1"/>
              </a:solidFill>
            </a:endParaRPr>
          </a:p>
        </p:txBody>
      </p:sp>
      <p:sp>
        <p:nvSpPr>
          <p:cNvPr id="46" name="Rounded Rectangle 45"/>
          <p:cNvSpPr/>
          <p:nvPr/>
        </p:nvSpPr>
        <p:spPr>
          <a:xfrm>
            <a:off x="2997395" y="5182061"/>
            <a:ext cx="3353280" cy="685800"/>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600" b="0" dirty="0">
                <a:solidFill>
                  <a:schemeClr val="bg1"/>
                </a:solidFill>
              </a:rPr>
              <a:t>Output </a:t>
            </a:r>
            <a:r>
              <a:rPr lang="en-US" sz="1600" b="0" dirty="0" smtClean="0">
                <a:solidFill>
                  <a:schemeClr val="bg1"/>
                </a:solidFill>
              </a:rPr>
              <a:t>Docked Ligand </a:t>
            </a:r>
            <a:r>
              <a:rPr lang="en-US" sz="1600" b="0" dirty="0">
                <a:solidFill>
                  <a:schemeClr val="bg1"/>
                </a:solidFill>
              </a:rPr>
              <a:t>Poses</a:t>
            </a:r>
          </a:p>
        </p:txBody>
      </p:sp>
      <p:sp>
        <p:nvSpPr>
          <p:cNvPr id="47" name="Rounded Rectangle 46"/>
          <p:cNvSpPr/>
          <p:nvPr/>
        </p:nvSpPr>
        <p:spPr>
          <a:xfrm>
            <a:off x="2447685" y="3099976"/>
            <a:ext cx="3353280" cy="685800"/>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600" b="0" dirty="0">
                <a:solidFill>
                  <a:schemeClr val="bg1"/>
                </a:solidFill>
              </a:rPr>
              <a:t>Match Conformations to </a:t>
            </a:r>
            <a:r>
              <a:rPr lang="en-US" sz="1600" b="0" dirty="0" smtClean="0">
                <a:solidFill>
                  <a:schemeClr val="bg1"/>
                </a:solidFill>
              </a:rPr>
              <a:t>Hotspots</a:t>
            </a:r>
            <a:endParaRPr lang="en-US" sz="1600" b="0" dirty="0">
              <a:solidFill>
                <a:schemeClr val="bg1"/>
              </a:solidFill>
            </a:endParaRPr>
          </a:p>
        </p:txBody>
      </p:sp>
      <p:sp>
        <p:nvSpPr>
          <p:cNvPr id="48" name="Right Arrow 47"/>
          <p:cNvSpPr/>
          <p:nvPr/>
        </p:nvSpPr>
        <p:spPr>
          <a:xfrm rot="5400000">
            <a:off x="3421423" y="1740580"/>
            <a:ext cx="306388" cy="281459"/>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GB" b="0">
              <a:solidFill>
                <a:schemeClr val="bg1"/>
              </a:solidFill>
            </a:endParaRPr>
          </a:p>
        </p:txBody>
      </p:sp>
      <p:sp>
        <p:nvSpPr>
          <p:cNvPr id="49" name="Right Arrow 48"/>
          <p:cNvSpPr/>
          <p:nvPr/>
        </p:nvSpPr>
        <p:spPr>
          <a:xfrm rot="5400000">
            <a:off x="3696277" y="2781624"/>
            <a:ext cx="306388" cy="281459"/>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GB" b="0">
              <a:solidFill>
                <a:schemeClr val="bg1"/>
              </a:solidFill>
            </a:endParaRPr>
          </a:p>
        </p:txBody>
      </p:sp>
      <p:sp>
        <p:nvSpPr>
          <p:cNvPr id="50" name="Right Arrow 49"/>
          <p:cNvSpPr/>
          <p:nvPr/>
        </p:nvSpPr>
        <p:spPr>
          <a:xfrm rot="5400000">
            <a:off x="3971131" y="3822668"/>
            <a:ext cx="306388" cy="281459"/>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GB" b="0">
              <a:solidFill>
                <a:schemeClr val="bg1"/>
              </a:solidFill>
            </a:endParaRPr>
          </a:p>
        </p:txBody>
      </p:sp>
      <p:sp>
        <p:nvSpPr>
          <p:cNvPr id="51" name="Right Arrow 50"/>
          <p:cNvSpPr/>
          <p:nvPr/>
        </p:nvSpPr>
        <p:spPr>
          <a:xfrm rot="5400000">
            <a:off x="4245985" y="4863712"/>
            <a:ext cx="306388" cy="281459"/>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GB" b="0">
              <a:solidFill>
                <a:schemeClr val="bg1"/>
              </a:solidFill>
            </a:endParaRPr>
          </a:p>
        </p:txBody>
      </p:sp>
      <p:sp>
        <p:nvSpPr>
          <p:cNvPr id="52" name="Freeform 51"/>
          <p:cNvSpPr>
            <a:spLocks noChangeAspect="1"/>
          </p:cNvSpPr>
          <p:nvPr/>
        </p:nvSpPr>
        <p:spPr bwMode="auto">
          <a:xfrm>
            <a:off x="6108200" y="2611169"/>
            <a:ext cx="2632336" cy="1510272"/>
          </a:xfrm>
          <a:custGeom>
            <a:avLst/>
            <a:gdLst>
              <a:gd name="connsiteX0" fmla="*/ 404548 w 2393050"/>
              <a:gd name="connsiteY0" fmla="*/ 45380 h 926805"/>
              <a:gd name="connsiteX1" fmla="*/ 96730 w 2393050"/>
              <a:gd name="connsiteY1" fmla="*/ 221923 h 926805"/>
              <a:gd name="connsiteX2" fmla="*/ 10722 w 2393050"/>
              <a:gd name="connsiteY2" fmla="*/ 457313 h 926805"/>
              <a:gd name="connsiteX3" fmla="*/ 304960 w 2393050"/>
              <a:gd name="connsiteY3" fmla="*/ 742497 h 926805"/>
              <a:gd name="connsiteX4" fmla="*/ 685205 w 2393050"/>
              <a:gd name="connsiteY4" fmla="*/ 860192 h 926805"/>
              <a:gd name="connsiteX5" fmla="*/ 1128825 w 2393050"/>
              <a:gd name="connsiteY5" fmla="*/ 923567 h 926805"/>
              <a:gd name="connsiteX6" fmla="*/ 1567918 w 2393050"/>
              <a:gd name="connsiteY6" fmla="*/ 900933 h 926805"/>
              <a:gd name="connsiteX7" fmla="*/ 2074912 w 2393050"/>
              <a:gd name="connsiteY7" fmla="*/ 760604 h 926805"/>
              <a:gd name="connsiteX8" fmla="*/ 2364623 w 2393050"/>
              <a:gd name="connsiteY8" fmla="*/ 529741 h 926805"/>
              <a:gd name="connsiteX9" fmla="*/ 2355570 w 2393050"/>
              <a:gd name="connsiteY9" fmla="*/ 298877 h 926805"/>
              <a:gd name="connsiteX10" fmla="*/ 2129233 w 2393050"/>
              <a:gd name="connsiteY10" fmla="*/ 113281 h 926805"/>
              <a:gd name="connsiteX11" fmla="*/ 1844049 w 2393050"/>
              <a:gd name="connsiteY11" fmla="*/ 113 h 926805"/>
              <a:gd name="connsiteX12" fmla="*/ 1644873 w 2393050"/>
              <a:gd name="connsiteY12" fmla="*/ 95175 h 926805"/>
              <a:gd name="connsiteX13" fmla="*/ 1690140 w 2393050"/>
              <a:gd name="connsiteY13" fmla="*/ 240030 h 926805"/>
              <a:gd name="connsiteX14" fmla="*/ 1952691 w 2393050"/>
              <a:gd name="connsiteY14" fmla="*/ 285297 h 926805"/>
              <a:gd name="connsiteX15" fmla="*/ 2007011 w 2393050"/>
              <a:gd name="connsiteY15" fmla="*/ 407519 h 926805"/>
              <a:gd name="connsiteX16" fmla="*/ 1821415 w 2393050"/>
              <a:gd name="connsiteY16" fmla="*/ 507107 h 926805"/>
              <a:gd name="connsiteX17" fmla="*/ 1676560 w 2393050"/>
              <a:gd name="connsiteY17" fmla="*/ 661016 h 926805"/>
              <a:gd name="connsiteX18" fmla="*/ 1359689 w 2393050"/>
              <a:gd name="connsiteY18" fmla="*/ 633856 h 926805"/>
              <a:gd name="connsiteX19" fmla="*/ 1196726 w 2393050"/>
              <a:gd name="connsiteY19" fmla="*/ 425626 h 926805"/>
              <a:gd name="connsiteX20" fmla="*/ 929649 w 2393050"/>
              <a:gd name="connsiteY20" fmla="*/ 466367 h 926805"/>
              <a:gd name="connsiteX21" fmla="*/ 816481 w 2393050"/>
              <a:gd name="connsiteY21" fmla="*/ 624802 h 926805"/>
              <a:gd name="connsiteX22" fmla="*/ 594671 w 2393050"/>
              <a:gd name="connsiteY22" fmla="*/ 670070 h 926805"/>
              <a:gd name="connsiteX23" fmla="*/ 449815 w 2393050"/>
              <a:gd name="connsiteY23" fmla="*/ 529741 h 926805"/>
              <a:gd name="connsiteX24" fmla="*/ 264219 w 2393050"/>
              <a:gd name="connsiteY24" fmla="*/ 489000 h 926805"/>
              <a:gd name="connsiteX25" fmla="*/ 300433 w 2393050"/>
              <a:gd name="connsiteY25" fmla="*/ 326038 h 926805"/>
              <a:gd name="connsiteX26" fmla="*/ 599197 w 2393050"/>
              <a:gd name="connsiteY26" fmla="*/ 298877 h 926805"/>
              <a:gd name="connsiteX27" fmla="*/ 725946 w 2393050"/>
              <a:gd name="connsiteY27" fmla="*/ 122335 h 926805"/>
              <a:gd name="connsiteX28" fmla="*/ 567510 w 2393050"/>
              <a:gd name="connsiteY28" fmla="*/ 9167 h 926805"/>
              <a:gd name="connsiteX29" fmla="*/ 404548 w 2393050"/>
              <a:gd name="connsiteY29" fmla="*/ 45380 h 926805"/>
              <a:gd name="connsiteX0" fmla="*/ 403067 w 2391569"/>
              <a:gd name="connsiteY0" fmla="*/ 45380 h 926805"/>
              <a:gd name="connsiteX1" fmla="*/ 95249 w 2391569"/>
              <a:gd name="connsiteY1" fmla="*/ 221923 h 926805"/>
              <a:gd name="connsiteX2" fmla="*/ 9241 w 2391569"/>
              <a:gd name="connsiteY2" fmla="*/ 457313 h 926805"/>
              <a:gd name="connsiteX3" fmla="*/ 280846 w 2391569"/>
              <a:gd name="connsiteY3" fmla="*/ 737970 h 926805"/>
              <a:gd name="connsiteX4" fmla="*/ 683724 w 2391569"/>
              <a:gd name="connsiteY4" fmla="*/ 860192 h 926805"/>
              <a:gd name="connsiteX5" fmla="*/ 1127344 w 2391569"/>
              <a:gd name="connsiteY5" fmla="*/ 923567 h 926805"/>
              <a:gd name="connsiteX6" fmla="*/ 1566437 w 2391569"/>
              <a:gd name="connsiteY6" fmla="*/ 900933 h 926805"/>
              <a:gd name="connsiteX7" fmla="*/ 2073431 w 2391569"/>
              <a:gd name="connsiteY7" fmla="*/ 760604 h 926805"/>
              <a:gd name="connsiteX8" fmla="*/ 2363142 w 2391569"/>
              <a:gd name="connsiteY8" fmla="*/ 529741 h 926805"/>
              <a:gd name="connsiteX9" fmla="*/ 2354089 w 2391569"/>
              <a:gd name="connsiteY9" fmla="*/ 298877 h 926805"/>
              <a:gd name="connsiteX10" fmla="*/ 2127752 w 2391569"/>
              <a:gd name="connsiteY10" fmla="*/ 113281 h 926805"/>
              <a:gd name="connsiteX11" fmla="*/ 1842568 w 2391569"/>
              <a:gd name="connsiteY11" fmla="*/ 113 h 926805"/>
              <a:gd name="connsiteX12" fmla="*/ 1643392 w 2391569"/>
              <a:gd name="connsiteY12" fmla="*/ 95175 h 926805"/>
              <a:gd name="connsiteX13" fmla="*/ 1688659 w 2391569"/>
              <a:gd name="connsiteY13" fmla="*/ 240030 h 926805"/>
              <a:gd name="connsiteX14" fmla="*/ 1951210 w 2391569"/>
              <a:gd name="connsiteY14" fmla="*/ 285297 h 926805"/>
              <a:gd name="connsiteX15" fmla="*/ 2005530 w 2391569"/>
              <a:gd name="connsiteY15" fmla="*/ 407519 h 926805"/>
              <a:gd name="connsiteX16" fmla="*/ 1819934 w 2391569"/>
              <a:gd name="connsiteY16" fmla="*/ 507107 h 926805"/>
              <a:gd name="connsiteX17" fmla="*/ 1675079 w 2391569"/>
              <a:gd name="connsiteY17" fmla="*/ 661016 h 926805"/>
              <a:gd name="connsiteX18" fmla="*/ 1358208 w 2391569"/>
              <a:gd name="connsiteY18" fmla="*/ 633856 h 926805"/>
              <a:gd name="connsiteX19" fmla="*/ 1195245 w 2391569"/>
              <a:gd name="connsiteY19" fmla="*/ 425626 h 926805"/>
              <a:gd name="connsiteX20" fmla="*/ 928168 w 2391569"/>
              <a:gd name="connsiteY20" fmla="*/ 466367 h 926805"/>
              <a:gd name="connsiteX21" fmla="*/ 815000 w 2391569"/>
              <a:gd name="connsiteY21" fmla="*/ 624802 h 926805"/>
              <a:gd name="connsiteX22" fmla="*/ 593190 w 2391569"/>
              <a:gd name="connsiteY22" fmla="*/ 670070 h 926805"/>
              <a:gd name="connsiteX23" fmla="*/ 448334 w 2391569"/>
              <a:gd name="connsiteY23" fmla="*/ 529741 h 926805"/>
              <a:gd name="connsiteX24" fmla="*/ 262738 w 2391569"/>
              <a:gd name="connsiteY24" fmla="*/ 489000 h 926805"/>
              <a:gd name="connsiteX25" fmla="*/ 298952 w 2391569"/>
              <a:gd name="connsiteY25" fmla="*/ 326038 h 926805"/>
              <a:gd name="connsiteX26" fmla="*/ 597716 w 2391569"/>
              <a:gd name="connsiteY26" fmla="*/ 298877 h 926805"/>
              <a:gd name="connsiteX27" fmla="*/ 724465 w 2391569"/>
              <a:gd name="connsiteY27" fmla="*/ 122335 h 926805"/>
              <a:gd name="connsiteX28" fmla="*/ 566029 w 2391569"/>
              <a:gd name="connsiteY28" fmla="*/ 9167 h 926805"/>
              <a:gd name="connsiteX29" fmla="*/ 403067 w 2391569"/>
              <a:gd name="connsiteY29" fmla="*/ 45380 h 926805"/>
              <a:gd name="connsiteX0" fmla="*/ 403067 w 2391569"/>
              <a:gd name="connsiteY0" fmla="*/ 45380 h 926805"/>
              <a:gd name="connsiteX1" fmla="*/ 95249 w 2391569"/>
              <a:gd name="connsiteY1" fmla="*/ 221923 h 926805"/>
              <a:gd name="connsiteX2" fmla="*/ 9241 w 2391569"/>
              <a:gd name="connsiteY2" fmla="*/ 457313 h 926805"/>
              <a:gd name="connsiteX3" fmla="*/ 280846 w 2391569"/>
              <a:gd name="connsiteY3" fmla="*/ 737970 h 926805"/>
              <a:gd name="connsiteX4" fmla="*/ 683724 w 2391569"/>
              <a:gd name="connsiteY4" fmla="*/ 860192 h 926805"/>
              <a:gd name="connsiteX5" fmla="*/ 1127344 w 2391569"/>
              <a:gd name="connsiteY5" fmla="*/ 923567 h 926805"/>
              <a:gd name="connsiteX6" fmla="*/ 1566437 w 2391569"/>
              <a:gd name="connsiteY6" fmla="*/ 900933 h 926805"/>
              <a:gd name="connsiteX7" fmla="*/ 2073431 w 2391569"/>
              <a:gd name="connsiteY7" fmla="*/ 760604 h 926805"/>
              <a:gd name="connsiteX8" fmla="*/ 2363142 w 2391569"/>
              <a:gd name="connsiteY8" fmla="*/ 529741 h 926805"/>
              <a:gd name="connsiteX9" fmla="*/ 2354089 w 2391569"/>
              <a:gd name="connsiteY9" fmla="*/ 298877 h 926805"/>
              <a:gd name="connsiteX10" fmla="*/ 2127752 w 2391569"/>
              <a:gd name="connsiteY10" fmla="*/ 113281 h 926805"/>
              <a:gd name="connsiteX11" fmla="*/ 1842568 w 2391569"/>
              <a:gd name="connsiteY11" fmla="*/ 113 h 926805"/>
              <a:gd name="connsiteX12" fmla="*/ 1643392 w 2391569"/>
              <a:gd name="connsiteY12" fmla="*/ 95175 h 926805"/>
              <a:gd name="connsiteX13" fmla="*/ 1688659 w 2391569"/>
              <a:gd name="connsiteY13" fmla="*/ 240030 h 926805"/>
              <a:gd name="connsiteX14" fmla="*/ 1951210 w 2391569"/>
              <a:gd name="connsiteY14" fmla="*/ 285297 h 926805"/>
              <a:gd name="connsiteX15" fmla="*/ 2005530 w 2391569"/>
              <a:gd name="connsiteY15" fmla="*/ 407519 h 926805"/>
              <a:gd name="connsiteX16" fmla="*/ 1819934 w 2391569"/>
              <a:gd name="connsiteY16" fmla="*/ 507107 h 926805"/>
              <a:gd name="connsiteX17" fmla="*/ 1675079 w 2391569"/>
              <a:gd name="connsiteY17" fmla="*/ 661016 h 926805"/>
              <a:gd name="connsiteX18" fmla="*/ 1358208 w 2391569"/>
              <a:gd name="connsiteY18" fmla="*/ 633856 h 926805"/>
              <a:gd name="connsiteX19" fmla="*/ 1195245 w 2391569"/>
              <a:gd name="connsiteY19" fmla="*/ 425626 h 926805"/>
              <a:gd name="connsiteX20" fmla="*/ 928168 w 2391569"/>
              <a:gd name="connsiteY20" fmla="*/ 466367 h 926805"/>
              <a:gd name="connsiteX21" fmla="*/ 815000 w 2391569"/>
              <a:gd name="connsiteY21" fmla="*/ 624802 h 926805"/>
              <a:gd name="connsiteX22" fmla="*/ 593190 w 2391569"/>
              <a:gd name="connsiteY22" fmla="*/ 670070 h 926805"/>
              <a:gd name="connsiteX23" fmla="*/ 448334 w 2391569"/>
              <a:gd name="connsiteY23" fmla="*/ 529741 h 926805"/>
              <a:gd name="connsiteX24" fmla="*/ 262738 w 2391569"/>
              <a:gd name="connsiteY24" fmla="*/ 489000 h 926805"/>
              <a:gd name="connsiteX25" fmla="*/ 298952 w 2391569"/>
              <a:gd name="connsiteY25" fmla="*/ 326038 h 926805"/>
              <a:gd name="connsiteX26" fmla="*/ 597716 w 2391569"/>
              <a:gd name="connsiteY26" fmla="*/ 298877 h 926805"/>
              <a:gd name="connsiteX27" fmla="*/ 724465 w 2391569"/>
              <a:gd name="connsiteY27" fmla="*/ 122335 h 926805"/>
              <a:gd name="connsiteX28" fmla="*/ 566029 w 2391569"/>
              <a:gd name="connsiteY28" fmla="*/ 9167 h 926805"/>
              <a:gd name="connsiteX29" fmla="*/ 403067 w 2391569"/>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8723 w 2385047"/>
              <a:gd name="connsiteY19" fmla="*/ 425626 h 926805"/>
              <a:gd name="connsiteX20" fmla="*/ 921646 w 2385047"/>
              <a:gd name="connsiteY20" fmla="*/ 466367 h 926805"/>
              <a:gd name="connsiteX21" fmla="*/ 808478 w 2385047"/>
              <a:gd name="connsiteY21" fmla="*/ 624802 h 926805"/>
              <a:gd name="connsiteX22" fmla="*/ 586668 w 2385047"/>
              <a:gd name="connsiteY22" fmla="*/ 670070 h 926805"/>
              <a:gd name="connsiteX23" fmla="*/ 441812 w 2385047"/>
              <a:gd name="connsiteY23" fmla="*/ 529741 h 926805"/>
              <a:gd name="connsiteX24" fmla="*/ 256216 w 2385047"/>
              <a:gd name="connsiteY24" fmla="*/ 489000 h 926805"/>
              <a:gd name="connsiteX25" fmla="*/ 292430 w 2385047"/>
              <a:gd name="connsiteY25" fmla="*/ 326038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93249 w 2385047"/>
              <a:gd name="connsiteY19" fmla="*/ 478829 h 926805"/>
              <a:gd name="connsiteX20" fmla="*/ 921646 w 2385047"/>
              <a:gd name="connsiteY20" fmla="*/ 466367 h 926805"/>
              <a:gd name="connsiteX21" fmla="*/ 808478 w 2385047"/>
              <a:gd name="connsiteY21" fmla="*/ 624802 h 926805"/>
              <a:gd name="connsiteX22" fmla="*/ 586668 w 2385047"/>
              <a:gd name="connsiteY22" fmla="*/ 670070 h 926805"/>
              <a:gd name="connsiteX23" fmla="*/ 441812 w 2385047"/>
              <a:gd name="connsiteY23" fmla="*/ 529741 h 926805"/>
              <a:gd name="connsiteX24" fmla="*/ 256216 w 2385047"/>
              <a:gd name="connsiteY24" fmla="*/ 489000 h 926805"/>
              <a:gd name="connsiteX25" fmla="*/ 292430 w 2385047"/>
              <a:gd name="connsiteY25" fmla="*/ 326038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93249 w 2385047"/>
              <a:gd name="connsiteY19" fmla="*/ 478829 h 926805"/>
              <a:gd name="connsiteX20" fmla="*/ 930700 w 2385047"/>
              <a:gd name="connsiteY20" fmla="*/ 532237 h 926805"/>
              <a:gd name="connsiteX21" fmla="*/ 808478 w 2385047"/>
              <a:gd name="connsiteY21" fmla="*/ 624802 h 926805"/>
              <a:gd name="connsiteX22" fmla="*/ 586668 w 2385047"/>
              <a:gd name="connsiteY22" fmla="*/ 670070 h 926805"/>
              <a:gd name="connsiteX23" fmla="*/ 441812 w 2385047"/>
              <a:gd name="connsiteY23" fmla="*/ 529741 h 926805"/>
              <a:gd name="connsiteX24" fmla="*/ 256216 w 2385047"/>
              <a:gd name="connsiteY24" fmla="*/ 489000 h 926805"/>
              <a:gd name="connsiteX25" fmla="*/ 292430 w 2385047"/>
              <a:gd name="connsiteY25" fmla="*/ 326038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37099 h 926805"/>
              <a:gd name="connsiteX20" fmla="*/ 930700 w 2385047"/>
              <a:gd name="connsiteY20" fmla="*/ 532237 h 926805"/>
              <a:gd name="connsiteX21" fmla="*/ 808478 w 2385047"/>
              <a:gd name="connsiteY21" fmla="*/ 624802 h 926805"/>
              <a:gd name="connsiteX22" fmla="*/ 586668 w 2385047"/>
              <a:gd name="connsiteY22" fmla="*/ 670070 h 926805"/>
              <a:gd name="connsiteX23" fmla="*/ 441812 w 2385047"/>
              <a:gd name="connsiteY23" fmla="*/ 529741 h 926805"/>
              <a:gd name="connsiteX24" fmla="*/ 256216 w 2385047"/>
              <a:gd name="connsiteY24" fmla="*/ 489000 h 926805"/>
              <a:gd name="connsiteX25" fmla="*/ 292430 w 2385047"/>
              <a:gd name="connsiteY25" fmla="*/ 326038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37099 h 926805"/>
              <a:gd name="connsiteX20" fmla="*/ 939754 w 2385047"/>
              <a:gd name="connsiteY20" fmla="*/ 560105 h 926805"/>
              <a:gd name="connsiteX21" fmla="*/ 808478 w 2385047"/>
              <a:gd name="connsiteY21" fmla="*/ 624802 h 926805"/>
              <a:gd name="connsiteX22" fmla="*/ 586668 w 2385047"/>
              <a:gd name="connsiteY22" fmla="*/ 670070 h 926805"/>
              <a:gd name="connsiteX23" fmla="*/ 441812 w 2385047"/>
              <a:gd name="connsiteY23" fmla="*/ 529741 h 926805"/>
              <a:gd name="connsiteX24" fmla="*/ 256216 w 2385047"/>
              <a:gd name="connsiteY24" fmla="*/ 489000 h 926805"/>
              <a:gd name="connsiteX25" fmla="*/ 292430 w 2385047"/>
              <a:gd name="connsiteY25" fmla="*/ 326038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37099 h 926805"/>
              <a:gd name="connsiteX20" fmla="*/ 957861 w 2385047"/>
              <a:gd name="connsiteY20" fmla="*/ 557039 h 926805"/>
              <a:gd name="connsiteX21" fmla="*/ 808478 w 2385047"/>
              <a:gd name="connsiteY21" fmla="*/ 624802 h 926805"/>
              <a:gd name="connsiteX22" fmla="*/ 586668 w 2385047"/>
              <a:gd name="connsiteY22" fmla="*/ 670070 h 926805"/>
              <a:gd name="connsiteX23" fmla="*/ 441812 w 2385047"/>
              <a:gd name="connsiteY23" fmla="*/ 529741 h 926805"/>
              <a:gd name="connsiteX24" fmla="*/ 256216 w 2385047"/>
              <a:gd name="connsiteY24" fmla="*/ 489000 h 926805"/>
              <a:gd name="connsiteX25" fmla="*/ 292430 w 2385047"/>
              <a:gd name="connsiteY25" fmla="*/ 326038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37099 h 926805"/>
              <a:gd name="connsiteX20" fmla="*/ 957861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92430 w 2385047"/>
              <a:gd name="connsiteY25" fmla="*/ 326038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37099 h 926805"/>
              <a:gd name="connsiteX20" fmla="*/ 957861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370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26585 w 2385047"/>
              <a:gd name="connsiteY21" fmla="*/ 630935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35811 w 2385047"/>
              <a:gd name="connsiteY18" fmla="*/ 681456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22963 w 2385047"/>
              <a:gd name="connsiteY19" fmla="*/ 492560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22963 w 2385047"/>
              <a:gd name="connsiteY19" fmla="*/ 492560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22963 w 2385047"/>
              <a:gd name="connsiteY19" fmla="*/ 492560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22963 w 2385047"/>
              <a:gd name="connsiteY19" fmla="*/ 492560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22963 w 2385047"/>
              <a:gd name="connsiteY19" fmla="*/ 492560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22963 w 2385047"/>
              <a:gd name="connsiteY19" fmla="*/ 492560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18427 w 2385047"/>
              <a:gd name="connsiteY19" fmla="*/ 520216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18427 w 2385047"/>
              <a:gd name="connsiteY19" fmla="*/ 520216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18427 w 2385047"/>
              <a:gd name="connsiteY19" fmla="*/ 520216 h 926805"/>
              <a:gd name="connsiteX20" fmla="*/ 955540 w 2385047"/>
              <a:gd name="connsiteY20" fmla="*/ 572404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18427 w 2385047"/>
              <a:gd name="connsiteY19" fmla="*/ 520216 h 926805"/>
              <a:gd name="connsiteX20" fmla="*/ 955540 w 2385047"/>
              <a:gd name="connsiteY20" fmla="*/ 572404 h 926805"/>
              <a:gd name="connsiteX21" fmla="*/ 781283 w 2385047"/>
              <a:gd name="connsiteY21" fmla="*/ 604859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18427 w 2385047"/>
              <a:gd name="connsiteY19" fmla="*/ 520216 h 926805"/>
              <a:gd name="connsiteX20" fmla="*/ 944201 w 2385047"/>
              <a:gd name="connsiteY20" fmla="*/ 589305 h 926805"/>
              <a:gd name="connsiteX21" fmla="*/ 781283 w 2385047"/>
              <a:gd name="connsiteY21" fmla="*/ 604859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18427 w 2385047"/>
              <a:gd name="connsiteY19" fmla="*/ 520216 h 926805"/>
              <a:gd name="connsiteX20" fmla="*/ 944201 w 2385047"/>
              <a:gd name="connsiteY20" fmla="*/ 589305 h 926805"/>
              <a:gd name="connsiteX21" fmla="*/ 781283 w 2385047"/>
              <a:gd name="connsiteY21" fmla="*/ 604859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18427 w 2385047"/>
              <a:gd name="connsiteY19" fmla="*/ 520216 h 926805"/>
              <a:gd name="connsiteX20" fmla="*/ 944201 w 2385047"/>
              <a:gd name="connsiteY20" fmla="*/ 589305 h 926805"/>
              <a:gd name="connsiteX21" fmla="*/ 781283 w 2385047"/>
              <a:gd name="connsiteY21" fmla="*/ 604859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18427 w 2385047"/>
              <a:gd name="connsiteY19" fmla="*/ 520216 h 926805"/>
              <a:gd name="connsiteX20" fmla="*/ 930593 w 2385047"/>
              <a:gd name="connsiteY20" fmla="*/ 624643 h 926805"/>
              <a:gd name="connsiteX21" fmla="*/ 781283 w 2385047"/>
              <a:gd name="connsiteY21" fmla="*/ 604859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18427 w 2385047"/>
              <a:gd name="connsiteY19" fmla="*/ 520216 h 926805"/>
              <a:gd name="connsiteX20" fmla="*/ 930593 w 2385047"/>
              <a:gd name="connsiteY20" fmla="*/ 624643 h 926805"/>
              <a:gd name="connsiteX21" fmla="*/ 751801 w 2385047"/>
              <a:gd name="connsiteY21" fmla="*/ 618686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18427 w 2385047"/>
              <a:gd name="connsiteY19" fmla="*/ 520216 h 926805"/>
              <a:gd name="connsiteX20" fmla="*/ 930593 w 2385047"/>
              <a:gd name="connsiteY20" fmla="*/ 624643 h 926805"/>
              <a:gd name="connsiteX21" fmla="*/ 751801 w 2385047"/>
              <a:gd name="connsiteY21" fmla="*/ 618686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24472 w 2385047"/>
              <a:gd name="connsiteY18" fmla="*/ 709112 h 926805"/>
              <a:gd name="connsiteX19" fmla="*/ 1118427 w 2385047"/>
              <a:gd name="connsiteY19" fmla="*/ 520216 h 926805"/>
              <a:gd name="connsiteX20" fmla="*/ 930593 w 2385047"/>
              <a:gd name="connsiteY20" fmla="*/ 624643 h 926805"/>
              <a:gd name="connsiteX21" fmla="*/ 751801 w 2385047"/>
              <a:gd name="connsiteY21" fmla="*/ 618686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24472 w 2385047"/>
              <a:gd name="connsiteY18" fmla="*/ 709112 h 926805"/>
              <a:gd name="connsiteX19" fmla="*/ 1118427 w 2385047"/>
              <a:gd name="connsiteY19" fmla="*/ 520216 h 926805"/>
              <a:gd name="connsiteX20" fmla="*/ 930593 w 2385047"/>
              <a:gd name="connsiteY20" fmla="*/ 624643 h 926805"/>
              <a:gd name="connsiteX21" fmla="*/ 751801 w 2385047"/>
              <a:gd name="connsiteY21" fmla="*/ 618686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24472 w 2385047"/>
              <a:gd name="connsiteY18" fmla="*/ 709112 h 926805"/>
              <a:gd name="connsiteX19" fmla="*/ 1118427 w 2385047"/>
              <a:gd name="connsiteY19" fmla="*/ 520216 h 926805"/>
              <a:gd name="connsiteX20" fmla="*/ 930593 w 2385047"/>
              <a:gd name="connsiteY20" fmla="*/ 624643 h 926805"/>
              <a:gd name="connsiteX21" fmla="*/ 751801 w 2385047"/>
              <a:gd name="connsiteY21" fmla="*/ 618686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24472 w 2385047"/>
              <a:gd name="connsiteY18" fmla="*/ 709112 h 926805"/>
              <a:gd name="connsiteX19" fmla="*/ 1118427 w 2385047"/>
              <a:gd name="connsiteY19" fmla="*/ 520216 h 926805"/>
              <a:gd name="connsiteX20" fmla="*/ 930593 w 2385047"/>
              <a:gd name="connsiteY20" fmla="*/ 624643 h 926805"/>
              <a:gd name="connsiteX21" fmla="*/ 751801 w 2385047"/>
              <a:gd name="connsiteY21" fmla="*/ 618686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18686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18686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18686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359305 w 2385047"/>
              <a:gd name="connsiteY25" fmla="*/ 351363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586668 w 2385047"/>
              <a:gd name="connsiteY22" fmla="*/ 670070 h 926805"/>
              <a:gd name="connsiteX23" fmla="*/ 459919 w 2385047"/>
              <a:gd name="connsiteY23" fmla="*/ 548142 h 926805"/>
              <a:gd name="connsiteX24" fmla="*/ 341198 w 2385047"/>
              <a:gd name="connsiteY24" fmla="*/ 483243 h 926805"/>
              <a:gd name="connsiteX25" fmla="*/ 359305 w 2385047"/>
              <a:gd name="connsiteY25" fmla="*/ 351363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586668 w 2385047"/>
              <a:gd name="connsiteY22" fmla="*/ 670070 h 926805"/>
              <a:gd name="connsiteX23" fmla="*/ 527904 w 2385047"/>
              <a:gd name="connsiteY23" fmla="*/ 532789 h 926805"/>
              <a:gd name="connsiteX24" fmla="*/ 341198 w 2385047"/>
              <a:gd name="connsiteY24" fmla="*/ 483243 h 926805"/>
              <a:gd name="connsiteX25" fmla="*/ 359305 w 2385047"/>
              <a:gd name="connsiteY25" fmla="*/ 351363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59305 w 2385047"/>
              <a:gd name="connsiteY25" fmla="*/ 351363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64971 w 2385047"/>
              <a:gd name="connsiteY25" fmla="*/ 322576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64971 w 2385047"/>
              <a:gd name="connsiteY25" fmla="*/ 322576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64971 w 2385047"/>
              <a:gd name="connsiteY25" fmla="*/ 322576 h 926805"/>
              <a:gd name="connsiteX26" fmla="*/ 636518 w 2385047"/>
              <a:gd name="connsiteY26" fmla="*/ 243223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56473 w 2385047"/>
              <a:gd name="connsiteY25" fmla="*/ 288032 h 926805"/>
              <a:gd name="connsiteX26" fmla="*/ 636518 w 2385047"/>
              <a:gd name="connsiteY26" fmla="*/ 243223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56473 w 2385047"/>
              <a:gd name="connsiteY25" fmla="*/ 288032 h 926805"/>
              <a:gd name="connsiteX26" fmla="*/ 656347 w 2385047"/>
              <a:gd name="connsiteY26" fmla="*/ 266253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56473 w 2385047"/>
              <a:gd name="connsiteY25" fmla="*/ 288032 h 926805"/>
              <a:gd name="connsiteX26" fmla="*/ 656347 w 2385047"/>
              <a:gd name="connsiteY26" fmla="*/ 266253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56473 w 2385047"/>
              <a:gd name="connsiteY25" fmla="*/ 288032 h 926805"/>
              <a:gd name="connsiteX26" fmla="*/ 656347 w 2385047"/>
              <a:gd name="connsiteY26" fmla="*/ 266253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56473 w 2385047"/>
              <a:gd name="connsiteY25" fmla="*/ 288032 h 926805"/>
              <a:gd name="connsiteX26" fmla="*/ 656347 w 2385047"/>
              <a:gd name="connsiteY26" fmla="*/ 266253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56473 w 2385047"/>
              <a:gd name="connsiteY25" fmla="*/ 288032 h 926805"/>
              <a:gd name="connsiteX26" fmla="*/ 656347 w 2385047"/>
              <a:gd name="connsiteY26" fmla="*/ 266253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56473 w 2385047"/>
              <a:gd name="connsiteY25" fmla="*/ 288032 h 926805"/>
              <a:gd name="connsiteX26" fmla="*/ 656347 w 2385047"/>
              <a:gd name="connsiteY26" fmla="*/ 266253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51114 w 2384360"/>
              <a:gd name="connsiteY21" fmla="*/ 607931 h 926805"/>
              <a:gd name="connsiteX22" fmla="*/ 631305 w 2384360"/>
              <a:gd name="connsiteY22" fmla="*/ 633607 h 926805"/>
              <a:gd name="connsiteX23" fmla="*/ 527217 w 2384360"/>
              <a:gd name="connsiteY23" fmla="*/ 532789 h 926805"/>
              <a:gd name="connsiteX24" fmla="*/ 340511 w 2384360"/>
              <a:gd name="connsiteY24" fmla="*/ 483243 h 926805"/>
              <a:gd name="connsiteX25" fmla="*/ 355786 w 2384360"/>
              <a:gd name="connsiteY25" fmla="*/ 288032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51114 w 2384360"/>
              <a:gd name="connsiteY21" fmla="*/ 607931 h 926805"/>
              <a:gd name="connsiteX22" fmla="*/ 631305 w 2384360"/>
              <a:gd name="connsiteY22" fmla="*/ 633607 h 926805"/>
              <a:gd name="connsiteX23" fmla="*/ 527217 w 2384360"/>
              <a:gd name="connsiteY23" fmla="*/ 532789 h 926805"/>
              <a:gd name="connsiteX24" fmla="*/ 340511 w 2384360"/>
              <a:gd name="connsiteY24" fmla="*/ 483243 h 926805"/>
              <a:gd name="connsiteX25" fmla="*/ 355786 w 2384360"/>
              <a:gd name="connsiteY25" fmla="*/ 288032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51114 w 2384360"/>
              <a:gd name="connsiteY21" fmla="*/ 607931 h 926805"/>
              <a:gd name="connsiteX22" fmla="*/ 631305 w 2384360"/>
              <a:gd name="connsiteY22" fmla="*/ 633607 h 926805"/>
              <a:gd name="connsiteX23" fmla="*/ 527217 w 2384360"/>
              <a:gd name="connsiteY23" fmla="*/ 532789 h 926805"/>
              <a:gd name="connsiteX24" fmla="*/ 340511 w 2384360"/>
              <a:gd name="connsiteY24" fmla="*/ 483243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51114 w 2384360"/>
              <a:gd name="connsiteY21" fmla="*/ 607931 h 926805"/>
              <a:gd name="connsiteX22" fmla="*/ 631305 w 2384360"/>
              <a:gd name="connsiteY22" fmla="*/ 633607 h 926805"/>
              <a:gd name="connsiteX23" fmla="*/ 527217 w 2384360"/>
              <a:gd name="connsiteY23" fmla="*/ 532789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51114 w 2384360"/>
              <a:gd name="connsiteY21" fmla="*/ 607931 h 926805"/>
              <a:gd name="connsiteX22" fmla="*/ 631305 w 2384360"/>
              <a:gd name="connsiteY22" fmla="*/ 633607 h 926805"/>
              <a:gd name="connsiteX23" fmla="*/ 527217 w 2384360"/>
              <a:gd name="connsiteY23" fmla="*/ 532789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51114 w 2384360"/>
              <a:gd name="connsiteY21" fmla="*/ 607931 h 926805"/>
              <a:gd name="connsiteX22" fmla="*/ 631305 w 2384360"/>
              <a:gd name="connsiteY22" fmla="*/ 633607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51114 w 2384360"/>
              <a:gd name="connsiteY21" fmla="*/ 607931 h 926805"/>
              <a:gd name="connsiteX22" fmla="*/ 631305 w 2384360"/>
              <a:gd name="connsiteY22" fmla="*/ 633607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51114 w 2384360"/>
              <a:gd name="connsiteY21" fmla="*/ 607931 h 926805"/>
              <a:gd name="connsiteX22" fmla="*/ 631305 w 2384360"/>
              <a:gd name="connsiteY22" fmla="*/ 633607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51114 w 2384360"/>
              <a:gd name="connsiteY21" fmla="*/ 607931 h 926805"/>
              <a:gd name="connsiteX22" fmla="*/ 670963 w 2384360"/>
              <a:gd name="connsiteY22" fmla="*/ 581790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48282 w 2384360"/>
              <a:gd name="connsiteY21" fmla="*/ 684697 h 926805"/>
              <a:gd name="connsiteX22" fmla="*/ 670963 w 2384360"/>
              <a:gd name="connsiteY22" fmla="*/ 581790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48282 w 2384360"/>
              <a:gd name="connsiteY21" fmla="*/ 684697 h 926805"/>
              <a:gd name="connsiteX22" fmla="*/ 670963 w 2384360"/>
              <a:gd name="connsiteY22" fmla="*/ 581790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48282 w 2384360"/>
              <a:gd name="connsiteY21" fmla="*/ 68469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48282 w 2384360"/>
              <a:gd name="connsiteY21" fmla="*/ 68469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48282 w 2384360"/>
              <a:gd name="connsiteY21" fmla="*/ 68469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773068 w 2384360"/>
              <a:gd name="connsiteY16" fmla="*/ 512864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8392 w 2384360"/>
              <a:gd name="connsiteY16" fmla="*/ 52821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784400 w 2384360"/>
              <a:gd name="connsiteY16" fmla="*/ 510945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384360" h="926805">
                <a:moveTo>
                  <a:pt x="293881" y="87601"/>
                </a:moveTo>
                <a:cubicBezTo>
                  <a:pt x="215418" y="115384"/>
                  <a:pt x="136681" y="160304"/>
                  <a:pt x="88040" y="221923"/>
                </a:cubicBezTo>
                <a:cubicBezTo>
                  <a:pt x="39399" y="283542"/>
                  <a:pt x="-10794" y="357725"/>
                  <a:pt x="2032" y="457313"/>
                </a:cubicBezTo>
                <a:cubicBezTo>
                  <a:pt x="14858" y="556901"/>
                  <a:pt x="147643" y="684404"/>
                  <a:pt x="273637" y="737970"/>
                </a:cubicBezTo>
                <a:cubicBezTo>
                  <a:pt x="399631" y="791536"/>
                  <a:pt x="535432" y="829259"/>
                  <a:pt x="676515" y="860192"/>
                </a:cubicBezTo>
                <a:cubicBezTo>
                  <a:pt x="817598" y="891125"/>
                  <a:pt x="973016" y="916777"/>
                  <a:pt x="1120135" y="923567"/>
                </a:cubicBezTo>
                <a:cubicBezTo>
                  <a:pt x="1267254" y="930357"/>
                  <a:pt x="1401547" y="928093"/>
                  <a:pt x="1559228" y="900933"/>
                </a:cubicBezTo>
                <a:cubicBezTo>
                  <a:pt x="1716909" y="873773"/>
                  <a:pt x="1933438" y="822469"/>
                  <a:pt x="2066222" y="760604"/>
                </a:cubicBezTo>
                <a:cubicBezTo>
                  <a:pt x="2199006" y="698739"/>
                  <a:pt x="2309157" y="606695"/>
                  <a:pt x="2355933" y="529741"/>
                </a:cubicBezTo>
                <a:cubicBezTo>
                  <a:pt x="2402709" y="452787"/>
                  <a:pt x="2386112" y="368287"/>
                  <a:pt x="2346880" y="298877"/>
                </a:cubicBezTo>
                <a:cubicBezTo>
                  <a:pt x="2307648" y="229467"/>
                  <a:pt x="2205796" y="163075"/>
                  <a:pt x="2120543" y="113281"/>
                </a:cubicBezTo>
                <a:cubicBezTo>
                  <a:pt x="2035290" y="63487"/>
                  <a:pt x="1916086" y="3131"/>
                  <a:pt x="1835359" y="113"/>
                </a:cubicBezTo>
                <a:cubicBezTo>
                  <a:pt x="1754632" y="-2905"/>
                  <a:pt x="1661834" y="55189"/>
                  <a:pt x="1636183" y="95175"/>
                </a:cubicBezTo>
                <a:cubicBezTo>
                  <a:pt x="1610532" y="135161"/>
                  <a:pt x="1627787" y="213461"/>
                  <a:pt x="1681450" y="240030"/>
                </a:cubicBezTo>
                <a:cubicBezTo>
                  <a:pt x="1735113" y="266599"/>
                  <a:pt x="1836894" y="249704"/>
                  <a:pt x="1907176" y="289135"/>
                </a:cubicBezTo>
                <a:cubicBezTo>
                  <a:pt x="1977458" y="328566"/>
                  <a:pt x="1970627" y="370551"/>
                  <a:pt x="1950164" y="407519"/>
                </a:cubicBezTo>
                <a:cubicBezTo>
                  <a:pt x="1929701" y="444487"/>
                  <a:pt x="1831449" y="465367"/>
                  <a:pt x="1784400" y="510945"/>
                </a:cubicBezTo>
                <a:cubicBezTo>
                  <a:pt x="1737351" y="556523"/>
                  <a:pt x="1745017" y="642329"/>
                  <a:pt x="1667870" y="680990"/>
                </a:cubicBezTo>
                <a:cubicBezTo>
                  <a:pt x="1590723" y="719652"/>
                  <a:pt x="1413205" y="769710"/>
                  <a:pt x="1321517" y="742914"/>
                </a:cubicBezTo>
                <a:cubicBezTo>
                  <a:pt x="1229829" y="716118"/>
                  <a:pt x="1228365" y="536855"/>
                  <a:pt x="1117740" y="520216"/>
                </a:cubicBezTo>
                <a:cubicBezTo>
                  <a:pt x="1007115" y="503577"/>
                  <a:pt x="979207" y="593392"/>
                  <a:pt x="929906" y="624643"/>
                </a:cubicBezTo>
                <a:cubicBezTo>
                  <a:pt x="880605" y="655894"/>
                  <a:pt x="836761" y="676486"/>
                  <a:pt x="770943" y="661667"/>
                </a:cubicBezTo>
                <a:cubicBezTo>
                  <a:pt x="705125" y="646848"/>
                  <a:pt x="691755" y="623420"/>
                  <a:pt x="670963" y="593304"/>
                </a:cubicBezTo>
                <a:cubicBezTo>
                  <a:pt x="650171" y="563188"/>
                  <a:pt x="643195" y="535140"/>
                  <a:pt x="595202" y="515517"/>
                </a:cubicBezTo>
                <a:cubicBezTo>
                  <a:pt x="547209" y="495894"/>
                  <a:pt x="415823" y="510282"/>
                  <a:pt x="383002" y="475566"/>
                </a:cubicBezTo>
                <a:cubicBezTo>
                  <a:pt x="350181" y="440851"/>
                  <a:pt x="299012" y="374735"/>
                  <a:pt x="398277" y="307224"/>
                </a:cubicBezTo>
                <a:cubicBezTo>
                  <a:pt x="497542" y="239713"/>
                  <a:pt x="602497" y="297068"/>
                  <a:pt x="655660" y="266253"/>
                </a:cubicBezTo>
                <a:cubicBezTo>
                  <a:pt x="708823" y="235438"/>
                  <a:pt x="722537" y="170620"/>
                  <a:pt x="717256" y="122335"/>
                </a:cubicBezTo>
                <a:cubicBezTo>
                  <a:pt x="711975" y="74050"/>
                  <a:pt x="629383" y="14956"/>
                  <a:pt x="558820" y="9167"/>
                </a:cubicBezTo>
                <a:cubicBezTo>
                  <a:pt x="488258" y="3378"/>
                  <a:pt x="372344" y="59818"/>
                  <a:pt x="293881" y="87601"/>
                </a:cubicBezTo>
                <a:close/>
              </a:path>
            </a:pathLst>
          </a:custGeom>
          <a:ln>
            <a:noFill/>
            <a:headEnd type="none" w="med" len="med"/>
            <a:tailEnd type="none" w="med" len="med"/>
          </a:ln>
          <a:effectLst/>
          <a:scene3d>
            <a:camera prst="orthographicFront">
              <a:rot lat="0" lon="0" rev="0"/>
            </a:camera>
            <a:lightRig rig="contrasting" dir="t">
              <a:rot lat="0" lon="0" rev="7800000"/>
            </a:lightRig>
          </a:scene3d>
          <a:sp3d>
            <a:bevelT w="139700" h="139700"/>
          </a:sp3d>
        </p:spPr>
        <p:style>
          <a:lnRef idx="1">
            <a:schemeClr val="accent2"/>
          </a:lnRef>
          <a:fillRef idx="2">
            <a:schemeClr val="accent2"/>
          </a:fillRef>
          <a:effectRef idx="1">
            <a:schemeClr val="accent2"/>
          </a:effectRef>
          <a:fontRef idx="minor">
            <a:schemeClr val="dk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53" name="Oval 52"/>
          <p:cNvSpPr/>
          <p:nvPr/>
        </p:nvSpPr>
        <p:spPr bwMode="auto">
          <a:xfrm>
            <a:off x="6502648" y="2276850"/>
            <a:ext cx="1738623" cy="1766630"/>
          </a:xfrm>
          <a:prstGeom prst="ellipse">
            <a:avLst/>
          </a:prstGeom>
          <a:noFill/>
          <a:ln>
            <a:solidFill>
              <a:schemeClr val="accent3"/>
            </a:solidFill>
            <a:prstDash val="sysDot"/>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grpSp>
        <p:nvGrpSpPr>
          <p:cNvPr id="54" name="Group 53"/>
          <p:cNvGrpSpPr/>
          <p:nvPr/>
        </p:nvGrpSpPr>
        <p:grpSpPr>
          <a:xfrm>
            <a:off x="6537136" y="2882541"/>
            <a:ext cx="1653622" cy="900401"/>
            <a:chOff x="5727598" y="3528505"/>
            <a:chExt cx="1653622" cy="900401"/>
          </a:xfrm>
        </p:grpSpPr>
        <p:sp>
          <p:nvSpPr>
            <p:cNvPr id="55" name="Rounded Rectangle 54"/>
            <p:cNvSpPr/>
            <p:nvPr/>
          </p:nvSpPr>
          <p:spPr bwMode="auto">
            <a:xfrm rot="12000000">
              <a:off x="6840082" y="4284906"/>
              <a:ext cx="25200" cy="144000"/>
            </a:xfrm>
            <a:prstGeom prst="roundRect">
              <a:avLst/>
            </a:prstGeom>
            <a:gradFill>
              <a:gsLst>
                <a:gs pos="0">
                  <a:schemeClr val="tx1">
                    <a:lumMod val="50000"/>
                    <a:lumOff val="50000"/>
                  </a:schemeClr>
                </a:gs>
                <a:gs pos="20000">
                  <a:schemeClr val="bg1">
                    <a:lumMod val="65000"/>
                  </a:schemeClr>
                </a:gs>
                <a:gs pos="100000">
                  <a:srgbClr val="FF0000"/>
                </a:gs>
              </a:gsLst>
            </a:gradFill>
            <a:ln>
              <a:noFill/>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56" name="Rounded Rectangle 55"/>
            <p:cNvSpPr/>
            <p:nvPr/>
          </p:nvSpPr>
          <p:spPr bwMode="auto">
            <a:xfrm rot="8280000">
              <a:off x="6408204" y="3892918"/>
              <a:ext cx="25200" cy="144000"/>
            </a:xfrm>
            <a:prstGeom prst="roundRect">
              <a:avLst/>
            </a:prstGeom>
            <a:gradFill>
              <a:gsLst>
                <a:gs pos="0">
                  <a:schemeClr val="tx1">
                    <a:lumMod val="50000"/>
                    <a:lumOff val="50000"/>
                  </a:schemeClr>
                </a:gs>
                <a:gs pos="20000">
                  <a:schemeClr val="bg1">
                    <a:lumMod val="65000"/>
                  </a:schemeClr>
                </a:gs>
                <a:gs pos="100000">
                  <a:srgbClr val="FF0000"/>
                </a:gs>
              </a:gsLst>
            </a:gradFill>
            <a:ln>
              <a:noFill/>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57" name="Rounded Rectangle 56"/>
            <p:cNvSpPr/>
            <p:nvPr/>
          </p:nvSpPr>
          <p:spPr bwMode="auto">
            <a:xfrm rot="2160000">
              <a:off x="7004267" y="3528505"/>
              <a:ext cx="25200" cy="144000"/>
            </a:xfrm>
            <a:prstGeom prst="roundRect">
              <a:avLst/>
            </a:prstGeom>
            <a:gradFill>
              <a:gsLst>
                <a:gs pos="0">
                  <a:schemeClr val="tx1">
                    <a:lumMod val="50000"/>
                    <a:lumOff val="50000"/>
                  </a:schemeClr>
                </a:gs>
                <a:gs pos="20000">
                  <a:schemeClr val="bg1">
                    <a:lumMod val="65000"/>
                  </a:schemeClr>
                </a:gs>
                <a:gs pos="100000">
                  <a:srgbClr val="FF0000"/>
                </a:gs>
              </a:gsLst>
            </a:gradFill>
            <a:ln>
              <a:noFill/>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58" name="Oval 57"/>
            <p:cNvSpPr/>
            <p:nvPr/>
          </p:nvSpPr>
          <p:spPr bwMode="auto">
            <a:xfrm>
              <a:off x="5819036" y="3989409"/>
              <a:ext cx="45719" cy="45719"/>
            </a:xfrm>
            <a:prstGeom prst="ellipse">
              <a:avLst/>
            </a:prstGeom>
            <a:solidFill>
              <a:schemeClr val="bg1">
                <a:lumMod val="75000"/>
              </a:schemeClr>
            </a:solidFill>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59" name="Oval 58"/>
            <p:cNvSpPr/>
            <p:nvPr/>
          </p:nvSpPr>
          <p:spPr bwMode="auto">
            <a:xfrm>
              <a:off x="5727598" y="3811607"/>
              <a:ext cx="45719" cy="45719"/>
            </a:xfrm>
            <a:prstGeom prst="ellipse">
              <a:avLst/>
            </a:prstGeom>
            <a:solidFill>
              <a:schemeClr val="bg1">
                <a:lumMod val="75000"/>
              </a:schemeClr>
            </a:solidFill>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60" name="Oval 59"/>
            <p:cNvSpPr/>
            <p:nvPr/>
          </p:nvSpPr>
          <p:spPr bwMode="auto">
            <a:xfrm>
              <a:off x="5896266" y="3859589"/>
              <a:ext cx="45719" cy="45719"/>
            </a:xfrm>
            <a:prstGeom prst="ellipse">
              <a:avLst/>
            </a:prstGeom>
            <a:solidFill>
              <a:schemeClr val="bg1">
                <a:lumMod val="75000"/>
              </a:schemeClr>
            </a:solidFill>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61" name="Oval 60"/>
            <p:cNvSpPr/>
            <p:nvPr/>
          </p:nvSpPr>
          <p:spPr bwMode="auto">
            <a:xfrm>
              <a:off x="6986582" y="4239219"/>
              <a:ext cx="45719" cy="45719"/>
            </a:xfrm>
            <a:prstGeom prst="ellipse">
              <a:avLst/>
            </a:prstGeom>
            <a:solidFill>
              <a:schemeClr val="bg1">
                <a:lumMod val="75000"/>
              </a:schemeClr>
            </a:solidFill>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62" name="Oval 61"/>
            <p:cNvSpPr/>
            <p:nvPr/>
          </p:nvSpPr>
          <p:spPr bwMode="auto">
            <a:xfrm>
              <a:off x="6678475" y="4099205"/>
              <a:ext cx="45719" cy="45719"/>
            </a:xfrm>
            <a:prstGeom prst="ellipse">
              <a:avLst/>
            </a:prstGeom>
            <a:solidFill>
              <a:schemeClr val="bg1">
                <a:lumMod val="75000"/>
              </a:schemeClr>
            </a:solidFill>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63" name="Oval 62"/>
            <p:cNvSpPr/>
            <p:nvPr/>
          </p:nvSpPr>
          <p:spPr bwMode="auto">
            <a:xfrm>
              <a:off x="5941985" y="3767136"/>
              <a:ext cx="45719" cy="45719"/>
            </a:xfrm>
            <a:prstGeom prst="ellipse">
              <a:avLst/>
            </a:prstGeom>
            <a:solidFill>
              <a:schemeClr val="bg1">
                <a:lumMod val="75000"/>
              </a:schemeClr>
            </a:solidFill>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64" name="Oval 63"/>
            <p:cNvSpPr/>
            <p:nvPr/>
          </p:nvSpPr>
          <p:spPr bwMode="auto">
            <a:xfrm>
              <a:off x="6751881" y="4176453"/>
              <a:ext cx="45719" cy="45719"/>
            </a:xfrm>
            <a:prstGeom prst="ellipse">
              <a:avLst/>
            </a:prstGeom>
            <a:solidFill>
              <a:srgbClr val="FF0000"/>
            </a:solidFill>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65" name="Oval 64"/>
            <p:cNvSpPr/>
            <p:nvPr/>
          </p:nvSpPr>
          <p:spPr bwMode="auto">
            <a:xfrm>
              <a:off x="5773317" y="3890250"/>
              <a:ext cx="45719" cy="45719"/>
            </a:xfrm>
            <a:prstGeom prst="ellipse">
              <a:avLst/>
            </a:prstGeom>
            <a:solidFill>
              <a:srgbClr val="FF0000"/>
            </a:solidFill>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66" name="Oval 65"/>
            <p:cNvSpPr/>
            <p:nvPr/>
          </p:nvSpPr>
          <p:spPr bwMode="auto">
            <a:xfrm>
              <a:off x="6130105" y="4057560"/>
              <a:ext cx="45719" cy="45719"/>
            </a:xfrm>
            <a:prstGeom prst="ellipse">
              <a:avLst/>
            </a:prstGeom>
            <a:solidFill>
              <a:srgbClr val="FF0000"/>
            </a:solidFill>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67" name="Oval 66"/>
            <p:cNvSpPr/>
            <p:nvPr/>
          </p:nvSpPr>
          <p:spPr bwMode="auto">
            <a:xfrm>
              <a:off x="5819036" y="3789995"/>
              <a:ext cx="45719" cy="45719"/>
            </a:xfrm>
            <a:prstGeom prst="ellipse">
              <a:avLst/>
            </a:prstGeom>
            <a:solidFill>
              <a:srgbClr val="FF0000"/>
            </a:solidFill>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68" name="Oval 67"/>
            <p:cNvSpPr/>
            <p:nvPr/>
          </p:nvSpPr>
          <p:spPr bwMode="auto">
            <a:xfrm>
              <a:off x="7082625" y="4284938"/>
              <a:ext cx="45719" cy="45719"/>
            </a:xfrm>
            <a:prstGeom prst="ellipse">
              <a:avLst/>
            </a:prstGeom>
            <a:solidFill>
              <a:schemeClr val="bg1">
                <a:lumMod val="75000"/>
              </a:schemeClr>
            </a:solidFill>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69" name="Oval 68"/>
            <p:cNvSpPr/>
            <p:nvPr/>
          </p:nvSpPr>
          <p:spPr bwMode="auto">
            <a:xfrm>
              <a:off x="7110142" y="4216969"/>
              <a:ext cx="45719" cy="45719"/>
            </a:xfrm>
            <a:prstGeom prst="ellipse">
              <a:avLst/>
            </a:prstGeom>
            <a:solidFill>
              <a:srgbClr val="FF0000"/>
            </a:solidFill>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70" name="Oval 69"/>
            <p:cNvSpPr/>
            <p:nvPr/>
          </p:nvSpPr>
          <p:spPr bwMode="auto">
            <a:xfrm>
              <a:off x="7335501" y="3900068"/>
              <a:ext cx="45719" cy="45719"/>
            </a:xfrm>
            <a:prstGeom prst="ellipse">
              <a:avLst/>
            </a:prstGeom>
            <a:solidFill>
              <a:srgbClr val="FF0000"/>
            </a:solidFill>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71" name="Oval 70"/>
            <p:cNvSpPr/>
            <p:nvPr/>
          </p:nvSpPr>
          <p:spPr bwMode="auto">
            <a:xfrm>
              <a:off x="7207099" y="3868997"/>
              <a:ext cx="45719" cy="45719"/>
            </a:xfrm>
            <a:prstGeom prst="ellipse">
              <a:avLst/>
            </a:prstGeom>
            <a:solidFill>
              <a:srgbClr val="FF0000"/>
            </a:solidFill>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72" name="Oval 71"/>
            <p:cNvSpPr/>
            <p:nvPr/>
          </p:nvSpPr>
          <p:spPr bwMode="auto">
            <a:xfrm>
              <a:off x="6806963" y="4087277"/>
              <a:ext cx="45719" cy="45719"/>
            </a:xfrm>
            <a:prstGeom prst="ellipse">
              <a:avLst/>
            </a:prstGeom>
            <a:solidFill>
              <a:schemeClr val="bg1">
                <a:lumMod val="75000"/>
              </a:schemeClr>
            </a:solidFill>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73" name="Oval 72"/>
            <p:cNvSpPr/>
            <p:nvPr/>
          </p:nvSpPr>
          <p:spPr bwMode="auto">
            <a:xfrm>
              <a:off x="6905245" y="4166872"/>
              <a:ext cx="45719" cy="45719"/>
            </a:xfrm>
            <a:prstGeom prst="ellipse">
              <a:avLst/>
            </a:prstGeom>
            <a:solidFill>
              <a:schemeClr val="bg1">
                <a:lumMod val="75000"/>
              </a:schemeClr>
            </a:solidFill>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74" name="Oval 73"/>
            <p:cNvSpPr/>
            <p:nvPr/>
          </p:nvSpPr>
          <p:spPr bwMode="auto">
            <a:xfrm>
              <a:off x="7136646" y="3922927"/>
              <a:ext cx="45719" cy="45719"/>
            </a:xfrm>
            <a:prstGeom prst="ellipse">
              <a:avLst/>
            </a:prstGeom>
            <a:solidFill>
              <a:schemeClr val="bg1">
                <a:lumMod val="75000"/>
              </a:schemeClr>
            </a:solidFill>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75" name="Oval 74"/>
            <p:cNvSpPr/>
            <p:nvPr/>
          </p:nvSpPr>
          <p:spPr bwMode="auto">
            <a:xfrm>
              <a:off x="6733065" y="4284938"/>
              <a:ext cx="45719" cy="45719"/>
            </a:xfrm>
            <a:prstGeom prst="ellipse">
              <a:avLst/>
            </a:prstGeom>
            <a:solidFill>
              <a:srgbClr val="FF0000"/>
            </a:solidFill>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76" name="Oval 75"/>
            <p:cNvSpPr/>
            <p:nvPr/>
          </p:nvSpPr>
          <p:spPr bwMode="auto">
            <a:xfrm>
              <a:off x="6940863" y="4333108"/>
              <a:ext cx="45719" cy="45719"/>
            </a:xfrm>
            <a:prstGeom prst="ellipse">
              <a:avLst/>
            </a:prstGeom>
            <a:solidFill>
              <a:srgbClr val="FF0000"/>
            </a:solidFill>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77" name="Oval 76"/>
            <p:cNvSpPr/>
            <p:nvPr/>
          </p:nvSpPr>
          <p:spPr bwMode="auto">
            <a:xfrm>
              <a:off x="7029370" y="4098293"/>
              <a:ext cx="45719" cy="45719"/>
            </a:xfrm>
            <a:prstGeom prst="ellipse">
              <a:avLst/>
            </a:prstGeom>
            <a:solidFill>
              <a:srgbClr val="FF0000"/>
            </a:solidFill>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78" name="Oval 77"/>
            <p:cNvSpPr/>
            <p:nvPr/>
          </p:nvSpPr>
          <p:spPr bwMode="auto">
            <a:xfrm>
              <a:off x="7252818" y="3744276"/>
              <a:ext cx="45719" cy="45719"/>
            </a:xfrm>
            <a:prstGeom prst="ellipse">
              <a:avLst/>
            </a:prstGeom>
            <a:solidFill>
              <a:srgbClr val="FF0000"/>
            </a:solidFill>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79" name="Oval 78"/>
            <p:cNvSpPr/>
            <p:nvPr/>
          </p:nvSpPr>
          <p:spPr bwMode="auto">
            <a:xfrm>
              <a:off x="6068229" y="4121153"/>
              <a:ext cx="45719" cy="45719"/>
            </a:xfrm>
            <a:prstGeom prst="ellipse">
              <a:avLst/>
            </a:prstGeom>
            <a:solidFill>
              <a:schemeClr val="bg1">
                <a:lumMod val="75000"/>
              </a:schemeClr>
            </a:solidFill>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80" name="Oval 79"/>
            <p:cNvSpPr/>
            <p:nvPr/>
          </p:nvSpPr>
          <p:spPr bwMode="auto">
            <a:xfrm>
              <a:off x="6275859" y="4144644"/>
              <a:ext cx="45719" cy="45719"/>
            </a:xfrm>
            <a:prstGeom prst="ellipse">
              <a:avLst/>
            </a:prstGeom>
            <a:solidFill>
              <a:srgbClr val="FF0000"/>
            </a:solidFill>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81" name="Oval 80"/>
            <p:cNvSpPr/>
            <p:nvPr/>
          </p:nvSpPr>
          <p:spPr bwMode="auto">
            <a:xfrm>
              <a:off x="6363262" y="4064418"/>
              <a:ext cx="45719" cy="45719"/>
            </a:xfrm>
            <a:prstGeom prst="ellipse">
              <a:avLst/>
            </a:prstGeom>
            <a:solidFill>
              <a:schemeClr val="bg1">
                <a:lumMod val="75000"/>
              </a:schemeClr>
            </a:solidFill>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82" name="Oval 81"/>
            <p:cNvSpPr/>
            <p:nvPr/>
          </p:nvSpPr>
          <p:spPr bwMode="auto">
            <a:xfrm>
              <a:off x="6014165" y="4030626"/>
              <a:ext cx="45719" cy="45719"/>
            </a:xfrm>
            <a:prstGeom prst="ellipse">
              <a:avLst/>
            </a:prstGeom>
            <a:solidFill>
              <a:schemeClr val="bg1">
                <a:lumMod val="75000"/>
              </a:schemeClr>
            </a:solidFill>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83" name="Oval 82"/>
            <p:cNvSpPr/>
            <p:nvPr/>
          </p:nvSpPr>
          <p:spPr bwMode="auto">
            <a:xfrm>
              <a:off x="6188464" y="4167504"/>
              <a:ext cx="45719" cy="45719"/>
            </a:xfrm>
            <a:prstGeom prst="ellipse">
              <a:avLst/>
            </a:prstGeom>
            <a:solidFill>
              <a:srgbClr val="FF0000"/>
            </a:solidFill>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84" name="Rounded Rectangle 83"/>
            <p:cNvSpPr/>
            <p:nvPr/>
          </p:nvSpPr>
          <p:spPr bwMode="auto">
            <a:xfrm rot="7620000">
              <a:off x="7109276" y="3961884"/>
              <a:ext cx="25200" cy="144000"/>
            </a:xfrm>
            <a:prstGeom prst="roundRect">
              <a:avLst/>
            </a:prstGeom>
            <a:gradFill>
              <a:gsLst>
                <a:gs pos="0">
                  <a:schemeClr val="tx1">
                    <a:lumMod val="50000"/>
                    <a:lumOff val="50000"/>
                  </a:schemeClr>
                </a:gs>
                <a:gs pos="20000">
                  <a:schemeClr val="bg1">
                    <a:lumMod val="65000"/>
                  </a:schemeClr>
                </a:gs>
                <a:gs pos="100000">
                  <a:srgbClr val="FF0000"/>
                </a:gs>
              </a:gsLst>
            </a:gradFill>
            <a:ln>
              <a:noFill/>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85" name="Rounded Rectangle 84"/>
            <p:cNvSpPr/>
            <p:nvPr/>
          </p:nvSpPr>
          <p:spPr bwMode="auto">
            <a:xfrm rot="13920000">
              <a:off x="5976325" y="3904370"/>
              <a:ext cx="25200" cy="144000"/>
            </a:xfrm>
            <a:prstGeom prst="roundRect">
              <a:avLst/>
            </a:prstGeom>
            <a:gradFill>
              <a:gsLst>
                <a:gs pos="0">
                  <a:schemeClr val="tx1">
                    <a:lumMod val="50000"/>
                    <a:lumOff val="50000"/>
                  </a:schemeClr>
                </a:gs>
                <a:gs pos="20000">
                  <a:schemeClr val="bg1">
                    <a:lumMod val="65000"/>
                  </a:schemeClr>
                </a:gs>
                <a:gs pos="100000">
                  <a:srgbClr val="FF0000"/>
                </a:gs>
              </a:gsLst>
            </a:gradFill>
            <a:ln>
              <a:noFill/>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86" name="Rounded Rectangle 85"/>
            <p:cNvSpPr/>
            <p:nvPr/>
          </p:nvSpPr>
          <p:spPr bwMode="auto">
            <a:xfrm rot="13920000">
              <a:off x="6601380" y="3899358"/>
              <a:ext cx="25200" cy="144000"/>
            </a:xfrm>
            <a:prstGeom prst="roundRect">
              <a:avLst/>
            </a:prstGeom>
            <a:gradFill>
              <a:gsLst>
                <a:gs pos="0">
                  <a:schemeClr val="tx1">
                    <a:lumMod val="50000"/>
                    <a:lumOff val="50000"/>
                  </a:schemeClr>
                </a:gs>
                <a:gs pos="20000">
                  <a:schemeClr val="bg1">
                    <a:lumMod val="65000"/>
                  </a:schemeClr>
                </a:gs>
                <a:gs pos="100000">
                  <a:srgbClr val="FF0000"/>
                </a:gs>
              </a:gsLst>
            </a:gradFill>
            <a:ln>
              <a:noFill/>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87" name="Oval 86"/>
            <p:cNvSpPr/>
            <p:nvPr/>
          </p:nvSpPr>
          <p:spPr bwMode="auto">
            <a:xfrm>
              <a:off x="7115384" y="3702090"/>
              <a:ext cx="45719" cy="45719"/>
            </a:xfrm>
            <a:prstGeom prst="ellipse">
              <a:avLst/>
            </a:prstGeom>
            <a:solidFill>
              <a:schemeClr val="bg1">
                <a:lumMod val="75000"/>
              </a:schemeClr>
            </a:solidFill>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88" name="Oval 87"/>
            <p:cNvSpPr/>
            <p:nvPr/>
          </p:nvSpPr>
          <p:spPr bwMode="auto">
            <a:xfrm>
              <a:off x="7335501" y="3788747"/>
              <a:ext cx="45719" cy="45719"/>
            </a:xfrm>
            <a:prstGeom prst="ellipse">
              <a:avLst/>
            </a:prstGeom>
            <a:solidFill>
              <a:schemeClr val="bg1">
                <a:lumMod val="75000"/>
              </a:schemeClr>
            </a:solidFill>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grpSp>
      <p:grpSp>
        <p:nvGrpSpPr>
          <p:cNvPr id="89" name="Group 88"/>
          <p:cNvGrpSpPr/>
          <p:nvPr/>
        </p:nvGrpSpPr>
        <p:grpSpPr>
          <a:xfrm>
            <a:off x="54000" y="72000"/>
            <a:ext cx="111468" cy="404769"/>
            <a:chOff x="792988" y="4787108"/>
            <a:chExt cx="111468" cy="404769"/>
          </a:xfrm>
        </p:grpSpPr>
        <p:sp>
          <p:nvSpPr>
            <p:cNvPr id="90" name="Teardrop 89"/>
            <p:cNvSpPr/>
            <p:nvPr/>
          </p:nvSpPr>
          <p:spPr>
            <a:xfrm rot="8100000">
              <a:off x="792990" y="4787108"/>
              <a:ext cx="111464" cy="111464"/>
            </a:xfrm>
            <a:prstGeom prst="teardrop">
              <a:avLst>
                <a:gd name="adj" fmla="val 200000"/>
              </a:avLst>
            </a:prstGeom>
            <a:solidFill>
              <a:schemeClr val="bg1"/>
            </a:solidFill>
          </p:spPr>
          <p:style>
            <a:lnRef idx="0">
              <a:schemeClr val="dk1"/>
            </a:lnRef>
            <a:fillRef idx="3">
              <a:schemeClr val="dk1"/>
            </a:fillRef>
            <a:effectRef idx="3">
              <a:schemeClr val="dk1"/>
            </a:effectRef>
            <a:fontRef idx="minor">
              <a:schemeClr val="lt1"/>
            </a:fontRef>
          </p:style>
        </p:sp>
        <p:sp>
          <p:nvSpPr>
            <p:cNvPr id="91" name="Teardrop 90"/>
            <p:cNvSpPr/>
            <p:nvPr/>
          </p:nvSpPr>
          <p:spPr>
            <a:xfrm rot="8100000">
              <a:off x="792990" y="4884877"/>
              <a:ext cx="111464" cy="111464"/>
            </a:xfrm>
            <a:prstGeom prst="teardrop">
              <a:avLst>
                <a:gd name="adj" fmla="val 200000"/>
              </a:avLst>
            </a:prstGeom>
          </p:spPr>
          <p:style>
            <a:lnRef idx="0">
              <a:schemeClr val="accent2"/>
            </a:lnRef>
            <a:fillRef idx="3">
              <a:schemeClr val="accent2"/>
            </a:fillRef>
            <a:effectRef idx="3">
              <a:schemeClr val="accent2"/>
            </a:effectRef>
            <a:fontRef idx="minor">
              <a:schemeClr val="lt1"/>
            </a:fontRef>
          </p:style>
        </p:sp>
        <p:sp>
          <p:nvSpPr>
            <p:cNvPr id="92" name="Teardrop 91"/>
            <p:cNvSpPr/>
            <p:nvPr/>
          </p:nvSpPr>
          <p:spPr>
            <a:xfrm rot="8100000">
              <a:off x="792990" y="4982646"/>
              <a:ext cx="111464" cy="111464"/>
            </a:xfrm>
            <a:prstGeom prst="teardrop">
              <a:avLst>
                <a:gd name="adj" fmla="val 200000"/>
              </a:avLst>
            </a:prstGeom>
            <a:solidFill>
              <a:schemeClr val="bg1"/>
            </a:solidFill>
          </p:spPr>
          <p:style>
            <a:lnRef idx="0">
              <a:schemeClr val="accent4"/>
            </a:lnRef>
            <a:fillRef idx="3">
              <a:schemeClr val="accent4"/>
            </a:fillRef>
            <a:effectRef idx="3">
              <a:schemeClr val="accent4"/>
            </a:effectRef>
            <a:fontRef idx="minor">
              <a:schemeClr val="lt1"/>
            </a:fontRef>
          </p:style>
        </p:sp>
        <p:sp>
          <p:nvSpPr>
            <p:cNvPr id="93" name="Oval 92"/>
            <p:cNvSpPr/>
            <p:nvPr/>
          </p:nvSpPr>
          <p:spPr>
            <a:xfrm rot="5400000">
              <a:off x="792991" y="5080412"/>
              <a:ext cx="111462" cy="111468"/>
            </a:xfrm>
            <a:prstGeom prst="ellipse">
              <a:avLst/>
            </a:prstGeom>
            <a:solidFill>
              <a:schemeClr val="bg1"/>
            </a:solidFill>
          </p:spPr>
          <p:style>
            <a:lnRef idx="0">
              <a:schemeClr val="accent6"/>
            </a:lnRef>
            <a:fillRef idx="3">
              <a:schemeClr val="accent6"/>
            </a:fillRef>
            <a:effectRef idx="3">
              <a:schemeClr val="accent6"/>
            </a:effectRef>
            <a:fontRef idx="minor">
              <a:schemeClr val="lt1"/>
            </a:fontRef>
          </p:style>
        </p:sp>
      </p:grpSp>
    </p:spTree>
    <p:extLst>
      <p:ext uri="{BB962C8B-B14F-4D97-AF65-F5344CB8AC3E}">
        <p14:creationId xmlns:p14="http://schemas.microsoft.com/office/powerpoint/2010/main" xmlns="" val="127122102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1000"/>
                                        <p:tgtEl>
                                          <p:spTgt spid="2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fade">
                                      <p:cBhvr>
                                        <p:cTn id="15" dur="1000"/>
                                        <p:tgtEl>
                                          <p:spTgt spid="43"/>
                                        </p:tgtEl>
                                      </p:cBhvr>
                                    </p:animEffect>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52"/>
                                        </p:tgtEl>
                                        <p:attrNameLst>
                                          <p:attrName>style.visibility</p:attrName>
                                        </p:attrNameLst>
                                      </p:cBhvr>
                                      <p:to>
                                        <p:strVal val="visible"/>
                                      </p:to>
                                    </p:set>
                                    <p:animEffect transition="in" filter="fade">
                                      <p:cBhvr>
                                        <p:cTn id="19" dur="1000"/>
                                        <p:tgtEl>
                                          <p:spTgt spid="52"/>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53"/>
                                        </p:tgtEl>
                                        <p:attrNameLst>
                                          <p:attrName>style.visibility</p:attrName>
                                        </p:attrNameLst>
                                      </p:cBhvr>
                                      <p:to>
                                        <p:strVal val="visible"/>
                                      </p:to>
                                    </p:set>
                                    <p:animEffect transition="in" filter="fade">
                                      <p:cBhvr>
                                        <p:cTn id="23" dur="1000"/>
                                        <p:tgtEl>
                                          <p:spTgt spid="53"/>
                                        </p:tgtEl>
                                      </p:cBhvr>
                                    </p:animEffect>
                                  </p:childTnLst>
                                </p:cTn>
                              </p:par>
                            </p:childTnLst>
                          </p:cTn>
                        </p:par>
                        <p:par>
                          <p:cTn id="24" fill="hold">
                            <p:stCondLst>
                              <p:cond delay="3000"/>
                            </p:stCondLst>
                            <p:childTnLst>
                              <p:par>
                                <p:cTn id="25" presetID="10" presetClass="entr" presetSubtype="0" fill="hold" nodeType="after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fade">
                                      <p:cBhvr>
                                        <p:cTn id="27" dur="1000"/>
                                        <p:tgtEl>
                                          <p:spTgt spid="54"/>
                                        </p:tgtEl>
                                      </p:cBhvr>
                                    </p:animEffect>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48"/>
                                        </p:tgtEl>
                                        <p:attrNameLst>
                                          <p:attrName>style.visibility</p:attrName>
                                        </p:attrNameLst>
                                      </p:cBhvr>
                                      <p:to>
                                        <p:strVal val="visible"/>
                                      </p:to>
                                    </p:set>
                                    <p:animEffect transition="in" filter="fade">
                                      <p:cBhvr>
                                        <p:cTn id="31" dur="1000"/>
                                        <p:tgtEl>
                                          <p:spTgt spid="4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4"/>
                                        </p:tgtEl>
                                        <p:attrNameLst>
                                          <p:attrName>style.visibility</p:attrName>
                                        </p:attrNameLst>
                                      </p:cBhvr>
                                      <p:to>
                                        <p:strVal val="visible"/>
                                      </p:to>
                                    </p:set>
                                    <p:animEffect transition="in" filter="fade">
                                      <p:cBhvr>
                                        <p:cTn id="34" dur="1000"/>
                                        <p:tgtEl>
                                          <p:spTgt spid="44"/>
                                        </p:tgtEl>
                                      </p:cBhvr>
                                    </p:animEffect>
                                  </p:childTnLst>
                                </p:cTn>
                              </p:par>
                            </p:childTnLst>
                          </p:cTn>
                        </p:par>
                        <p:par>
                          <p:cTn id="35" fill="hold">
                            <p:stCondLst>
                              <p:cond delay="5000"/>
                            </p:stCondLst>
                            <p:childTnLst>
                              <p:par>
                                <p:cTn id="36" presetID="10" presetClass="entr" presetSubtype="0" fill="hold" grpId="0" nodeType="after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fade">
                                      <p:cBhvr>
                                        <p:cTn id="38" dur="1000"/>
                                        <p:tgtEl>
                                          <p:spTgt spid="49"/>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fade">
                                      <p:cBhvr>
                                        <p:cTn id="41" dur="1000"/>
                                        <p:tgtEl>
                                          <p:spTgt spid="47"/>
                                        </p:tgtEl>
                                      </p:cBhvr>
                                    </p:animEffect>
                                  </p:childTnLst>
                                </p:cTn>
                              </p:par>
                            </p:childTnLst>
                          </p:cTn>
                        </p:par>
                        <p:par>
                          <p:cTn id="42" fill="hold">
                            <p:stCondLst>
                              <p:cond delay="6000"/>
                            </p:stCondLst>
                            <p:childTnLst>
                              <p:par>
                                <p:cTn id="43" presetID="10" presetClass="entr" presetSubtype="0" fill="hold" grpId="0" nodeType="afterEffect">
                                  <p:stCondLst>
                                    <p:cond delay="0"/>
                                  </p:stCondLst>
                                  <p:childTnLst>
                                    <p:set>
                                      <p:cBhvr>
                                        <p:cTn id="44" dur="1" fill="hold">
                                          <p:stCondLst>
                                            <p:cond delay="0"/>
                                          </p:stCondLst>
                                        </p:cTn>
                                        <p:tgtEl>
                                          <p:spTgt spid="50"/>
                                        </p:tgtEl>
                                        <p:attrNameLst>
                                          <p:attrName>style.visibility</p:attrName>
                                        </p:attrNameLst>
                                      </p:cBhvr>
                                      <p:to>
                                        <p:strVal val="visible"/>
                                      </p:to>
                                    </p:set>
                                    <p:animEffect transition="in" filter="fade">
                                      <p:cBhvr>
                                        <p:cTn id="45" dur="1000"/>
                                        <p:tgtEl>
                                          <p:spTgt spid="5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45"/>
                                        </p:tgtEl>
                                        <p:attrNameLst>
                                          <p:attrName>style.visibility</p:attrName>
                                        </p:attrNameLst>
                                      </p:cBhvr>
                                      <p:to>
                                        <p:strVal val="visible"/>
                                      </p:to>
                                    </p:set>
                                    <p:animEffect transition="in" filter="fade">
                                      <p:cBhvr>
                                        <p:cTn id="48" dur="1000"/>
                                        <p:tgtEl>
                                          <p:spTgt spid="45"/>
                                        </p:tgtEl>
                                      </p:cBhvr>
                                    </p:animEffect>
                                  </p:childTnLst>
                                </p:cTn>
                              </p:par>
                            </p:childTnLst>
                          </p:cTn>
                        </p:par>
                        <p:par>
                          <p:cTn id="49" fill="hold">
                            <p:stCondLst>
                              <p:cond delay="7000"/>
                            </p:stCondLst>
                            <p:childTnLst>
                              <p:par>
                                <p:cTn id="50" presetID="10" presetClass="entr" presetSubtype="0" fill="hold" grpId="0" nodeType="afterEffect">
                                  <p:stCondLst>
                                    <p:cond delay="0"/>
                                  </p:stCondLst>
                                  <p:childTnLst>
                                    <p:set>
                                      <p:cBhvr>
                                        <p:cTn id="51" dur="1" fill="hold">
                                          <p:stCondLst>
                                            <p:cond delay="0"/>
                                          </p:stCondLst>
                                        </p:cTn>
                                        <p:tgtEl>
                                          <p:spTgt spid="51"/>
                                        </p:tgtEl>
                                        <p:attrNameLst>
                                          <p:attrName>style.visibility</p:attrName>
                                        </p:attrNameLst>
                                      </p:cBhvr>
                                      <p:to>
                                        <p:strVal val="visible"/>
                                      </p:to>
                                    </p:set>
                                    <p:animEffect transition="in" filter="fade">
                                      <p:cBhvr>
                                        <p:cTn id="52" dur="1000"/>
                                        <p:tgtEl>
                                          <p:spTgt spid="51"/>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fade">
                                      <p:cBhvr>
                                        <p:cTn id="55" dur="10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7"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err="1" smtClean="0"/>
              <a:t>LibDock</a:t>
            </a:r>
            <a:endParaRPr lang="en-GB" dirty="0"/>
          </a:p>
        </p:txBody>
      </p:sp>
      <p:sp>
        <p:nvSpPr>
          <p:cNvPr id="5" name="Oval 4"/>
          <p:cNvSpPr/>
          <p:nvPr/>
        </p:nvSpPr>
        <p:spPr bwMode="auto">
          <a:xfrm>
            <a:off x="-75005" y="2680140"/>
            <a:ext cx="1404000" cy="288000"/>
          </a:xfrm>
          <a:prstGeom prst="ellipse">
            <a:avLst/>
          </a:prstGeom>
          <a:noFill/>
          <a:ln>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7" name="Rounded Rectangle 6"/>
          <p:cNvSpPr/>
          <p:nvPr/>
        </p:nvSpPr>
        <p:spPr bwMode="auto">
          <a:xfrm>
            <a:off x="5954400" y="4542745"/>
            <a:ext cx="3009600" cy="1293971"/>
          </a:xfrm>
          <a:prstGeom prst="round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36000" tIns="45720" rIns="36000" bIns="45720" numCol="1" rtlCol="0" anchor="t" anchorCtr="0" compatLnSpc="1">
            <a:prstTxWarp prst="textNoShape">
              <a:avLst/>
            </a:prstTxWarp>
            <a:spAutoFit/>
          </a:bodyPr>
          <a:lstStyle/>
          <a:p>
            <a:pPr marL="0" lvl="1" algn="ctr"/>
            <a:r>
              <a:rPr lang="en-US" sz="1400" b="0" dirty="0" err="1" smtClean="0">
                <a:solidFill>
                  <a:srgbClr val="000000"/>
                </a:solidFill>
              </a:rPr>
              <a:t>LibDock</a:t>
            </a:r>
            <a:r>
              <a:rPr lang="en-US" sz="1400" b="0" dirty="0" smtClean="0">
                <a:solidFill>
                  <a:srgbClr val="000000"/>
                </a:solidFill>
              </a:rPr>
              <a:t> poses can be further minimized with various implicit solvation models and flexible residues defined specifically or by a site sphere</a:t>
            </a:r>
          </a:p>
        </p:txBody>
      </p:sp>
      <p:sp>
        <p:nvSpPr>
          <p:cNvPr id="9" name="Rounded Rectangle 8"/>
          <p:cNvSpPr/>
          <p:nvPr/>
        </p:nvSpPr>
        <p:spPr bwMode="auto">
          <a:xfrm>
            <a:off x="5954400" y="1435633"/>
            <a:ext cx="3009600" cy="2936617"/>
          </a:xfrm>
          <a:prstGeom prst="round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36000" tIns="45720" rIns="36000" bIns="45720" numCol="1" rtlCol="0" anchor="t" anchorCtr="0" compatLnSpc="1">
            <a:prstTxWarp prst="textNoShape">
              <a:avLst/>
            </a:prstTxWarp>
            <a:spAutoFit/>
          </a:bodyPr>
          <a:lstStyle/>
          <a:p>
            <a:pPr marL="0" lvl="1" algn="ctr"/>
            <a:r>
              <a:rPr lang="en-US" sz="1400" b="0" dirty="0" err="1" smtClean="0">
                <a:solidFill>
                  <a:srgbClr val="000000"/>
                </a:solidFill>
              </a:rPr>
              <a:t>LibDock</a:t>
            </a:r>
            <a:r>
              <a:rPr lang="en-US" sz="1400" b="0" dirty="0" smtClean="0">
                <a:solidFill>
                  <a:srgbClr val="000000"/>
                </a:solidFill>
              </a:rPr>
              <a:t> is an extremely fast docking algorithm, and can be used as a first-pass screening method before further refinement with CDOCKER</a:t>
            </a:r>
          </a:p>
          <a:p>
            <a:pPr marL="0" lvl="1" algn="ctr"/>
            <a:endParaRPr lang="en-US" sz="1200" b="0" dirty="0">
              <a:solidFill>
                <a:srgbClr val="000000"/>
              </a:solidFill>
            </a:endParaRPr>
          </a:p>
          <a:p>
            <a:pPr marL="0" lvl="1" algn="ctr"/>
            <a:r>
              <a:rPr lang="en-US" sz="1400" b="0" dirty="0" err="1" smtClean="0">
                <a:solidFill>
                  <a:srgbClr val="000000"/>
                </a:solidFill>
              </a:rPr>
              <a:t>LibDock</a:t>
            </a:r>
            <a:r>
              <a:rPr lang="en-US" sz="1400" b="0" dirty="0" smtClean="0">
                <a:solidFill>
                  <a:srgbClr val="000000"/>
                </a:solidFill>
              </a:rPr>
              <a:t> </a:t>
            </a:r>
            <a:r>
              <a:rPr lang="en-US" sz="1400" b="0" dirty="0">
                <a:solidFill>
                  <a:srgbClr val="000000"/>
                </a:solidFill>
              </a:rPr>
              <a:t>can perform docking in four different modes:</a:t>
            </a:r>
          </a:p>
          <a:p>
            <a:pPr marL="542925" lvl="1" indent="-180975">
              <a:buFont typeface="Arial" pitchFamily="34" charset="0"/>
              <a:buChar char="•"/>
              <a:tabLst>
                <a:tab pos="628650" algn="l"/>
              </a:tabLst>
            </a:pPr>
            <a:r>
              <a:rPr lang="en-US" sz="1400" b="0" dirty="0">
                <a:solidFill>
                  <a:srgbClr val="000000"/>
                </a:solidFill>
              </a:rPr>
              <a:t>High Quality</a:t>
            </a:r>
          </a:p>
          <a:p>
            <a:pPr marL="542925" lvl="1" indent="-180975">
              <a:buFont typeface="Arial" pitchFamily="34" charset="0"/>
              <a:buChar char="•"/>
              <a:tabLst>
                <a:tab pos="628650" algn="l"/>
              </a:tabLst>
            </a:pPr>
            <a:r>
              <a:rPr lang="en-US" sz="1400" b="0" dirty="0">
                <a:solidFill>
                  <a:srgbClr val="000000"/>
                </a:solidFill>
              </a:rPr>
              <a:t>Fast Search</a:t>
            </a:r>
          </a:p>
          <a:p>
            <a:pPr marL="542925" lvl="1" indent="-180975">
              <a:buFont typeface="Arial" pitchFamily="34" charset="0"/>
              <a:buChar char="•"/>
              <a:tabLst>
                <a:tab pos="628650" algn="l"/>
              </a:tabLst>
            </a:pPr>
            <a:r>
              <a:rPr lang="en-US" sz="1400" b="0" dirty="0">
                <a:solidFill>
                  <a:srgbClr val="000000"/>
                </a:solidFill>
              </a:rPr>
              <a:t>Fast Search for </a:t>
            </a:r>
            <a:r>
              <a:rPr lang="en-US" sz="1400" b="0" dirty="0" smtClean="0">
                <a:solidFill>
                  <a:srgbClr val="000000"/>
                </a:solidFill>
              </a:rPr>
              <a:t>SASA</a:t>
            </a:r>
          </a:p>
          <a:p>
            <a:pPr marL="542925" lvl="1" indent="-180975">
              <a:buFont typeface="Arial" pitchFamily="34" charset="0"/>
              <a:buChar char="•"/>
              <a:tabLst>
                <a:tab pos="628650" algn="l"/>
              </a:tabLst>
            </a:pPr>
            <a:r>
              <a:rPr lang="en-US" sz="1400" b="0" dirty="0" smtClean="0">
                <a:solidFill>
                  <a:srgbClr val="000000"/>
                </a:solidFill>
              </a:rPr>
              <a:t>User </a:t>
            </a:r>
            <a:r>
              <a:rPr lang="en-US" sz="1400" b="0" dirty="0">
                <a:solidFill>
                  <a:srgbClr val="000000"/>
                </a:solidFill>
              </a:rPr>
              <a:t>Specified </a:t>
            </a:r>
          </a:p>
        </p:txBody>
      </p:sp>
      <p:pic>
        <p:nvPicPr>
          <p:cNvPr id="11"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436400" y="1435633"/>
            <a:ext cx="4339590" cy="277701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nvGrpSpPr>
          <p:cNvPr id="8" name="Group 7"/>
          <p:cNvGrpSpPr/>
          <p:nvPr/>
        </p:nvGrpSpPr>
        <p:grpSpPr>
          <a:xfrm>
            <a:off x="54000" y="72000"/>
            <a:ext cx="111468" cy="404769"/>
            <a:chOff x="792988" y="4787108"/>
            <a:chExt cx="111468" cy="404769"/>
          </a:xfrm>
        </p:grpSpPr>
        <p:sp>
          <p:nvSpPr>
            <p:cNvPr id="10" name="Teardrop 9"/>
            <p:cNvSpPr/>
            <p:nvPr/>
          </p:nvSpPr>
          <p:spPr>
            <a:xfrm rot="8100000">
              <a:off x="792990" y="4787108"/>
              <a:ext cx="111464" cy="111464"/>
            </a:xfrm>
            <a:prstGeom prst="teardrop">
              <a:avLst>
                <a:gd name="adj" fmla="val 200000"/>
              </a:avLst>
            </a:prstGeom>
            <a:solidFill>
              <a:schemeClr val="bg1"/>
            </a:solidFill>
          </p:spPr>
          <p:style>
            <a:lnRef idx="0">
              <a:schemeClr val="dk1"/>
            </a:lnRef>
            <a:fillRef idx="3">
              <a:schemeClr val="dk1"/>
            </a:fillRef>
            <a:effectRef idx="3">
              <a:schemeClr val="dk1"/>
            </a:effectRef>
            <a:fontRef idx="minor">
              <a:schemeClr val="lt1"/>
            </a:fontRef>
          </p:style>
        </p:sp>
        <p:sp>
          <p:nvSpPr>
            <p:cNvPr id="12" name="Teardrop 11"/>
            <p:cNvSpPr/>
            <p:nvPr/>
          </p:nvSpPr>
          <p:spPr>
            <a:xfrm rot="8100000">
              <a:off x="792990" y="4884877"/>
              <a:ext cx="111464" cy="111464"/>
            </a:xfrm>
            <a:prstGeom prst="teardrop">
              <a:avLst>
                <a:gd name="adj" fmla="val 200000"/>
              </a:avLst>
            </a:prstGeom>
          </p:spPr>
          <p:style>
            <a:lnRef idx="0">
              <a:schemeClr val="accent2"/>
            </a:lnRef>
            <a:fillRef idx="3">
              <a:schemeClr val="accent2"/>
            </a:fillRef>
            <a:effectRef idx="3">
              <a:schemeClr val="accent2"/>
            </a:effectRef>
            <a:fontRef idx="minor">
              <a:schemeClr val="lt1"/>
            </a:fontRef>
          </p:style>
        </p:sp>
        <p:sp>
          <p:nvSpPr>
            <p:cNvPr id="13" name="Teardrop 12"/>
            <p:cNvSpPr/>
            <p:nvPr/>
          </p:nvSpPr>
          <p:spPr>
            <a:xfrm rot="8100000">
              <a:off x="792990" y="4982646"/>
              <a:ext cx="111464" cy="111464"/>
            </a:xfrm>
            <a:prstGeom prst="teardrop">
              <a:avLst>
                <a:gd name="adj" fmla="val 200000"/>
              </a:avLst>
            </a:prstGeom>
            <a:solidFill>
              <a:schemeClr val="bg1"/>
            </a:solidFill>
          </p:spPr>
          <p:style>
            <a:lnRef idx="0">
              <a:schemeClr val="accent4"/>
            </a:lnRef>
            <a:fillRef idx="3">
              <a:schemeClr val="accent4"/>
            </a:fillRef>
            <a:effectRef idx="3">
              <a:schemeClr val="accent4"/>
            </a:effectRef>
            <a:fontRef idx="minor">
              <a:schemeClr val="lt1"/>
            </a:fontRef>
          </p:style>
        </p:sp>
        <p:sp>
          <p:nvSpPr>
            <p:cNvPr id="14" name="Oval 13"/>
            <p:cNvSpPr/>
            <p:nvPr/>
          </p:nvSpPr>
          <p:spPr>
            <a:xfrm rot="5400000">
              <a:off x="792991" y="5080412"/>
              <a:ext cx="111462" cy="111468"/>
            </a:xfrm>
            <a:prstGeom prst="ellipse">
              <a:avLst/>
            </a:prstGeom>
            <a:solidFill>
              <a:schemeClr val="bg1"/>
            </a:solidFill>
          </p:spPr>
          <p:style>
            <a:lnRef idx="0">
              <a:schemeClr val="accent6"/>
            </a:lnRef>
            <a:fillRef idx="3">
              <a:schemeClr val="accent6"/>
            </a:fillRef>
            <a:effectRef idx="3">
              <a:schemeClr val="accent6"/>
            </a:effectRef>
            <a:fontRef idx="minor">
              <a:schemeClr val="lt1"/>
            </a:fontRef>
          </p:style>
        </p:sp>
      </p:grpSp>
    </p:spTree>
    <p:extLst>
      <p:ext uri="{BB962C8B-B14F-4D97-AF65-F5344CB8AC3E}">
        <p14:creationId xmlns:p14="http://schemas.microsoft.com/office/powerpoint/2010/main" xmlns="" val="304758333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err="1" smtClean="0"/>
              <a:t>LibDock</a:t>
            </a:r>
            <a:r>
              <a:rPr lang="en-GB" dirty="0" smtClean="0"/>
              <a:t> Results</a:t>
            </a:r>
            <a:endParaRPr lang="en-GB" dirty="0"/>
          </a:p>
        </p:txBody>
      </p:sp>
      <p:sp>
        <p:nvSpPr>
          <p:cNvPr id="5" name="Rounded Rectangle 4"/>
          <p:cNvSpPr/>
          <p:nvPr/>
        </p:nvSpPr>
        <p:spPr bwMode="auto">
          <a:xfrm>
            <a:off x="6127714" y="2591713"/>
            <a:ext cx="2836286" cy="817245"/>
          </a:xfrm>
          <a:prstGeom prst="round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36000" tIns="45720" rIns="36000" bIns="45720" numCol="1" rtlCol="0" anchor="t" anchorCtr="0" compatLnSpc="1">
            <a:prstTxWarp prst="textNoShape">
              <a:avLst/>
            </a:prstTxWarp>
            <a:spAutoFit/>
          </a:bodyPr>
          <a:lstStyle/>
          <a:p>
            <a:pPr marL="0" lvl="1" algn="ctr"/>
            <a:r>
              <a:rPr lang="en-US" sz="1400" b="0" dirty="0" smtClean="0">
                <a:solidFill>
                  <a:srgbClr val="000000"/>
                </a:solidFill>
              </a:rPr>
              <a:t>The docking summary shows the number of refined poses and the ligands which failed to be docked </a:t>
            </a:r>
          </a:p>
        </p:txBody>
      </p:sp>
      <p:sp>
        <p:nvSpPr>
          <p:cNvPr id="6" name="Rounded Rectangle 5"/>
          <p:cNvSpPr/>
          <p:nvPr/>
        </p:nvSpPr>
        <p:spPr bwMode="auto">
          <a:xfrm>
            <a:off x="4752000" y="4712400"/>
            <a:ext cx="4212000" cy="1975009"/>
          </a:xfrm>
          <a:prstGeom prst="round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36000" tIns="45720" rIns="36000" bIns="45720" numCol="1" rtlCol="0" anchor="t" anchorCtr="0" compatLnSpc="1">
            <a:prstTxWarp prst="textNoShape">
              <a:avLst/>
            </a:prstTxWarp>
            <a:spAutoFit/>
          </a:bodyPr>
          <a:lstStyle/>
          <a:p>
            <a:pPr marL="0" lvl="1" algn="ctr"/>
            <a:r>
              <a:rPr lang="en-US" sz="1400" b="0" dirty="0" smtClean="0">
                <a:solidFill>
                  <a:srgbClr val="000000"/>
                </a:solidFill>
              </a:rPr>
              <a:t>Docking poses are </a:t>
            </a:r>
            <a:r>
              <a:rPr lang="en-US" sz="1400" b="0" dirty="0">
                <a:solidFill>
                  <a:srgbClr val="000000"/>
                </a:solidFill>
              </a:rPr>
              <a:t>ordered by </a:t>
            </a:r>
            <a:r>
              <a:rPr lang="en-US" sz="1400" b="0" dirty="0" err="1" smtClean="0">
                <a:solidFill>
                  <a:srgbClr val="000000"/>
                </a:solidFill>
              </a:rPr>
              <a:t>LibDockScore</a:t>
            </a:r>
            <a:endParaRPr lang="en-US" sz="1400" b="0" dirty="0" smtClean="0">
              <a:solidFill>
                <a:srgbClr val="000000"/>
              </a:solidFill>
            </a:endParaRPr>
          </a:p>
          <a:p>
            <a:pPr marL="0" lvl="1" algn="ctr"/>
            <a:r>
              <a:rPr lang="en-US" sz="1400" b="0" dirty="0">
                <a:solidFill>
                  <a:srgbClr val="000000"/>
                </a:solidFill>
              </a:rPr>
              <a:t>where a higher value indicates a more favorable </a:t>
            </a:r>
            <a:r>
              <a:rPr lang="en-US" sz="1400" b="0" dirty="0" smtClean="0">
                <a:solidFill>
                  <a:srgbClr val="000000"/>
                </a:solidFill>
              </a:rPr>
              <a:t>binding </a:t>
            </a:r>
          </a:p>
          <a:p>
            <a:pPr marL="0" lvl="1" algn="ctr"/>
            <a:endParaRPr lang="en-US" sz="1200" b="0" dirty="0">
              <a:solidFill>
                <a:srgbClr val="000000"/>
              </a:solidFill>
            </a:endParaRPr>
          </a:p>
          <a:p>
            <a:pPr marL="0" lvl="1" algn="ctr"/>
            <a:r>
              <a:rPr lang="en-US" sz="1400" b="0" dirty="0" smtClean="0">
                <a:solidFill>
                  <a:srgbClr val="000000"/>
                </a:solidFill>
              </a:rPr>
              <a:t>If you chosen to minimize the ligand poses, then –In-Situ Starting/Final Energy is reported, and the </a:t>
            </a:r>
            <a:r>
              <a:rPr lang="en-US" sz="1400" b="0" dirty="0" err="1" smtClean="0">
                <a:solidFill>
                  <a:srgbClr val="000000"/>
                </a:solidFill>
              </a:rPr>
              <a:t>LibDockScore</a:t>
            </a:r>
            <a:r>
              <a:rPr lang="en-US" sz="1400" b="0" dirty="0" smtClean="0">
                <a:solidFill>
                  <a:srgbClr val="000000"/>
                </a:solidFill>
              </a:rPr>
              <a:t> is for the pose before the refinement</a:t>
            </a:r>
          </a:p>
        </p:txBody>
      </p:sp>
      <p:grpSp>
        <p:nvGrpSpPr>
          <p:cNvPr id="7" name="Group 6"/>
          <p:cNvGrpSpPr/>
          <p:nvPr/>
        </p:nvGrpSpPr>
        <p:grpSpPr>
          <a:xfrm>
            <a:off x="54000" y="72000"/>
            <a:ext cx="111468" cy="404769"/>
            <a:chOff x="792988" y="4787108"/>
            <a:chExt cx="111468" cy="404769"/>
          </a:xfrm>
        </p:grpSpPr>
        <p:sp>
          <p:nvSpPr>
            <p:cNvPr id="8" name="Teardrop 7"/>
            <p:cNvSpPr/>
            <p:nvPr/>
          </p:nvSpPr>
          <p:spPr>
            <a:xfrm rot="8100000">
              <a:off x="792990" y="4787108"/>
              <a:ext cx="111464" cy="111464"/>
            </a:xfrm>
            <a:prstGeom prst="teardrop">
              <a:avLst>
                <a:gd name="adj" fmla="val 200000"/>
              </a:avLst>
            </a:prstGeom>
            <a:solidFill>
              <a:schemeClr val="bg1"/>
            </a:solidFill>
          </p:spPr>
          <p:style>
            <a:lnRef idx="0">
              <a:schemeClr val="dk1"/>
            </a:lnRef>
            <a:fillRef idx="3">
              <a:schemeClr val="dk1"/>
            </a:fillRef>
            <a:effectRef idx="3">
              <a:schemeClr val="dk1"/>
            </a:effectRef>
            <a:fontRef idx="minor">
              <a:schemeClr val="lt1"/>
            </a:fontRef>
          </p:style>
        </p:sp>
        <p:sp>
          <p:nvSpPr>
            <p:cNvPr id="9" name="Teardrop 8"/>
            <p:cNvSpPr/>
            <p:nvPr/>
          </p:nvSpPr>
          <p:spPr>
            <a:xfrm rot="8100000">
              <a:off x="792990" y="4884877"/>
              <a:ext cx="111464" cy="111464"/>
            </a:xfrm>
            <a:prstGeom prst="teardrop">
              <a:avLst>
                <a:gd name="adj" fmla="val 200000"/>
              </a:avLst>
            </a:prstGeom>
          </p:spPr>
          <p:style>
            <a:lnRef idx="0">
              <a:schemeClr val="accent2"/>
            </a:lnRef>
            <a:fillRef idx="3">
              <a:schemeClr val="accent2"/>
            </a:fillRef>
            <a:effectRef idx="3">
              <a:schemeClr val="accent2"/>
            </a:effectRef>
            <a:fontRef idx="minor">
              <a:schemeClr val="lt1"/>
            </a:fontRef>
          </p:style>
        </p:sp>
        <p:sp>
          <p:nvSpPr>
            <p:cNvPr id="10" name="Teardrop 9"/>
            <p:cNvSpPr/>
            <p:nvPr/>
          </p:nvSpPr>
          <p:spPr>
            <a:xfrm rot="8100000">
              <a:off x="792990" y="4982646"/>
              <a:ext cx="111464" cy="111464"/>
            </a:xfrm>
            <a:prstGeom prst="teardrop">
              <a:avLst>
                <a:gd name="adj" fmla="val 200000"/>
              </a:avLst>
            </a:prstGeom>
            <a:solidFill>
              <a:schemeClr val="bg1"/>
            </a:solidFill>
          </p:spPr>
          <p:style>
            <a:lnRef idx="0">
              <a:schemeClr val="accent4"/>
            </a:lnRef>
            <a:fillRef idx="3">
              <a:schemeClr val="accent4"/>
            </a:fillRef>
            <a:effectRef idx="3">
              <a:schemeClr val="accent4"/>
            </a:effectRef>
            <a:fontRef idx="minor">
              <a:schemeClr val="lt1"/>
            </a:fontRef>
          </p:style>
        </p:sp>
        <p:sp>
          <p:nvSpPr>
            <p:cNvPr id="11" name="Oval 10"/>
            <p:cNvSpPr/>
            <p:nvPr/>
          </p:nvSpPr>
          <p:spPr>
            <a:xfrm rot="5400000">
              <a:off x="792991" y="5080412"/>
              <a:ext cx="111462" cy="111468"/>
            </a:xfrm>
            <a:prstGeom prst="ellipse">
              <a:avLst/>
            </a:prstGeom>
            <a:solidFill>
              <a:schemeClr val="bg1"/>
            </a:solidFill>
          </p:spPr>
          <p:style>
            <a:lnRef idx="0">
              <a:schemeClr val="accent6"/>
            </a:lnRef>
            <a:fillRef idx="3">
              <a:schemeClr val="accent6"/>
            </a:fillRef>
            <a:effectRef idx="3">
              <a:schemeClr val="accent6"/>
            </a:effectRef>
            <a:fontRef idx="minor">
              <a:schemeClr val="lt1"/>
            </a:fontRef>
          </p:style>
        </p:sp>
      </p:grpSp>
    </p:spTree>
    <p:extLst>
      <p:ext uri="{BB962C8B-B14F-4D97-AF65-F5344CB8AC3E}">
        <p14:creationId xmlns:p14="http://schemas.microsoft.com/office/powerpoint/2010/main" xmlns="" val="268207390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Flexible Docking</a:t>
            </a:r>
            <a:endParaRPr lang="en-GB" dirty="0"/>
          </a:p>
        </p:txBody>
      </p:sp>
      <p:grpSp>
        <p:nvGrpSpPr>
          <p:cNvPr id="4" name="Group 3"/>
          <p:cNvGrpSpPr/>
          <p:nvPr/>
        </p:nvGrpSpPr>
        <p:grpSpPr>
          <a:xfrm>
            <a:off x="386002" y="663840"/>
            <a:ext cx="1393301" cy="1393301"/>
            <a:chOff x="386002" y="663840"/>
            <a:chExt cx="1393301" cy="1393301"/>
          </a:xfrm>
        </p:grpSpPr>
        <p:sp>
          <p:nvSpPr>
            <p:cNvPr id="5" name="Teardrop 4"/>
            <p:cNvSpPr/>
            <p:nvPr/>
          </p:nvSpPr>
          <p:spPr>
            <a:xfrm rot="8100000">
              <a:off x="386002" y="663840"/>
              <a:ext cx="1393301" cy="1393301"/>
            </a:xfrm>
            <a:prstGeom prst="teardrop">
              <a:avLst>
                <a:gd name="adj" fmla="val 200000"/>
              </a:avLst>
            </a:prstGeom>
            <a:solidFill>
              <a:schemeClr val="bg1"/>
            </a:solidFill>
          </p:spPr>
          <p:style>
            <a:lnRef idx="0">
              <a:schemeClr val="dk1"/>
            </a:lnRef>
            <a:fillRef idx="3">
              <a:schemeClr val="dk1"/>
            </a:fillRef>
            <a:effectRef idx="3">
              <a:schemeClr val="dk1"/>
            </a:effectRef>
            <a:fontRef idx="minor">
              <a:schemeClr val="lt1"/>
            </a:fontRef>
          </p:style>
        </p:sp>
        <p:sp>
          <p:nvSpPr>
            <p:cNvPr id="6" name="Freeform 5"/>
            <p:cNvSpPr/>
            <p:nvPr/>
          </p:nvSpPr>
          <p:spPr>
            <a:xfrm>
              <a:off x="432194" y="710567"/>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a:solidFill>
              <a:schemeClr val="bg1"/>
            </a:solidFill>
          </p:spPr>
          <p:style>
            <a:lnRef idx="1">
              <a:schemeClr val="dk1"/>
            </a:lnRef>
            <a:fillRef idx="2">
              <a:schemeClr val="dk1"/>
            </a:fillRef>
            <a:effectRef idx="1">
              <a:schemeClr val="dk1"/>
            </a:effectRef>
            <a:fontRef idx="minor">
              <a:schemeClr val="dk1"/>
            </a:fontRef>
          </p:style>
          <p:txBody>
            <a:bodyPr spcFirstLastPara="0" vert="horz" wrap="square" lIns="36000" tIns="36000" rIns="36000" bIns="36000" numCol="1" spcCol="1270" anchor="ctr" anchorCtr="0">
              <a:noAutofit/>
            </a:bodyPr>
            <a:lstStyle/>
            <a:p>
              <a:pPr lvl="0" algn="ctr" defTabSz="222250">
                <a:lnSpc>
                  <a:spcPct val="90000"/>
                </a:lnSpc>
                <a:spcBef>
                  <a:spcPct val="0"/>
                </a:spcBef>
                <a:spcAft>
                  <a:spcPct val="35000"/>
                </a:spcAft>
              </a:pPr>
              <a:r>
                <a:rPr lang="en-GB" sz="1400" b="0" kern="1200" dirty="0" smtClean="0">
                  <a:solidFill>
                    <a:srgbClr val="000000"/>
                  </a:solidFill>
                </a:rPr>
                <a:t>Preparation</a:t>
              </a:r>
            </a:p>
            <a:p>
              <a:pPr lvl="0" algn="ctr" defTabSz="222250">
                <a:lnSpc>
                  <a:spcPct val="90000"/>
                </a:lnSpc>
                <a:spcBef>
                  <a:spcPct val="0"/>
                </a:spcBef>
                <a:spcAft>
                  <a:spcPct val="35000"/>
                </a:spcAft>
              </a:pPr>
              <a:r>
                <a:rPr lang="en-GB" sz="1400" b="0" dirty="0" smtClean="0">
                  <a:solidFill>
                    <a:srgbClr val="000000"/>
                  </a:solidFill>
                </a:rPr>
                <a:t>Protein &amp; Ligands</a:t>
              </a:r>
              <a:endParaRPr lang="en-GB" sz="1400" b="0" kern="1200" dirty="0">
                <a:solidFill>
                  <a:srgbClr val="000000"/>
                </a:solidFill>
              </a:endParaRPr>
            </a:p>
          </p:txBody>
        </p:sp>
      </p:grpSp>
      <p:grpSp>
        <p:nvGrpSpPr>
          <p:cNvPr id="7" name="Group 6"/>
          <p:cNvGrpSpPr/>
          <p:nvPr/>
        </p:nvGrpSpPr>
        <p:grpSpPr>
          <a:xfrm>
            <a:off x="386002" y="2234879"/>
            <a:ext cx="1393301" cy="1393301"/>
            <a:chOff x="386002" y="2277767"/>
            <a:chExt cx="1393301" cy="1393301"/>
          </a:xfrm>
        </p:grpSpPr>
        <p:sp>
          <p:nvSpPr>
            <p:cNvPr id="8" name="Teardrop 7"/>
            <p:cNvSpPr/>
            <p:nvPr/>
          </p:nvSpPr>
          <p:spPr>
            <a:xfrm rot="8100000">
              <a:off x="386002" y="2277767"/>
              <a:ext cx="1393301" cy="1393301"/>
            </a:xfrm>
            <a:prstGeom prst="teardrop">
              <a:avLst>
                <a:gd name="adj" fmla="val 200000"/>
              </a:avLst>
            </a:prstGeom>
          </p:spPr>
          <p:style>
            <a:lnRef idx="0">
              <a:schemeClr val="accent2"/>
            </a:lnRef>
            <a:fillRef idx="3">
              <a:schemeClr val="accent2"/>
            </a:fillRef>
            <a:effectRef idx="3">
              <a:schemeClr val="accent2"/>
            </a:effectRef>
            <a:fontRef idx="minor">
              <a:schemeClr val="lt1"/>
            </a:fontRef>
          </p:style>
        </p:sp>
        <p:sp>
          <p:nvSpPr>
            <p:cNvPr id="9" name="Freeform 8"/>
            <p:cNvSpPr/>
            <p:nvPr/>
          </p:nvSpPr>
          <p:spPr>
            <a:xfrm>
              <a:off x="432194" y="2324494"/>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p:spPr>
          <p:style>
            <a:lnRef idx="1">
              <a:schemeClr val="accent2"/>
            </a:lnRef>
            <a:fillRef idx="2">
              <a:schemeClr val="accent2"/>
            </a:fillRef>
            <a:effectRef idx="1">
              <a:schemeClr val="accent2"/>
            </a:effectRef>
            <a:fontRef idx="minor">
              <a:schemeClr val="dk1"/>
            </a:fontRef>
          </p:style>
          <p:txBody>
            <a:bodyPr spcFirstLastPara="0" vert="horz" wrap="square" lIns="36000" tIns="36000" rIns="36000" bIns="36000" numCol="1" spcCol="1270" anchor="ctr" anchorCtr="0">
              <a:noAutofit/>
            </a:bodyPr>
            <a:lstStyle/>
            <a:p>
              <a:pPr lvl="0" algn="ctr" defTabSz="222250">
                <a:lnSpc>
                  <a:spcPct val="90000"/>
                </a:lnSpc>
                <a:spcBef>
                  <a:spcPct val="0"/>
                </a:spcBef>
                <a:spcAft>
                  <a:spcPct val="35000"/>
                </a:spcAft>
              </a:pPr>
              <a:r>
                <a:rPr lang="en-GB" sz="1400" b="0" kern="1200" dirty="0" smtClean="0">
                  <a:solidFill>
                    <a:srgbClr val="000000"/>
                  </a:solidFill>
                </a:rPr>
                <a:t>Docking</a:t>
              </a:r>
              <a:endParaRPr lang="en-GB" sz="1400" b="0" kern="1200" dirty="0">
                <a:solidFill>
                  <a:srgbClr val="000000"/>
                </a:solidFill>
              </a:endParaRPr>
            </a:p>
          </p:txBody>
        </p:sp>
      </p:grpSp>
      <p:grpSp>
        <p:nvGrpSpPr>
          <p:cNvPr id="10" name="Group 9"/>
          <p:cNvGrpSpPr/>
          <p:nvPr/>
        </p:nvGrpSpPr>
        <p:grpSpPr>
          <a:xfrm>
            <a:off x="386002" y="3805918"/>
            <a:ext cx="1393301" cy="1393301"/>
            <a:chOff x="386002" y="3711673"/>
            <a:chExt cx="1393301" cy="1393301"/>
          </a:xfrm>
          <a:solidFill>
            <a:schemeClr val="bg1"/>
          </a:solidFill>
        </p:grpSpPr>
        <p:sp>
          <p:nvSpPr>
            <p:cNvPr id="11" name="Teardrop 10"/>
            <p:cNvSpPr/>
            <p:nvPr/>
          </p:nvSpPr>
          <p:spPr>
            <a:xfrm rot="8100000">
              <a:off x="386002" y="3711673"/>
              <a:ext cx="1393301" cy="1393301"/>
            </a:xfrm>
            <a:prstGeom prst="teardrop">
              <a:avLst>
                <a:gd name="adj" fmla="val 200000"/>
              </a:avLst>
            </a:prstGeom>
            <a:grpFill/>
          </p:spPr>
          <p:style>
            <a:lnRef idx="0">
              <a:schemeClr val="accent4"/>
            </a:lnRef>
            <a:fillRef idx="3">
              <a:schemeClr val="accent4"/>
            </a:fillRef>
            <a:effectRef idx="3">
              <a:schemeClr val="accent4"/>
            </a:effectRef>
            <a:fontRef idx="minor">
              <a:schemeClr val="lt1"/>
            </a:fontRef>
          </p:style>
        </p:sp>
        <p:sp>
          <p:nvSpPr>
            <p:cNvPr id="12" name="Freeform 11"/>
            <p:cNvSpPr/>
            <p:nvPr/>
          </p:nvSpPr>
          <p:spPr>
            <a:xfrm>
              <a:off x="432194" y="3764375"/>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a:grpFill/>
          </p:spPr>
          <p:style>
            <a:lnRef idx="1">
              <a:schemeClr val="accent4"/>
            </a:lnRef>
            <a:fillRef idx="2">
              <a:schemeClr val="accent4"/>
            </a:fillRef>
            <a:effectRef idx="1">
              <a:schemeClr val="accent4"/>
            </a:effectRef>
            <a:fontRef idx="minor">
              <a:schemeClr val="dk1"/>
            </a:fontRef>
          </p:style>
          <p:txBody>
            <a:bodyPr spcFirstLastPara="0" vert="horz" wrap="square" lIns="36000" tIns="36000" rIns="36000" bIns="36000" numCol="1" spcCol="1270" anchor="ctr" anchorCtr="0">
              <a:noAutofit/>
            </a:bodyPr>
            <a:lstStyle/>
            <a:p>
              <a:pPr lvl="0" algn="ctr" defTabSz="222250">
                <a:lnSpc>
                  <a:spcPct val="114000"/>
                </a:lnSpc>
                <a:spcBef>
                  <a:spcPct val="0"/>
                </a:spcBef>
                <a:spcAft>
                  <a:spcPts val="0"/>
                </a:spcAft>
              </a:pPr>
              <a:r>
                <a:rPr lang="en-GB" sz="1400" b="0" kern="1200" dirty="0" smtClean="0">
                  <a:solidFill>
                    <a:srgbClr val="000000"/>
                  </a:solidFill>
                </a:rPr>
                <a:t>Scoring</a:t>
              </a:r>
            </a:p>
          </p:txBody>
        </p:sp>
      </p:grpSp>
      <p:grpSp>
        <p:nvGrpSpPr>
          <p:cNvPr id="13" name="Group 12"/>
          <p:cNvGrpSpPr/>
          <p:nvPr/>
        </p:nvGrpSpPr>
        <p:grpSpPr>
          <a:xfrm>
            <a:off x="385855" y="5376956"/>
            <a:ext cx="1393350" cy="1393279"/>
            <a:chOff x="385855" y="5157539"/>
            <a:chExt cx="1393350" cy="1393279"/>
          </a:xfrm>
          <a:solidFill>
            <a:schemeClr val="bg1"/>
          </a:solidFill>
        </p:grpSpPr>
        <p:sp>
          <p:nvSpPr>
            <p:cNvPr id="14" name="Oval 13"/>
            <p:cNvSpPr/>
            <p:nvPr/>
          </p:nvSpPr>
          <p:spPr>
            <a:xfrm rot="5400000">
              <a:off x="385890" y="5157504"/>
              <a:ext cx="1393279" cy="1393350"/>
            </a:xfrm>
            <a:prstGeom prst="ellipse">
              <a:avLst/>
            </a:prstGeom>
            <a:grpFill/>
          </p:spPr>
          <p:style>
            <a:lnRef idx="0">
              <a:schemeClr val="accent6"/>
            </a:lnRef>
            <a:fillRef idx="3">
              <a:schemeClr val="accent6"/>
            </a:fillRef>
            <a:effectRef idx="3">
              <a:schemeClr val="accent6"/>
            </a:effectRef>
            <a:fontRef idx="minor">
              <a:schemeClr val="lt1"/>
            </a:fontRef>
          </p:style>
        </p:sp>
        <p:sp>
          <p:nvSpPr>
            <p:cNvPr id="15" name="Freeform 14"/>
            <p:cNvSpPr/>
            <p:nvPr/>
          </p:nvSpPr>
          <p:spPr>
            <a:xfrm>
              <a:off x="432194" y="5204256"/>
              <a:ext cx="1300672" cy="1300443"/>
            </a:xfrm>
            <a:custGeom>
              <a:avLst/>
              <a:gdLst>
                <a:gd name="connsiteX0" fmla="*/ 0 w 1300672"/>
                <a:gd name="connsiteY0" fmla="*/ 650222 h 1300443"/>
                <a:gd name="connsiteX1" fmla="*/ 650336 w 1300672"/>
                <a:gd name="connsiteY1" fmla="*/ 0 h 1300443"/>
                <a:gd name="connsiteX2" fmla="*/ 1300672 w 1300672"/>
                <a:gd name="connsiteY2" fmla="*/ 650222 h 1300443"/>
                <a:gd name="connsiteX3" fmla="*/ 650336 w 1300672"/>
                <a:gd name="connsiteY3" fmla="*/ 1300444 h 1300443"/>
                <a:gd name="connsiteX4" fmla="*/ 0 w 1300672"/>
                <a:gd name="connsiteY4" fmla="*/ 650222 h 1300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672" h="1300443">
                  <a:moveTo>
                    <a:pt x="0" y="650222"/>
                  </a:moveTo>
                  <a:cubicBezTo>
                    <a:pt x="0" y="291114"/>
                    <a:pt x="291165" y="0"/>
                    <a:pt x="650336" y="0"/>
                  </a:cubicBezTo>
                  <a:cubicBezTo>
                    <a:pt x="1009507" y="0"/>
                    <a:pt x="1300672" y="291114"/>
                    <a:pt x="1300672" y="650222"/>
                  </a:cubicBezTo>
                  <a:cubicBezTo>
                    <a:pt x="1300672" y="1009330"/>
                    <a:pt x="1009507" y="1300444"/>
                    <a:pt x="650336" y="1300444"/>
                  </a:cubicBezTo>
                  <a:cubicBezTo>
                    <a:pt x="291165" y="1300444"/>
                    <a:pt x="0" y="1009330"/>
                    <a:pt x="0" y="650222"/>
                  </a:cubicBezTo>
                  <a:close/>
                </a:path>
              </a:pathLst>
            </a:custGeom>
            <a:grpFill/>
          </p:spPr>
          <p:style>
            <a:lnRef idx="1">
              <a:schemeClr val="accent6"/>
            </a:lnRef>
            <a:fillRef idx="2">
              <a:schemeClr val="accent6"/>
            </a:fillRef>
            <a:effectRef idx="1">
              <a:schemeClr val="accent6"/>
            </a:effectRef>
            <a:fontRef idx="minor">
              <a:schemeClr val="dk1"/>
            </a:fontRef>
          </p:style>
          <p:txBody>
            <a:bodyPr spcFirstLastPara="0" vert="horz" wrap="square" lIns="36000" tIns="36000" rIns="36000" bIns="36000" numCol="1" spcCol="1270" anchor="ctr" anchorCtr="0">
              <a:noAutofit/>
            </a:bodyPr>
            <a:lstStyle/>
            <a:p>
              <a:pPr algn="ctr" defTabSz="222250">
                <a:lnSpc>
                  <a:spcPct val="114000"/>
                </a:lnSpc>
                <a:spcAft>
                  <a:spcPts val="0"/>
                </a:spcAft>
              </a:pPr>
              <a:r>
                <a:rPr lang="en-GB" sz="1400" b="0" dirty="0">
                  <a:solidFill>
                    <a:srgbClr val="000000"/>
                  </a:solidFill>
                </a:rPr>
                <a:t>Filtering</a:t>
              </a:r>
            </a:p>
            <a:p>
              <a:pPr algn="ctr" defTabSz="222250">
                <a:lnSpc>
                  <a:spcPct val="114000"/>
                </a:lnSpc>
                <a:spcAft>
                  <a:spcPts val="0"/>
                </a:spcAft>
              </a:pPr>
              <a:r>
                <a:rPr lang="en-GB" sz="1400" b="0" dirty="0">
                  <a:solidFill>
                    <a:srgbClr val="000000"/>
                  </a:solidFill>
                </a:rPr>
                <a:t>Refinement</a:t>
              </a:r>
            </a:p>
            <a:p>
              <a:pPr algn="ctr" defTabSz="222250">
                <a:lnSpc>
                  <a:spcPct val="114000"/>
                </a:lnSpc>
                <a:spcAft>
                  <a:spcPts val="0"/>
                </a:spcAft>
              </a:pPr>
              <a:r>
                <a:rPr lang="en-GB" sz="1400" b="0" dirty="0">
                  <a:solidFill>
                    <a:srgbClr val="000000"/>
                  </a:solidFill>
                </a:rPr>
                <a:t>Analysis</a:t>
              </a:r>
            </a:p>
          </p:txBody>
        </p:sp>
      </p:grpSp>
      <p:sp>
        <p:nvSpPr>
          <p:cNvPr id="21" name="Rounded Rectangle 20"/>
          <p:cNvSpPr/>
          <p:nvPr/>
        </p:nvSpPr>
        <p:spPr bwMode="auto">
          <a:xfrm>
            <a:off x="5893295" y="710567"/>
            <a:ext cx="3072400" cy="1293971"/>
          </a:xfrm>
          <a:prstGeom prst="round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36000" tIns="45720" rIns="36000" bIns="45720" numCol="1" rtlCol="0" anchor="t" anchorCtr="0" compatLnSpc="1">
            <a:prstTxWarp prst="textNoShape">
              <a:avLst/>
            </a:prstTxWarp>
            <a:spAutoFit/>
          </a:bodyPr>
          <a:lstStyle/>
          <a:p>
            <a:pPr marL="0" lvl="1" algn="ctr"/>
            <a:r>
              <a:rPr lang="en-US" sz="1400" b="0" dirty="0">
                <a:solidFill>
                  <a:srgbClr val="000000"/>
                </a:solidFill>
              </a:rPr>
              <a:t>Flexible Docking allows for receptor flexibility during the docking of flexible ligands, allowing the receptor to adapt to different ligands in an induced-fit model</a:t>
            </a:r>
          </a:p>
        </p:txBody>
      </p:sp>
      <p:sp>
        <p:nvSpPr>
          <p:cNvPr id="27" name="Rounded Rectangle 26"/>
          <p:cNvSpPr/>
          <p:nvPr/>
        </p:nvSpPr>
        <p:spPr bwMode="auto">
          <a:xfrm>
            <a:off x="1893600" y="6274800"/>
            <a:ext cx="7143330" cy="476726"/>
          </a:xfrm>
          <a:prstGeom prst="round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36000" tIns="45720" rIns="36000" bIns="45720" numCol="1" rtlCol="0" anchor="t" anchorCtr="0" compatLnSpc="1">
            <a:prstTxWarp prst="textNoShape">
              <a:avLst/>
            </a:prstTxWarp>
            <a:spAutoFit/>
          </a:bodyPr>
          <a:lstStyle/>
          <a:p>
            <a:pPr marL="0" lvl="1" algn="ctr"/>
            <a:r>
              <a:rPr lang="en-US" sz="1100" b="0" dirty="0" smtClean="0">
                <a:solidFill>
                  <a:srgbClr val="000000"/>
                </a:solidFill>
              </a:rPr>
              <a:t>Koska J, Spassov VZ, Maynard AJ, Yan L, Austin N, Flook PK, </a:t>
            </a:r>
            <a:r>
              <a:rPr lang="en-US" sz="1100" b="0" dirty="0" err="1" smtClean="0">
                <a:solidFill>
                  <a:srgbClr val="000000"/>
                </a:solidFill>
              </a:rPr>
              <a:t>Venkatachalam</a:t>
            </a:r>
            <a:r>
              <a:rPr lang="en-US" sz="1100" b="0" dirty="0" smtClean="0">
                <a:solidFill>
                  <a:srgbClr val="000000"/>
                </a:solidFill>
              </a:rPr>
              <a:t> CM. </a:t>
            </a:r>
            <a:r>
              <a:rPr lang="en-US" sz="1100" b="0" dirty="0">
                <a:solidFill>
                  <a:srgbClr val="000000"/>
                </a:solidFill>
              </a:rPr>
              <a:t>Fully automated molecular mechanics based induced fit protein-ligand docking method, </a:t>
            </a:r>
            <a:r>
              <a:rPr lang="en-US" sz="1100" b="0" i="1" dirty="0">
                <a:solidFill>
                  <a:srgbClr val="000000"/>
                </a:solidFill>
              </a:rPr>
              <a:t>J. Chem. Inf. Model</a:t>
            </a:r>
            <a:r>
              <a:rPr lang="en-US" sz="1100" b="0" dirty="0" smtClean="0">
                <a:solidFill>
                  <a:srgbClr val="000000"/>
                </a:solidFill>
              </a:rPr>
              <a:t>. </a:t>
            </a:r>
            <a:r>
              <a:rPr lang="en-US" sz="1100" dirty="0">
                <a:solidFill>
                  <a:srgbClr val="000000"/>
                </a:solidFill>
              </a:rPr>
              <a:t>2008</a:t>
            </a:r>
            <a:r>
              <a:rPr lang="en-US" sz="1100" b="0" dirty="0">
                <a:solidFill>
                  <a:srgbClr val="000000"/>
                </a:solidFill>
              </a:rPr>
              <a:t>, </a:t>
            </a:r>
            <a:r>
              <a:rPr lang="en-US" sz="1100" b="0" dirty="0" smtClean="0">
                <a:solidFill>
                  <a:srgbClr val="000000"/>
                </a:solidFill>
              </a:rPr>
              <a:t>48, </a:t>
            </a:r>
            <a:r>
              <a:rPr lang="en-US" sz="1100" b="0" dirty="0">
                <a:solidFill>
                  <a:srgbClr val="000000"/>
                </a:solidFill>
              </a:rPr>
              <a:t>1965-1973.</a:t>
            </a:r>
          </a:p>
        </p:txBody>
      </p:sp>
      <p:sp>
        <p:nvSpPr>
          <p:cNvPr id="26" name="Rounded Rectangle 25"/>
          <p:cNvSpPr/>
          <p:nvPr/>
        </p:nvSpPr>
        <p:spPr bwMode="auto">
          <a:xfrm>
            <a:off x="5893295" y="5333020"/>
            <a:ext cx="3072305" cy="817245"/>
          </a:xfrm>
          <a:prstGeom prst="round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36000" tIns="45720" rIns="36000" bIns="45720" numCol="1" rtlCol="0" anchor="t" anchorCtr="0" compatLnSpc="1">
            <a:prstTxWarp prst="textNoShape">
              <a:avLst/>
            </a:prstTxWarp>
            <a:spAutoFit/>
          </a:bodyPr>
          <a:lstStyle/>
          <a:p>
            <a:pPr marL="0" lvl="1" algn="ctr"/>
            <a:r>
              <a:rPr lang="en-US" sz="1400" b="0" dirty="0">
                <a:solidFill>
                  <a:srgbClr val="000000"/>
                </a:solidFill>
              </a:rPr>
              <a:t>E</a:t>
            </a:r>
            <a:r>
              <a:rPr lang="en-US" sz="1400" b="0" dirty="0" smtClean="0">
                <a:solidFill>
                  <a:srgbClr val="000000"/>
                </a:solidFill>
              </a:rPr>
              <a:t>xisting </a:t>
            </a:r>
            <a:r>
              <a:rPr lang="en-US" sz="1400" b="0" dirty="0">
                <a:solidFill>
                  <a:srgbClr val="000000"/>
                </a:solidFill>
              </a:rPr>
              <a:t>protein conformations can be </a:t>
            </a:r>
            <a:r>
              <a:rPr lang="en-US" sz="1400" b="0" dirty="0" smtClean="0">
                <a:solidFill>
                  <a:srgbClr val="000000"/>
                </a:solidFill>
              </a:rPr>
              <a:t>used in lieu of generating side chain conformations </a:t>
            </a:r>
          </a:p>
        </p:txBody>
      </p:sp>
      <p:sp>
        <p:nvSpPr>
          <p:cNvPr id="28" name="Rounded Rectangle 27"/>
          <p:cNvSpPr/>
          <p:nvPr/>
        </p:nvSpPr>
        <p:spPr>
          <a:xfrm>
            <a:off x="2324480" y="710567"/>
            <a:ext cx="3367960" cy="685800"/>
          </a:xfrm>
          <a:prstGeom prst="roundRect">
            <a:avLst/>
          </a:prstGeom>
        </p:spPr>
        <p:style>
          <a:lnRef idx="0">
            <a:schemeClr val="accent2"/>
          </a:lnRef>
          <a:fillRef idx="3">
            <a:schemeClr val="accent2"/>
          </a:fillRef>
          <a:effectRef idx="3">
            <a:schemeClr val="accent2"/>
          </a:effectRef>
          <a:fontRef idx="minor">
            <a:schemeClr val="lt1"/>
          </a:fontRef>
        </p:style>
        <p:txBody>
          <a:bodyPr lIns="36000" rIns="36000" rtlCol="0" anchor="ctr"/>
          <a:lstStyle/>
          <a:p>
            <a:pPr algn="ctr"/>
            <a:r>
              <a:rPr lang="fr-FR" sz="1400" b="0" dirty="0" err="1">
                <a:solidFill>
                  <a:schemeClr val="bg1"/>
                </a:solidFill>
              </a:rPr>
              <a:t>Generate</a:t>
            </a:r>
            <a:r>
              <a:rPr lang="fr-FR" sz="1400" b="0" dirty="0">
                <a:solidFill>
                  <a:schemeClr val="bg1"/>
                </a:solidFill>
              </a:rPr>
              <a:t> </a:t>
            </a:r>
            <a:r>
              <a:rPr lang="fr-FR" sz="1400" b="0" dirty="0" err="1" smtClean="0">
                <a:solidFill>
                  <a:schemeClr val="bg1"/>
                </a:solidFill>
              </a:rPr>
              <a:t>Receptor</a:t>
            </a:r>
            <a:r>
              <a:rPr lang="fr-FR" sz="1400" b="0" dirty="0" smtClean="0">
                <a:solidFill>
                  <a:schemeClr val="bg1"/>
                </a:solidFill>
              </a:rPr>
              <a:t> </a:t>
            </a:r>
            <a:r>
              <a:rPr lang="fr-FR" sz="1400" b="0" dirty="0" err="1" smtClean="0">
                <a:solidFill>
                  <a:schemeClr val="bg1"/>
                </a:solidFill>
              </a:rPr>
              <a:t>Side</a:t>
            </a:r>
            <a:r>
              <a:rPr lang="fr-FR" sz="1400" b="0" dirty="0" smtClean="0">
                <a:solidFill>
                  <a:schemeClr val="bg1"/>
                </a:solidFill>
              </a:rPr>
              <a:t> Chain Conformations </a:t>
            </a:r>
            <a:r>
              <a:rPr lang="en-US" sz="1400" b="0" dirty="0" smtClean="0">
                <a:solidFill>
                  <a:schemeClr val="bg1"/>
                </a:solidFill>
              </a:rPr>
              <a:t>(</a:t>
            </a:r>
            <a:r>
              <a:rPr lang="en-US" sz="1400" b="0" dirty="0" err="1" smtClean="0">
                <a:solidFill>
                  <a:schemeClr val="bg1"/>
                </a:solidFill>
              </a:rPr>
              <a:t>ChiFlex</a:t>
            </a:r>
            <a:r>
              <a:rPr lang="en-US" sz="1400" b="0" dirty="0" smtClean="0">
                <a:solidFill>
                  <a:schemeClr val="bg1"/>
                </a:solidFill>
              </a:rPr>
              <a:t> algorithm)</a:t>
            </a:r>
            <a:endParaRPr lang="en-US" sz="1400" b="0" dirty="0">
              <a:solidFill>
                <a:schemeClr val="bg1"/>
              </a:solidFill>
            </a:endParaRPr>
          </a:p>
        </p:txBody>
      </p:sp>
      <p:sp>
        <p:nvSpPr>
          <p:cNvPr id="29" name="Rounded Rectangle 28"/>
          <p:cNvSpPr/>
          <p:nvPr/>
        </p:nvSpPr>
        <p:spPr>
          <a:xfrm>
            <a:off x="2324480" y="1661347"/>
            <a:ext cx="3367960" cy="685800"/>
          </a:xfrm>
          <a:prstGeom prst="roundRect">
            <a:avLst/>
          </a:prstGeom>
        </p:spPr>
        <p:style>
          <a:lnRef idx="0">
            <a:schemeClr val="accent2"/>
          </a:lnRef>
          <a:fillRef idx="3">
            <a:schemeClr val="accent2"/>
          </a:fillRef>
          <a:effectRef idx="3">
            <a:schemeClr val="accent2"/>
          </a:effectRef>
          <a:fontRef idx="minor">
            <a:schemeClr val="lt1"/>
          </a:fontRef>
        </p:style>
        <p:txBody>
          <a:bodyPr lIns="36000" rIns="36000" rtlCol="0" anchor="ctr"/>
          <a:lstStyle/>
          <a:p>
            <a:pPr algn="ctr"/>
            <a:r>
              <a:rPr lang="en-US" sz="1400" b="0" dirty="0">
                <a:solidFill>
                  <a:schemeClr val="bg1"/>
                </a:solidFill>
              </a:rPr>
              <a:t>Generate Receptor </a:t>
            </a:r>
            <a:r>
              <a:rPr lang="en-US" sz="1400" b="0" dirty="0" smtClean="0">
                <a:solidFill>
                  <a:schemeClr val="bg1"/>
                </a:solidFill>
              </a:rPr>
              <a:t>Hotspots for Receptor Conformations</a:t>
            </a:r>
            <a:endParaRPr lang="en-US" sz="1400" b="0" dirty="0">
              <a:solidFill>
                <a:schemeClr val="bg1"/>
              </a:solidFill>
            </a:endParaRPr>
          </a:p>
        </p:txBody>
      </p:sp>
      <p:sp>
        <p:nvSpPr>
          <p:cNvPr id="30" name="Rounded Rectangle 29"/>
          <p:cNvSpPr/>
          <p:nvPr/>
        </p:nvSpPr>
        <p:spPr>
          <a:xfrm>
            <a:off x="2324480" y="3562907"/>
            <a:ext cx="3367960" cy="685800"/>
          </a:xfrm>
          <a:prstGeom prst="roundRect">
            <a:avLst/>
          </a:prstGeom>
        </p:spPr>
        <p:style>
          <a:lnRef idx="0">
            <a:schemeClr val="accent2"/>
          </a:lnRef>
          <a:fillRef idx="3">
            <a:schemeClr val="accent2"/>
          </a:fillRef>
          <a:effectRef idx="3">
            <a:schemeClr val="accent2"/>
          </a:effectRef>
          <a:fontRef idx="minor">
            <a:schemeClr val="lt1"/>
          </a:fontRef>
        </p:style>
        <p:txBody>
          <a:bodyPr lIns="36000" rIns="36000" rtlCol="0" anchor="ctr"/>
          <a:lstStyle/>
          <a:p>
            <a:pPr algn="ctr"/>
            <a:r>
              <a:rPr lang="en-US" sz="1400" b="0" dirty="0">
                <a:solidFill>
                  <a:schemeClr val="bg1"/>
                </a:solidFill>
              </a:rPr>
              <a:t>Match Conformations to Hotspots</a:t>
            </a:r>
          </a:p>
        </p:txBody>
      </p:sp>
      <p:sp>
        <p:nvSpPr>
          <p:cNvPr id="31" name="Rounded Rectangle 30"/>
          <p:cNvSpPr/>
          <p:nvPr/>
        </p:nvSpPr>
        <p:spPr>
          <a:xfrm>
            <a:off x="2324480" y="4513687"/>
            <a:ext cx="3367960" cy="685800"/>
          </a:xfrm>
          <a:prstGeom prst="roundRect">
            <a:avLst/>
          </a:prstGeom>
        </p:spPr>
        <p:style>
          <a:lnRef idx="0">
            <a:schemeClr val="accent2"/>
          </a:lnRef>
          <a:fillRef idx="3">
            <a:schemeClr val="accent2"/>
          </a:fillRef>
          <a:effectRef idx="3">
            <a:schemeClr val="accent2"/>
          </a:effectRef>
          <a:fontRef idx="minor">
            <a:schemeClr val="lt1"/>
          </a:fontRef>
        </p:style>
        <p:txBody>
          <a:bodyPr lIns="36000" rIns="36000" rtlCol="0" anchor="ctr"/>
          <a:lstStyle/>
          <a:p>
            <a:pPr algn="ctr"/>
            <a:r>
              <a:rPr lang="en-US" sz="1400" b="0" dirty="0">
                <a:solidFill>
                  <a:schemeClr val="bg1"/>
                </a:solidFill>
              </a:rPr>
              <a:t>Refine </a:t>
            </a:r>
            <a:r>
              <a:rPr lang="en-US" sz="1400" b="0" dirty="0" smtClean="0">
                <a:solidFill>
                  <a:schemeClr val="bg1"/>
                </a:solidFill>
              </a:rPr>
              <a:t>Protein Side </a:t>
            </a:r>
            <a:r>
              <a:rPr lang="en-US" sz="1400" b="0" dirty="0">
                <a:solidFill>
                  <a:schemeClr val="bg1"/>
                </a:solidFill>
              </a:rPr>
              <a:t>Chain </a:t>
            </a:r>
            <a:r>
              <a:rPr lang="en-US" sz="1400" b="0" dirty="0" smtClean="0">
                <a:solidFill>
                  <a:schemeClr val="bg1"/>
                </a:solidFill>
              </a:rPr>
              <a:t>Conformations</a:t>
            </a:r>
          </a:p>
          <a:p>
            <a:pPr algn="ctr"/>
            <a:r>
              <a:rPr lang="en-US" sz="1400" b="0" dirty="0">
                <a:solidFill>
                  <a:schemeClr val="bg1"/>
                </a:solidFill>
              </a:rPr>
              <a:t>(</a:t>
            </a:r>
            <a:r>
              <a:rPr lang="en-US" sz="1400" b="0" dirty="0" err="1" smtClean="0">
                <a:solidFill>
                  <a:schemeClr val="bg1"/>
                </a:solidFill>
              </a:rPr>
              <a:t>ChiRotor</a:t>
            </a:r>
            <a:r>
              <a:rPr lang="en-US" sz="1400" b="0" dirty="0" smtClean="0">
                <a:solidFill>
                  <a:schemeClr val="bg1"/>
                </a:solidFill>
              </a:rPr>
              <a:t> </a:t>
            </a:r>
            <a:r>
              <a:rPr lang="en-US" sz="1400" b="0" dirty="0">
                <a:solidFill>
                  <a:schemeClr val="bg1"/>
                </a:solidFill>
              </a:rPr>
              <a:t>algorithm</a:t>
            </a:r>
            <a:r>
              <a:rPr lang="en-US" sz="1400" b="0" dirty="0" smtClean="0">
                <a:solidFill>
                  <a:schemeClr val="bg1"/>
                </a:solidFill>
              </a:rPr>
              <a:t>) </a:t>
            </a:r>
            <a:endParaRPr lang="en-US" sz="1400" b="0" dirty="0">
              <a:solidFill>
                <a:schemeClr val="bg1"/>
              </a:solidFill>
            </a:endParaRPr>
          </a:p>
        </p:txBody>
      </p:sp>
      <p:sp>
        <p:nvSpPr>
          <p:cNvPr id="32" name="Rounded Rectangle 31"/>
          <p:cNvSpPr/>
          <p:nvPr/>
        </p:nvSpPr>
        <p:spPr>
          <a:xfrm>
            <a:off x="2324480" y="2612127"/>
            <a:ext cx="3367960" cy="685800"/>
          </a:xfrm>
          <a:prstGeom prst="roundRect">
            <a:avLst/>
          </a:prstGeom>
        </p:spPr>
        <p:style>
          <a:lnRef idx="0">
            <a:schemeClr val="accent2"/>
          </a:lnRef>
          <a:fillRef idx="3">
            <a:schemeClr val="accent2"/>
          </a:fillRef>
          <a:effectRef idx="3">
            <a:schemeClr val="accent2"/>
          </a:effectRef>
          <a:fontRef idx="minor">
            <a:schemeClr val="lt1"/>
          </a:fontRef>
        </p:style>
        <p:txBody>
          <a:bodyPr lIns="36000" rIns="36000" rtlCol="0" anchor="ctr"/>
          <a:lstStyle/>
          <a:p>
            <a:pPr algn="ctr"/>
            <a:r>
              <a:rPr lang="en-US" sz="1400" b="0" dirty="0">
                <a:solidFill>
                  <a:schemeClr val="bg1"/>
                </a:solidFill>
              </a:rPr>
              <a:t>Generate Ligand Conformations</a:t>
            </a:r>
          </a:p>
          <a:p>
            <a:pPr algn="ctr"/>
            <a:r>
              <a:rPr lang="en-US" sz="1400" b="0" dirty="0" smtClean="0">
                <a:solidFill>
                  <a:schemeClr val="bg1"/>
                </a:solidFill>
              </a:rPr>
              <a:t>(On-the-fly </a:t>
            </a:r>
            <a:r>
              <a:rPr lang="en-US" sz="1400" b="0" dirty="0">
                <a:solidFill>
                  <a:schemeClr val="bg1"/>
                </a:solidFill>
              </a:rPr>
              <a:t>methods, or pre-generated)</a:t>
            </a:r>
          </a:p>
        </p:txBody>
      </p:sp>
      <p:sp>
        <p:nvSpPr>
          <p:cNvPr id="33" name="Right Arrow 32"/>
          <p:cNvSpPr/>
          <p:nvPr/>
        </p:nvSpPr>
        <p:spPr>
          <a:xfrm rot="5400000">
            <a:off x="3855266" y="1388127"/>
            <a:ext cx="306388" cy="281459"/>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GB" sz="1200" b="0">
              <a:solidFill>
                <a:schemeClr val="bg1"/>
              </a:solidFill>
            </a:endParaRPr>
          </a:p>
        </p:txBody>
      </p:sp>
      <p:sp>
        <p:nvSpPr>
          <p:cNvPr id="34" name="Right Arrow 33"/>
          <p:cNvSpPr/>
          <p:nvPr/>
        </p:nvSpPr>
        <p:spPr>
          <a:xfrm rot="5400000">
            <a:off x="3855266" y="2338907"/>
            <a:ext cx="306388" cy="281459"/>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GB" sz="1200" b="0">
              <a:solidFill>
                <a:schemeClr val="bg1"/>
              </a:solidFill>
            </a:endParaRPr>
          </a:p>
        </p:txBody>
      </p:sp>
      <p:sp>
        <p:nvSpPr>
          <p:cNvPr id="35" name="Right Arrow 34"/>
          <p:cNvSpPr/>
          <p:nvPr/>
        </p:nvSpPr>
        <p:spPr>
          <a:xfrm rot="5400000">
            <a:off x="3855266" y="4240467"/>
            <a:ext cx="306388" cy="281459"/>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GB" sz="1200" b="0">
              <a:solidFill>
                <a:schemeClr val="bg1"/>
              </a:solidFill>
            </a:endParaRPr>
          </a:p>
        </p:txBody>
      </p:sp>
      <p:sp>
        <p:nvSpPr>
          <p:cNvPr id="36" name="Rounded Rectangle 35"/>
          <p:cNvSpPr/>
          <p:nvPr/>
        </p:nvSpPr>
        <p:spPr>
          <a:xfrm>
            <a:off x="2324480" y="5464465"/>
            <a:ext cx="3367960" cy="685800"/>
          </a:xfrm>
          <a:prstGeom prst="roundRect">
            <a:avLst/>
          </a:prstGeom>
        </p:spPr>
        <p:style>
          <a:lnRef idx="0">
            <a:schemeClr val="accent2"/>
          </a:lnRef>
          <a:fillRef idx="3">
            <a:schemeClr val="accent2"/>
          </a:fillRef>
          <a:effectRef idx="3">
            <a:schemeClr val="accent2"/>
          </a:effectRef>
          <a:fontRef idx="minor">
            <a:schemeClr val="lt1"/>
          </a:fontRef>
        </p:style>
        <p:txBody>
          <a:bodyPr lIns="36000" rIns="36000" rtlCol="0" anchor="ctr"/>
          <a:lstStyle/>
          <a:p>
            <a:pPr algn="ctr"/>
            <a:r>
              <a:rPr lang="en-US" sz="1400" b="0" dirty="0" smtClean="0">
                <a:solidFill>
                  <a:schemeClr val="bg1"/>
                </a:solidFill>
              </a:rPr>
              <a:t>Simulated Annealing </a:t>
            </a:r>
            <a:r>
              <a:rPr lang="en-US" sz="1400" b="0" dirty="0">
                <a:solidFill>
                  <a:schemeClr val="bg1"/>
                </a:solidFill>
              </a:rPr>
              <a:t>and </a:t>
            </a:r>
            <a:r>
              <a:rPr lang="en-US" sz="1400" b="0" dirty="0" smtClean="0">
                <a:solidFill>
                  <a:schemeClr val="bg1"/>
                </a:solidFill>
              </a:rPr>
              <a:t>Energy </a:t>
            </a:r>
            <a:r>
              <a:rPr lang="en-US" sz="1400" b="0" dirty="0" err="1" smtClean="0">
                <a:solidFill>
                  <a:schemeClr val="bg1"/>
                </a:solidFill>
              </a:rPr>
              <a:t>Minimisation</a:t>
            </a:r>
            <a:r>
              <a:rPr lang="en-US" sz="1400" b="0" dirty="0" smtClean="0">
                <a:solidFill>
                  <a:schemeClr val="bg1"/>
                </a:solidFill>
              </a:rPr>
              <a:t> of Poses</a:t>
            </a:r>
            <a:endParaRPr lang="en-US" sz="1400" b="0" dirty="0">
              <a:solidFill>
                <a:schemeClr val="bg1"/>
              </a:solidFill>
            </a:endParaRPr>
          </a:p>
        </p:txBody>
      </p:sp>
      <p:sp>
        <p:nvSpPr>
          <p:cNvPr id="37" name="Right Arrow 36"/>
          <p:cNvSpPr/>
          <p:nvPr/>
        </p:nvSpPr>
        <p:spPr>
          <a:xfrm rot="5400000">
            <a:off x="3855266" y="3289687"/>
            <a:ext cx="306388" cy="281459"/>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GB" sz="1200" b="0">
              <a:solidFill>
                <a:schemeClr val="bg1"/>
              </a:solidFill>
            </a:endParaRPr>
          </a:p>
        </p:txBody>
      </p:sp>
      <p:sp>
        <p:nvSpPr>
          <p:cNvPr id="38" name="Right Arrow 37"/>
          <p:cNvSpPr/>
          <p:nvPr/>
        </p:nvSpPr>
        <p:spPr>
          <a:xfrm rot="5400000">
            <a:off x="3855266" y="5191247"/>
            <a:ext cx="306388" cy="281459"/>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GB" sz="1200" b="0">
              <a:solidFill>
                <a:schemeClr val="bg1"/>
              </a:solidFill>
            </a:endParaRPr>
          </a:p>
        </p:txBody>
      </p:sp>
      <p:sp>
        <p:nvSpPr>
          <p:cNvPr id="39" name="Freeform 38"/>
          <p:cNvSpPr>
            <a:spLocks noChangeAspect="1"/>
          </p:cNvSpPr>
          <p:nvPr/>
        </p:nvSpPr>
        <p:spPr bwMode="auto">
          <a:xfrm>
            <a:off x="6219016" y="2327680"/>
            <a:ext cx="1579402" cy="906163"/>
          </a:xfrm>
          <a:custGeom>
            <a:avLst/>
            <a:gdLst>
              <a:gd name="connsiteX0" fmla="*/ 404548 w 2393050"/>
              <a:gd name="connsiteY0" fmla="*/ 45380 h 926805"/>
              <a:gd name="connsiteX1" fmla="*/ 96730 w 2393050"/>
              <a:gd name="connsiteY1" fmla="*/ 221923 h 926805"/>
              <a:gd name="connsiteX2" fmla="*/ 10722 w 2393050"/>
              <a:gd name="connsiteY2" fmla="*/ 457313 h 926805"/>
              <a:gd name="connsiteX3" fmla="*/ 304960 w 2393050"/>
              <a:gd name="connsiteY3" fmla="*/ 742497 h 926805"/>
              <a:gd name="connsiteX4" fmla="*/ 685205 w 2393050"/>
              <a:gd name="connsiteY4" fmla="*/ 860192 h 926805"/>
              <a:gd name="connsiteX5" fmla="*/ 1128825 w 2393050"/>
              <a:gd name="connsiteY5" fmla="*/ 923567 h 926805"/>
              <a:gd name="connsiteX6" fmla="*/ 1567918 w 2393050"/>
              <a:gd name="connsiteY6" fmla="*/ 900933 h 926805"/>
              <a:gd name="connsiteX7" fmla="*/ 2074912 w 2393050"/>
              <a:gd name="connsiteY7" fmla="*/ 760604 h 926805"/>
              <a:gd name="connsiteX8" fmla="*/ 2364623 w 2393050"/>
              <a:gd name="connsiteY8" fmla="*/ 529741 h 926805"/>
              <a:gd name="connsiteX9" fmla="*/ 2355570 w 2393050"/>
              <a:gd name="connsiteY9" fmla="*/ 298877 h 926805"/>
              <a:gd name="connsiteX10" fmla="*/ 2129233 w 2393050"/>
              <a:gd name="connsiteY10" fmla="*/ 113281 h 926805"/>
              <a:gd name="connsiteX11" fmla="*/ 1844049 w 2393050"/>
              <a:gd name="connsiteY11" fmla="*/ 113 h 926805"/>
              <a:gd name="connsiteX12" fmla="*/ 1644873 w 2393050"/>
              <a:gd name="connsiteY12" fmla="*/ 95175 h 926805"/>
              <a:gd name="connsiteX13" fmla="*/ 1690140 w 2393050"/>
              <a:gd name="connsiteY13" fmla="*/ 240030 h 926805"/>
              <a:gd name="connsiteX14" fmla="*/ 1952691 w 2393050"/>
              <a:gd name="connsiteY14" fmla="*/ 285297 h 926805"/>
              <a:gd name="connsiteX15" fmla="*/ 2007011 w 2393050"/>
              <a:gd name="connsiteY15" fmla="*/ 407519 h 926805"/>
              <a:gd name="connsiteX16" fmla="*/ 1821415 w 2393050"/>
              <a:gd name="connsiteY16" fmla="*/ 507107 h 926805"/>
              <a:gd name="connsiteX17" fmla="*/ 1676560 w 2393050"/>
              <a:gd name="connsiteY17" fmla="*/ 661016 h 926805"/>
              <a:gd name="connsiteX18" fmla="*/ 1359689 w 2393050"/>
              <a:gd name="connsiteY18" fmla="*/ 633856 h 926805"/>
              <a:gd name="connsiteX19" fmla="*/ 1196726 w 2393050"/>
              <a:gd name="connsiteY19" fmla="*/ 425626 h 926805"/>
              <a:gd name="connsiteX20" fmla="*/ 929649 w 2393050"/>
              <a:gd name="connsiteY20" fmla="*/ 466367 h 926805"/>
              <a:gd name="connsiteX21" fmla="*/ 816481 w 2393050"/>
              <a:gd name="connsiteY21" fmla="*/ 624802 h 926805"/>
              <a:gd name="connsiteX22" fmla="*/ 594671 w 2393050"/>
              <a:gd name="connsiteY22" fmla="*/ 670070 h 926805"/>
              <a:gd name="connsiteX23" fmla="*/ 449815 w 2393050"/>
              <a:gd name="connsiteY23" fmla="*/ 529741 h 926805"/>
              <a:gd name="connsiteX24" fmla="*/ 264219 w 2393050"/>
              <a:gd name="connsiteY24" fmla="*/ 489000 h 926805"/>
              <a:gd name="connsiteX25" fmla="*/ 300433 w 2393050"/>
              <a:gd name="connsiteY25" fmla="*/ 326038 h 926805"/>
              <a:gd name="connsiteX26" fmla="*/ 599197 w 2393050"/>
              <a:gd name="connsiteY26" fmla="*/ 298877 h 926805"/>
              <a:gd name="connsiteX27" fmla="*/ 725946 w 2393050"/>
              <a:gd name="connsiteY27" fmla="*/ 122335 h 926805"/>
              <a:gd name="connsiteX28" fmla="*/ 567510 w 2393050"/>
              <a:gd name="connsiteY28" fmla="*/ 9167 h 926805"/>
              <a:gd name="connsiteX29" fmla="*/ 404548 w 2393050"/>
              <a:gd name="connsiteY29" fmla="*/ 45380 h 926805"/>
              <a:gd name="connsiteX0" fmla="*/ 403067 w 2391569"/>
              <a:gd name="connsiteY0" fmla="*/ 45380 h 926805"/>
              <a:gd name="connsiteX1" fmla="*/ 95249 w 2391569"/>
              <a:gd name="connsiteY1" fmla="*/ 221923 h 926805"/>
              <a:gd name="connsiteX2" fmla="*/ 9241 w 2391569"/>
              <a:gd name="connsiteY2" fmla="*/ 457313 h 926805"/>
              <a:gd name="connsiteX3" fmla="*/ 280846 w 2391569"/>
              <a:gd name="connsiteY3" fmla="*/ 737970 h 926805"/>
              <a:gd name="connsiteX4" fmla="*/ 683724 w 2391569"/>
              <a:gd name="connsiteY4" fmla="*/ 860192 h 926805"/>
              <a:gd name="connsiteX5" fmla="*/ 1127344 w 2391569"/>
              <a:gd name="connsiteY5" fmla="*/ 923567 h 926805"/>
              <a:gd name="connsiteX6" fmla="*/ 1566437 w 2391569"/>
              <a:gd name="connsiteY6" fmla="*/ 900933 h 926805"/>
              <a:gd name="connsiteX7" fmla="*/ 2073431 w 2391569"/>
              <a:gd name="connsiteY7" fmla="*/ 760604 h 926805"/>
              <a:gd name="connsiteX8" fmla="*/ 2363142 w 2391569"/>
              <a:gd name="connsiteY8" fmla="*/ 529741 h 926805"/>
              <a:gd name="connsiteX9" fmla="*/ 2354089 w 2391569"/>
              <a:gd name="connsiteY9" fmla="*/ 298877 h 926805"/>
              <a:gd name="connsiteX10" fmla="*/ 2127752 w 2391569"/>
              <a:gd name="connsiteY10" fmla="*/ 113281 h 926805"/>
              <a:gd name="connsiteX11" fmla="*/ 1842568 w 2391569"/>
              <a:gd name="connsiteY11" fmla="*/ 113 h 926805"/>
              <a:gd name="connsiteX12" fmla="*/ 1643392 w 2391569"/>
              <a:gd name="connsiteY12" fmla="*/ 95175 h 926805"/>
              <a:gd name="connsiteX13" fmla="*/ 1688659 w 2391569"/>
              <a:gd name="connsiteY13" fmla="*/ 240030 h 926805"/>
              <a:gd name="connsiteX14" fmla="*/ 1951210 w 2391569"/>
              <a:gd name="connsiteY14" fmla="*/ 285297 h 926805"/>
              <a:gd name="connsiteX15" fmla="*/ 2005530 w 2391569"/>
              <a:gd name="connsiteY15" fmla="*/ 407519 h 926805"/>
              <a:gd name="connsiteX16" fmla="*/ 1819934 w 2391569"/>
              <a:gd name="connsiteY16" fmla="*/ 507107 h 926805"/>
              <a:gd name="connsiteX17" fmla="*/ 1675079 w 2391569"/>
              <a:gd name="connsiteY17" fmla="*/ 661016 h 926805"/>
              <a:gd name="connsiteX18" fmla="*/ 1358208 w 2391569"/>
              <a:gd name="connsiteY18" fmla="*/ 633856 h 926805"/>
              <a:gd name="connsiteX19" fmla="*/ 1195245 w 2391569"/>
              <a:gd name="connsiteY19" fmla="*/ 425626 h 926805"/>
              <a:gd name="connsiteX20" fmla="*/ 928168 w 2391569"/>
              <a:gd name="connsiteY20" fmla="*/ 466367 h 926805"/>
              <a:gd name="connsiteX21" fmla="*/ 815000 w 2391569"/>
              <a:gd name="connsiteY21" fmla="*/ 624802 h 926805"/>
              <a:gd name="connsiteX22" fmla="*/ 593190 w 2391569"/>
              <a:gd name="connsiteY22" fmla="*/ 670070 h 926805"/>
              <a:gd name="connsiteX23" fmla="*/ 448334 w 2391569"/>
              <a:gd name="connsiteY23" fmla="*/ 529741 h 926805"/>
              <a:gd name="connsiteX24" fmla="*/ 262738 w 2391569"/>
              <a:gd name="connsiteY24" fmla="*/ 489000 h 926805"/>
              <a:gd name="connsiteX25" fmla="*/ 298952 w 2391569"/>
              <a:gd name="connsiteY25" fmla="*/ 326038 h 926805"/>
              <a:gd name="connsiteX26" fmla="*/ 597716 w 2391569"/>
              <a:gd name="connsiteY26" fmla="*/ 298877 h 926805"/>
              <a:gd name="connsiteX27" fmla="*/ 724465 w 2391569"/>
              <a:gd name="connsiteY27" fmla="*/ 122335 h 926805"/>
              <a:gd name="connsiteX28" fmla="*/ 566029 w 2391569"/>
              <a:gd name="connsiteY28" fmla="*/ 9167 h 926805"/>
              <a:gd name="connsiteX29" fmla="*/ 403067 w 2391569"/>
              <a:gd name="connsiteY29" fmla="*/ 45380 h 926805"/>
              <a:gd name="connsiteX0" fmla="*/ 403067 w 2391569"/>
              <a:gd name="connsiteY0" fmla="*/ 45380 h 926805"/>
              <a:gd name="connsiteX1" fmla="*/ 95249 w 2391569"/>
              <a:gd name="connsiteY1" fmla="*/ 221923 h 926805"/>
              <a:gd name="connsiteX2" fmla="*/ 9241 w 2391569"/>
              <a:gd name="connsiteY2" fmla="*/ 457313 h 926805"/>
              <a:gd name="connsiteX3" fmla="*/ 280846 w 2391569"/>
              <a:gd name="connsiteY3" fmla="*/ 737970 h 926805"/>
              <a:gd name="connsiteX4" fmla="*/ 683724 w 2391569"/>
              <a:gd name="connsiteY4" fmla="*/ 860192 h 926805"/>
              <a:gd name="connsiteX5" fmla="*/ 1127344 w 2391569"/>
              <a:gd name="connsiteY5" fmla="*/ 923567 h 926805"/>
              <a:gd name="connsiteX6" fmla="*/ 1566437 w 2391569"/>
              <a:gd name="connsiteY6" fmla="*/ 900933 h 926805"/>
              <a:gd name="connsiteX7" fmla="*/ 2073431 w 2391569"/>
              <a:gd name="connsiteY7" fmla="*/ 760604 h 926805"/>
              <a:gd name="connsiteX8" fmla="*/ 2363142 w 2391569"/>
              <a:gd name="connsiteY8" fmla="*/ 529741 h 926805"/>
              <a:gd name="connsiteX9" fmla="*/ 2354089 w 2391569"/>
              <a:gd name="connsiteY9" fmla="*/ 298877 h 926805"/>
              <a:gd name="connsiteX10" fmla="*/ 2127752 w 2391569"/>
              <a:gd name="connsiteY10" fmla="*/ 113281 h 926805"/>
              <a:gd name="connsiteX11" fmla="*/ 1842568 w 2391569"/>
              <a:gd name="connsiteY11" fmla="*/ 113 h 926805"/>
              <a:gd name="connsiteX12" fmla="*/ 1643392 w 2391569"/>
              <a:gd name="connsiteY12" fmla="*/ 95175 h 926805"/>
              <a:gd name="connsiteX13" fmla="*/ 1688659 w 2391569"/>
              <a:gd name="connsiteY13" fmla="*/ 240030 h 926805"/>
              <a:gd name="connsiteX14" fmla="*/ 1951210 w 2391569"/>
              <a:gd name="connsiteY14" fmla="*/ 285297 h 926805"/>
              <a:gd name="connsiteX15" fmla="*/ 2005530 w 2391569"/>
              <a:gd name="connsiteY15" fmla="*/ 407519 h 926805"/>
              <a:gd name="connsiteX16" fmla="*/ 1819934 w 2391569"/>
              <a:gd name="connsiteY16" fmla="*/ 507107 h 926805"/>
              <a:gd name="connsiteX17" fmla="*/ 1675079 w 2391569"/>
              <a:gd name="connsiteY17" fmla="*/ 661016 h 926805"/>
              <a:gd name="connsiteX18" fmla="*/ 1358208 w 2391569"/>
              <a:gd name="connsiteY18" fmla="*/ 633856 h 926805"/>
              <a:gd name="connsiteX19" fmla="*/ 1195245 w 2391569"/>
              <a:gd name="connsiteY19" fmla="*/ 425626 h 926805"/>
              <a:gd name="connsiteX20" fmla="*/ 928168 w 2391569"/>
              <a:gd name="connsiteY20" fmla="*/ 466367 h 926805"/>
              <a:gd name="connsiteX21" fmla="*/ 815000 w 2391569"/>
              <a:gd name="connsiteY21" fmla="*/ 624802 h 926805"/>
              <a:gd name="connsiteX22" fmla="*/ 593190 w 2391569"/>
              <a:gd name="connsiteY22" fmla="*/ 670070 h 926805"/>
              <a:gd name="connsiteX23" fmla="*/ 448334 w 2391569"/>
              <a:gd name="connsiteY23" fmla="*/ 529741 h 926805"/>
              <a:gd name="connsiteX24" fmla="*/ 262738 w 2391569"/>
              <a:gd name="connsiteY24" fmla="*/ 489000 h 926805"/>
              <a:gd name="connsiteX25" fmla="*/ 298952 w 2391569"/>
              <a:gd name="connsiteY25" fmla="*/ 326038 h 926805"/>
              <a:gd name="connsiteX26" fmla="*/ 597716 w 2391569"/>
              <a:gd name="connsiteY26" fmla="*/ 298877 h 926805"/>
              <a:gd name="connsiteX27" fmla="*/ 724465 w 2391569"/>
              <a:gd name="connsiteY27" fmla="*/ 122335 h 926805"/>
              <a:gd name="connsiteX28" fmla="*/ 566029 w 2391569"/>
              <a:gd name="connsiteY28" fmla="*/ 9167 h 926805"/>
              <a:gd name="connsiteX29" fmla="*/ 403067 w 2391569"/>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8723 w 2385047"/>
              <a:gd name="connsiteY19" fmla="*/ 425626 h 926805"/>
              <a:gd name="connsiteX20" fmla="*/ 921646 w 2385047"/>
              <a:gd name="connsiteY20" fmla="*/ 466367 h 926805"/>
              <a:gd name="connsiteX21" fmla="*/ 808478 w 2385047"/>
              <a:gd name="connsiteY21" fmla="*/ 624802 h 926805"/>
              <a:gd name="connsiteX22" fmla="*/ 586668 w 2385047"/>
              <a:gd name="connsiteY22" fmla="*/ 670070 h 926805"/>
              <a:gd name="connsiteX23" fmla="*/ 441812 w 2385047"/>
              <a:gd name="connsiteY23" fmla="*/ 529741 h 926805"/>
              <a:gd name="connsiteX24" fmla="*/ 256216 w 2385047"/>
              <a:gd name="connsiteY24" fmla="*/ 489000 h 926805"/>
              <a:gd name="connsiteX25" fmla="*/ 292430 w 2385047"/>
              <a:gd name="connsiteY25" fmla="*/ 326038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93249 w 2385047"/>
              <a:gd name="connsiteY19" fmla="*/ 478829 h 926805"/>
              <a:gd name="connsiteX20" fmla="*/ 921646 w 2385047"/>
              <a:gd name="connsiteY20" fmla="*/ 466367 h 926805"/>
              <a:gd name="connsiteX21" fmla="*/ 808478 w 2385047"/>
              <a:gd name="connsiteY21" fmla="*/ 624802 h 926805"/>
              <a:gd name="connsiteX22" fmla="*/ 586668 w 2385047"/>
              <a:gd name="connsiteY22" fmla="*/ 670070 h 926805"/>
              <a:gd name="connsiteX23" fmla="*/ 441812 w 2385047"/>
              <a:gd name="connsiteY23" fmla="*/ 529741 h 926805"/>
              <a:gd name="connsiteX24" fmla="*/ 256216 w 2385047"/>
              <a:gd name="connsiteY24" fmla="*/ 489000 h 926805"/>
              <a:gd name="connsiteX25" fmla="*/ 292430 w 2385047"/>
              <a:gd name="connsiteY25" fmla="*/ 326038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93249 w 2385047"/>
              <a:gd name="connsiteY19" fmla="*/ 478829 h 926805"/>
              <a:gd name="connsiteX20" fmla="*/ 930700 w 2385047"/>
              <a:gd name="connsiteY20" fmla="*/ 532237 h 926805"/>
              <a:gd name="connsiteX21" fmla="*/ 808478 w 2385047"/>
              <a:gd name="connsiteY21" fmla="*/ 624802 h 926805"/>
              <a:gd name="connsiteX22" fmla="*/ 586668 w 2385047"/>
              <a:gd name="connsiteY22" fmla="*/ 670070 h 926805"/>
              <a:gd name="connsiteX23" fmla="*/ 441812 w 2385047"/>
              <a:gd name="connsiteY23" fmla="*/ 529741 h 926805"/>
              <a:gd name="connsiteX24" fmla="*/ 256216 w 2385047"/>
              <a:gd name="connsiteY24" fmla="*/ 489000 h 926805"/>
              <a:gd name="connsiteX25" fmla="*/ 292430 w 2385047"/>
              <a:gd name="connsiteY25" fmla="*/ 326038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37099 h 926805"/>
              <a:gd name="connsiteX20" fmla="*/ 930700 w 2385047"/>
              <a:gd name="connsiteY20" fmla="*/ 532237 h 926805"/>
              <a:gd name="connsiteX21" fmla="*/ 808478 w 2385047"/>
              <a:gd name="connsiteY21" fmla="*/ 624802 h 926805"/>
              <a:gd name="connsiteX22" fmla="*/ 586668 w 2385047"/>
              <a:gd name="connsiteY22" fmla="*/ 670070 h 926805"/>
              <a:gd name="connsiteX23" fmla="*/ 441812 w 2385047"/>
              <a:gd name="connsiteY23" fmla="*/ 529741 h 926805"/>
              <a:gd name="connsiteX24" fmla="*/ 256216 w 2385047"/>
              <a:gd name="connsiteY24" fmla="*/ 489000 h 926805"/>
              <a:gd name="connsiteX25" fmla="*/ 292430 w 2385047"/>
              <a:gd name="connsiteY25" fmla="*/ 326038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37099 h 926805"/>
              <a:gd name="connsiteX20" fmla="*/ 939754 w 2385047"/>
              <a:gd name="connsiteY20" fmla="*/ 560105 h 926805"/>
              <a:gd name="connsiteX21" fmla="*/ 808478 w 2385047"/>
              <a:gd name="connsiteY21" fmla="*/ 624802 h 926805"/>
              <a:gd name="connsiteX22" fmla="*/ 586668 w 2385047"/>
              <a:gd name="connsiteY22" fmla="*/ 670070 h 926805"/>
              <a:gd name="connsiteX23" fmla="*/ 441812 w 2385047"/>
              <a:gd name="connsiteY23" fmla="*/ 529741 h 926805"/>
              <a:gd name="connsiteX24" fmla="*/ 256216 w 2385047"/>
              <a:gd name="connsiteY24" fmla="*/ 489000 h 926805"/>
              <a:gd name="connsiteX25" fmla="*/ 292430 w 2385047"/>
              <a:gd name="connsiteY25" fmla="*/ 326038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37099 h 926805"/>
              <a:gd name="connsiteX20" fmla="*/ 957861 w 2385047"/>
              <a:gd name="connsiteY20" fmla="*/ 557039 h 926805"/>
              <a:gd name="connsiteX21" fmla="*/ 808478 w 2385047"/>
              <a:gd name="connsiteY21" fmla="*/ 624802 h 926805"/>
              <a:gd name="connsiteX22" fmla="*/ 586668 w 2385047"/>
              <a:gd name="connsiteY22" fmla="*/ 670070 h 926805"/>
              <a:gd name="connsiteX23" fmla="*/ 441812 w 2385047"/>
              <a:gd name="connsiteY23" fmla="*/ 529741 h 926805"/>
              <a:gd name="connsiteX24" fmla="*/ 256216 w 2385047"/>
              <a:gd name="connsiteY24" fmla="*/ 489000 h 926805"/>
              <a:gd name="connsiteX25" fmla="*/ 292430 w 2385047"/>
              <a:gd name="connsiteY25" fmla="*/ 326038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37099 h 926805"/>
              <a:gd name="connsiteX20" fmla="*/ 957861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92430 w 2385047"/>
              <a:gd name="connsiteY25" fmla="*/ 326038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37099 h 926805"/>
              <a:gd name="connsiteX20" fmla="*/ 957861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370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26585 w 2385047"/>
              <a:gd name="connsiteY21" fmla="*/ 630935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35811 w 2385047"/>
              <a:gd name="connsiteY18" fmla="*/ 681456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22963 w 2385047"/>
              <a:gd name="connsiteY19" fmla="*/ 492560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22963 w 2385047"/>
              <a:gd name="connsiteY19" fmla="*/ 492560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22963 w 2385047"/>
              <a:gd name="connsiteY19" fmla="*/ 492560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22963 w 2385047"/>
              <a:gd name="connsiteY19" fmla="*/ 492560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22963 w 2385047"/>
              <a:gd name="connsiteY19" fmla="*/ 492560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22963 w 2385047"/>
              <a:gd name="connsiteY19" fmla="*/ 492560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18427 w 2385047"/>
              <a:gd name="connsiteY19" fmla="*/ 520216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18427 w 2385047"/>
              <a:gd name="connsiteY19" fmla="*/ 520216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18427 w 2385047"/>
              <a:gd name="connsiteY19" fmla="*/ 520216 h 926805"/>
              <a:gd name="connsiteX20" fmla="*/ 955540 w 2385047"/>
              <a:gd name="connsiteY20" fmla="*/ 572404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18427 w 2385047"/>
              <a:gd name="connsiteY19" fmla="*/ 520216 h 926805"/>
              <a:gd name="connsiteX20" fmla="*/ 955540 w 2385047"/>
              <a:gd name="connsiteY20" fmla="*/ 572404 h 926805"/>
              <a:gd name="connsiteX21" fmla="*/ 781283 w 2385047"/>
              <a:gd name="connsiteY21" fmla="*/ 604859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18427 w 2385047"/>
              <a:gd name="connsiteY19" fmla="*/ 520216 h 926805"/>
              <a:gd name="connsiteX20" fmla="*/ 944201 w 2385047"/>
              <a:gd name="connsiteY20" fmla="*/ 589305 h 926805"/>
              <a:gd name="connsiteX21" fmla="*/ 781283 w 2385047"/>
              <a:gd name="connsiteY21" fmla="*/ 604859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18427 w 2385047"/>
              <a:gd name="connsiteY19" fmla="*/ 520216 h 926805"/>
              <a:gd name="connsiteX20" fmla="*/ 944201 w 2385047"/>
              <a:gd name="connsiteY20" fmla="*/ 589305 h 926805"/>
              <a:gd name="connsiteX21" fmla="*/ 781283 w 2385047"/>
              <a:gd name="connsiteY21" fmla="*/ 604859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18427 w 2385047"/>
              <a:gd name="connsiteY19" fmla="*/ 520216 h 926805"/>
              <a:gd name="connsiteX20" fmla="*/ 944201 w 2385047"/>
              <a:gd name="connsiteY20" fmla="*/ 589305 h 926805"/>
              <a:gd name="connsiteX21" fmla="*/ 781283 w 2385047"/>
              <a:gd name="connsiteY21" fmla="*/ 604859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18427 w 2385047"/>
              <a:gd name="connsiteY19" fmla="*/ 520216 h 926805"/>
              <a:gd name="connsiteX20" fmla="*/ 930593 w 2385047"/>
              <a:gd name="connsiteY20" fmla="*/ 624643 h 926805"/>
              <a:gd name="connsiteX21" fmla="*/ 781283 w 2385047"/>
              <a:gd name="connsiteY21" fmla="*/ 604859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18427 w 2385047"/>
              <a:gd name="connsiteY19" fmla="*/ 520216 h 926805"/>
              <a:gd name="connsiteX20" fmla="*/ 930593 w 2385047"/>
              <a:gd name="connsiteY20" fmla="*/ 624643 h 926805"/>
              <a:gd name="connsiteX21" fmla="*/ 751801 w 2385047"/>
              <a:gd name="connsiteY21" fmla="*/ 618686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18427 w 2385047"/>
              <a:gd name="connsiteY19" fmla="*/ 520216 h 926805"/>
              <a:gd name="connsiteX20" fmla="*/ 930593 w 2385047"/>
              <a:gd name="connsiteY20" fmla="*/ 624643 h 926805"/>
              <a:gd name="connsiteX21" fmla="*/ 751801 w 2385047"/>
              <a:gd name="connsiteY21" fmla="*/ 618686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24472 w 2385047"/>
              <a:gd name="connsiteY18" fmla="*/ 709112 h 926805"/>
              <a:gd name="connsiteX19" fmla="*/ 1118427 w 2385047"/>
              <a:gd name="connsiteY19" fmla="*/ 520216 h 926805"/>
              <a:gd name="connsiteX20" fmla="*/ 930593 w 2385047"/>
              <a:gd name="connsiteY20" fmla="*/ 624643 h 926805"/>
              <a:gd name="connsiteX21" fmla="*/ 751801 w 2385047"/>
              <a:gd name="connsiteY21" fmla="*/ 618686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24472 w 2385047"/>
              <a:gd name="connsiteY18" fmla="*/ 709112 h 926805"/>
              <a:gd name="connsiteX19" fmla="*/ 1118427 w 2385047"/>
              <a:gd name="connsiteY19" fmla="*/ 520216 h 926805"/>
              <a:gd name="connsiteX20" fmla="*/ 930593 w 2385047"/>
              <a:gd name="connsiteY20" fmla="*/ 624643 h 926805"/>
              <a:gd name="connsiteX21" fmla="*/ 751801 w 2385047"/>
              <a:gd name="connsiteY21" fmla="*/ 618686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24472 w 2385047"/>
              <a:gd name="connsiteY18" fmla="*/ 709112 h 926805"/>
              <a:gd name="connsiteX19" fmla="*/ 1118427 w 2385047"/>
              <a:gd name="connsiteY19" fmla="*/ 520216 h 926805"/>
              <a:gd name="connsiteX20" fmla="*/ 930593 w 2385047"/>
              <a:gd name="connsiteY20" fmla="*/ 624643 h 926805"/>
              <a:gd name="connsiteX21" fmla="*/ 751801 w 2385047"/>
              <a:gd name="connsiteY21" fmla="*/ 618686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24472 w 2385047"/>
              <a:gd name="connsiteY18" fmla="*/ 709112 h 926805"/>
              <a:gd name="connsiteX19" fmla="*/ 1118427 w 2385047"/>
              <a:gd name="connsiteY19" fmla="*/ 520216 h 926805"/>
              <a:gd name="connsiteX20" fmla="*/ 930593 w 2385047"/>
              <a:gd name="connsiteY20" fmla="*/ 624643 h 926805"/>
              <a:gd name="connsiteX21" fmla="*/ 751801 w 2385047"/>
              <a:gd name="connsiteY21" fmla="*/ 618686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18686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18686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18686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359305 w 2385047"/>
              <a:gd name="connsiteY25" fmla="*/ 351363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586668 w 2385047"/>
              <a:gd name="connsiteY22" fmla="*/ 670070 h 926805"/>
              <a:gd name="connsiteX23" fmla="*/ 459919 w 2385047"/>
              <a:gd name="connsiteY23" fmla="*/ 548142 h 926805"/>
              <a:gd name="connsiteX24" fmla="*/ 341198 w 2385047"/>
              <a:gd name="connsiteY24" fmla="*/ 483243 h 926805"/>
              <a:gd name="connsiteX25" fmla="*/ 359305 w 2385047"/>
              <a:gd name="connsiteY25" fmla="*/ 351363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586668 w 2385047"/>
              <a:gd name="connsiteY22" fmla="*/ 670070 h 926805"/>
              <a:gd name="connsiteX23" fmla="*/ 527904 w 2385047"/>
              <a:gd name="connsiteY23" fmla="*/ 532789 h 926805"/>
              <a:gd name="connsiteX24" fmla="*/ 341198 w 2385047"/>
              <a:gd name="connsiteY24" fmla="*/ 483243 h 926805"/>
              <a:gd name="connsiteX25" fmla="*/ 359305 w 2385047"/>
              <a:gd name="connsiteY25" fmla="*/ 351363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59305 w 2385047"/>
              <a:gd name="connsiteY25" fmla="*/ 351363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64971 w 2385047"/>
              <a:gd name="connsiteY25" fmla="*/ 322576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64971 w 2385047"/>
              <a:gd name="connsiteY25" fmla="*/ 322576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64971 w 2385047"/>
              <a:gd name="connsiteY25" fmla="*/ 322576 h 926805"/>
              <a:gd name="connsiteX26" fmla="*/ 636518 w 2385047"/>
              <a:gd name="connsiteY26" fmla="*/ 243223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56473 w 2385047"/>
              <a:gd name="connsiteY25" fmla="*/ 288032 h 926805"/>
              <a:gd name="connsiteX26" fmla="*/ 636518 w 2385047"/>
              <a:gd name="connsiteY26" fmla="*/ 243223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56473 w 2385047"/>
              <a:gd name="connsiteY25" fmla="*/ 288032 h 926805"/>
              <a:gd name="connsiteX26" fmla="*/ 656347 w 2385047"/>
              <a:gd name="connsiteY26" fmla="*/ 266253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56473 w 2385047"/>
              <a:gd name="connsiteY25" fmla="*/ 288032 h 926805"/>
              <a:gd name="connsiteX26" fmla="*/ 656347 w 2385047"/>
              <a:gd name="connsiteY26" fmla="*/ 266253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56473 w 2385047"/>
              <a:gd name="connsiteY25" fmla="*/ 288032 h 926805"/>
              <a:gd name="connsiteX26" fmla="*/ 656347 w 2385047"/>
              <a:gd name="connsiteY26" fmla="*/ 266253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56473 w 2385047"/>
              <a:gd name="connsiteY25" fmla="*/ 288032 h 926805"/>
              <a:gd name="connsiteX26" fmla="*/ 656347 w 2385047"/>
              <a:gd name="connsiteY26" fmla="*/ 266253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56473 w 2385047"/>
              <a:gd name="connsiteY25" fmla="*/ 288032 h 926805"/>
              <a:gd name="connsiteX26" fmla="*/ 656347 w 2385047"/>
              <a:gd name="connsiteY26" fmla="*/ 266253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56473 w 2385047"/>
              <a:gd name="connsiteY25" fmla="*/ 288032 h 926805"/>
              <a:gd name="connsiteX26" fmla="*/ 656347 w 2385047"/>
              <a:gd name="connsiteY26" fmla="*/ 266253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51114 w 2384360"/>
              <a:gd name="connsiteY21" fmla="*/ 607931 h 926805"/>
              <a:gd name="connsiteX22" fmla="*/ 631305 w 2384360"/>
              <a:gd name="connsiteY22" fmla="*/ 633607 h 926805"/>
              <a:gd name="connsiteX23" fmla="*/ 527217 w 2384360"/>
              <a:gd name="connsiteY23" fmla="*/ 532789 h 926805"/>
              <a:gd name="connsiteX24" fmla="*/ 340511 w 2384360"/>
              <a:gd name="connsiteY24" fmla="*/ 483243 h 926805"/>
              <a:gd name="connsiteX25" fmla="*/ 355786 w 2384360"/>
              <a:gd name="connsiteY25" fmla="*/ 288032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51114 w 2384360"/>
              <a:gd name="connsiteY21" fmla="*/ 607931 h 926805"/>
              <a:gd name="connsiteX22" fmla="*/ 631305 w 2384360"/>
              <a:gd name="connsiteY22" fmla="*/ 633607 h 926805"/>
              <a:gd name="connsiteX23" fmla="*/ 527217 w 2384360"/>
              <a:gd name="connsiteY23" fmla="*/ 532789 h 926805"/>
              <a:gd name="connsiteX24" fmla="*/ 340511 w 2384360"/>
              <a:gd name="connsiteY24" fmla="*/ 483243 h 926805"/>
              <a:gd name="connsiteX25" fmla="*/ 355786 w 2384360"/>
              <a:gd name="connsiteY25" fmla="*/ 288032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51114 w 2384360"/>
              <a:gd name="connsiteY21" fmla="*/ 607931 h 926805"/>
              <a:gd name="connsiteX22" fmla="*/ 631305 w 2384360"/>
              <a:gd name="connsiteY22" fmla="*/ 633607 h 926805"/>
              <a:gd name="connsiteX23" fmla="*/ 527217 w 2384360"/>
              <a:gd name="connsiteY23" fmla="*/ 532789 h 926805"/>
              <a:gd name="connsiteX24" fmla="*/ 340511 w 2384360"/>
              <a:gd name="connsiteY24" fmla="*/ 483243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51114 w 2384360"/>
              <a:gd name="connsiteY21" fmla="*/ 607931 h 926805"/>
              <a:gd name="connsiteX22" fmla="*/ 631305 w 2384360"/>
              <a:gd name="connsiteY22" fmla="*/ 633607 h 926805"/>
              <a:gd name="connsiteX23" fmla="*/ 527217 w 2384360"/>
              <a:gd name="connsiteY23" fmla="*/ 532789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51114 w 2384360"/>
              <a:gd name="connsiteY21" fmla="*/ 607931 h 926805"/>
              <a:gd name="connsiteX22" fmla="*/ 631305 w 2384360"/>
              <a:gd name="connsiteY22" fmla="*/ 633607 h 926805"/>
              <a:gd name="connsiteX23" fmla="*/ 527217 w 2384360"/>
              <a:gd name="connsiteY23" fmla="*/ 532789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51114 w 2384360"/>
              <a:gd name="connsiteY21" fmla="*/ 607931 h 926805"/>
              <a:gd name="connsiteX22" fmla="*/ 631305 w 2384360"/>
              <a:gd name="connsiteY22" fmla="*/ 633607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51114 w 2384360"/>
              <a:gd name="connsiteY21" fmla="*/ 607931 h 926805"/>
              <a:gd name="connsiteX22" fmla="*/ 631305 w 2384360"/>
              <a:gd name="connsiteY22" fmla="*/ 633607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51114 w 2384360"/>
              <a:gd name="connsiteY21" fmla="*/ 607931 h 926805"/>
              <a:gd name="connsiteX22" fmla="*/ 631305 w 2384360"/>
              <a:gd name="connsiteY22" fmla="*/ 633607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51114 w 2384360"/>
              <a:gd name="connsiteY21" fmla="*/ 607931 h 926805"/>
              <a:gd name="connsiteX22" fmla="*/ 670963 w 2384360"/>
              <a:gd name="connsiteY22" fmla="*/ 581790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48282 w 2384360"/>
              <a:gd name="connsiteY21" fmla="*/ 684697 h 926805"/>
              <a:gd name="connsiteX22" fmla="*/ 670963 w 2384360"/>
              <a:gd name="connsiteY22" fmla="*/ 581790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48282 w 2384360"/>
              <a:gd name="connsiteY21" fmla="*/ 684697 h 926805"/>
              <a:gd name="connsiteX22" fmla="*/ 670963 w 2384360"/>
              <a:gd name="connsiteY22" fmla="*/ 581790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48282 w 2384360"/>
              <a:gd name="connsiteY21" fmla="*/ 68469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48282 w 2384360"/>
              <a:gd name="connsiteY21" fmla="*/ 68469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48282 w 2384360"/>
              <a:gd name="connsiteY21" fmla="*/ 68469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773068 w 2384360"/>
              <a:gd name="connsiteY16" fmla="*/ 512864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8392 w 2384360"/>
              <a:gd name="connsiteY16" fmla="*/ 52821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784400 w 2384360"/>
              <a:gd name="connsiteY16" fmla="*/ 510945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384360" h="926805">
                <a:moveTo>
                  <a:pt x="293881" y="87601"/>
                </a:moveTo>
                <a:cubicBezTo>
                  <a:pt x="215418" y="115384"/>
                  <a:pt x="136681" y="160304"/>
                  <a:pt x="88040" y="221923"/>
                </a:cubicBezTo>
                <a:cubicBezTo>
                  <a:pt x="39399" y="283542"/>
                  <a:pt x="-10794" y="357725"/>
                  <a:pt x="2032" y="457313"/>
                </a:cubicBezTo>
                <a:cubicBezTo>
                  <a:pt x="14858" y="556901"/>
                  <a:pt x="147643" y="684404"/>
                  <a:pt x="273637" y="737970"/>
                </a:cubicBezTo>
                <a:cubicBezTo>
                  <a:pt x="399631" y="791536"/>
                  <a:pt x="535432" y="829259"/>
                  <a:pt x="676515" y="860192"/>
                </a:cubicBezTo>
                <a:cubicBezTo>
                  <a:pt x="817598" y="891125"/>
                  <a:pt x="973016" y="916777"/>
                  <a:pt x="1120135" y="923567"/>
                </a:cubicBezTo>
                <a:cubicBezTo>
                  <a:pt x="1267254" y="930357"/>
                  <a:pt x="1401547" y="928093"/>
                  <a:pt x="1559228" y="900933"/>
                </a:cubicBezTo>
                <a:cubicBezTo>
                  <a:pt x="1716909" y="873773"/>
                  <a:pt x="1933438" y="822469"/>
                  <a:pt x="2066222" y="760604"/>
                </a:cubicBezTo>
                <a:cubicBezTo>
                  <a:pt x="2199006" y="698739"/>
                  <a:pt x="2309157" y="606695"/>
                  <a:pt x="2355933" y="529741"/>
                </a:cubicBezTo>
                <a:cubicBezTo>
                  <a:pt x="2402709" y="452787"/>
                  <a:pt x="2386112" y="368287"/>
                  <a:pt x="2346880" y="298877"/>
                </a:cubicBezTo>
                <a:cubicBezTo>
                  <a:pt x="2307648" y="229467"/>
                  <a:pt x="2205796" y="163075"/>
                  <a:pt x="2120543" y="113281"/>
                </a:cubicBezTo>
                <a:cubicBezTo>
                  <a:pt x="2035290" y="63487"/>
                  <a:pt x="1916086" y="3131"/>
                  <a:pt x="1835359" y="113"/>
                </a:cubicBezTo>
                <a:cubicBezTo>
                  <a:pt x="1754632" y="-2905"/>
                  <a:pt x="1661834" y="55189"/>
                  <a:pt x="1636183" y="95175"/>
                </a:cubicBezTo>
                <a:cubicBezTo>
                  <a:pt x="1610532" y="135161"/>
                  <a:pt x="1627787" y="213461"/>
                  <a:pt x="1681450" y="240030"/>
                </a:cubicBezTo>
                <a:cubicBezTo>
                  <a:pt x="1735113" y="266599"/>
                  <a:pt x="1836894" y="249704"/>
                  <a:pt x="1907176" y="289135"/>
                </a:cubicBezTo>
                <a:cubicBezTo>
                  <a:pt x="1977458" y="328566"/>
                  <a:pt x="1970627" y="370551"/>
                  <a:pt x="1950164" y="407519"/>
                </a:cubicBezTo>
                <a:cubicBezTo>
                  <a:pt x="1929701" y="444487"/>
                  <a:pt x="1831449" y="465367"/>
                  <a:pt x="1784400" y="510945"/>
                </a:cubicBezTo>
                <a:cubicBezTo>
                  <a:pt x="1737351" y="556523"/>
                  <a:pt x="1745017" y="642329"/>
                  <a:pt x="1667870" y="680990"/>
                </a:cubicBezTo>
                <a:cubicBezTo>
                  <a:pt x="1590723" y="719652"/>
                  <a:pt x="1413205" y="769710"/>
                  <a:pt x="1321517" y="742914"/>
                </a:cubicBezTo>
                <a:cubicBezTo>
                  <a:pt x="1229829" y="716118"/>
                  <a:pt x="1228365" y="536855"/>
                  <a:pt x="1117740" y="520216"/>
                </a:cubicBezTo>
                <a:cubicBezTo>
                  <a:pt x="1007115" y="503577"/>
                  <a:pt x="979207" y="593392"/>
                  <a:pt x="929906" y="624643"/>
                </a:cubicBezTo>
                <a:cubicBezTo>
                  <a:pt x="880605" y="655894"/>
                  <a:pt x="836761" y="676486"/>
                  <a:pt x="770943" y="661667"/>
                </a:cubicBezTo>
                <a:cubicBezTo>
                  <a:pt x="705125" y="646848"/>
                  <a:pt x="691755" y="623420"/>
                  <a:pt x="670963" y="593304"/>
                </a:cubicBezTo>
                <a:cubicBezTo>
                  <a:pt x="650171" y="563188"/>
                  <a:pt x="643195" y="535140"/>
                  <a:pt x="595202" y="515517"/>
                </a:cubicBezTo>
                <a:cubicBezTo>
                  <a:pt x="547209" y="495894"/>
                  <a:pt x="415823" y="510282"/>
                  <a:pt x="383002" y="475566"/>
                </a:cubicBezTo>
                <a:cubicBezTo>
                  <a:pt x="350181" y="440851"/>
                  <a:pt x="299012" y="374735"/>
                  <a:pt x="398277" y="307224"/>
                </a:cubicBezTo>
                <a:cubicBezTo>
                  <a:pt x="497542" y="239713"/>
                  <a:pt x="602497" y="297068"/>
                  <a:pt x="655660" y="266253"/>
                </a:cubicBezTo>
                <a:cubicBezTo>
                  <a:pt x="708823" y="235438"/>
                  <a:pt x="722537" y="170620"/>
                  <a:pt x="717256" y="122335"/>
                </a:cubicBezTo>
                <a:cubicBezTo>
                  <a:pt x="711975" y="74050"/>
                  <a:pt x="629383" y="14956"/>
                  <a:pt x="558820" y="9167"/>
                </a:cubicBezTo>
                <a:cubicBezTo>
                  <a:pt x="488258" y="3378"/>
                  <a:pt x="372344" y="59818"/>
                  <a:pt x="293881" y="87601"/>
                </a:cubicBezTo>
                <a:close/>
              </a:path>
            </a:pathLst>
          </a:cu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40" name="Freeform 39"/>
          <p:cNvSpPr>
            <a:spLocks noChangeAspect="1"/>
          </p:cNvSpPr>
          <p:nvPr/>
        </p:nvSpPr>
        <p:spPr bwMode="auto">
          <a:xfrm>
            <a:off x="6500851" y="2917596"/>
            <a:ext cx="1579402" cy="906163"/>
          </a:xfrm>
          <a:custGeom>
            <a:avLst/>
            <a:gdLst>
              <a:gd name="connsiteX0" fmla="*/ 404548 w 2393050"/>
              <a:gd name="connsiteY0" fmla="*/ 45380 h 926805"/>
              <a:gd name="connsiteX1" fmla="*/ 96730 w 2393050"/>
              <a:gd name="connsiteY1" fmla="*/ 221923 h 926805"/>
              <a:gd name="connsiteX2" fmla="*/ 10722 w 2393050"/>
              <a:gd name="connsiteY2" fmla="*/ 457313 h 926805"/>
              <a:gd name="connsiteX3" fmla="*/ 304960 w 2393050"/>
              <a:gd name="connsiteY3" fmla="*/ 742497 h 926805"/>
              <a:gd name="connsiteX4" fmla="*/ 685205 w 2393050"/>
              <a:gd name="connsiteY4" fmla="*/ 860192 h 926805"/>
              <a:gd name="connsiteX5" fmla="*/ 1128825 w 2393050"/>
              <a:gd name="connsiteY5" fmla="*/ 923567 h 926805"/>
              <a:gd name="connsiteX6" fmla="*/ 1567918 w 2393050"/>
              <a:gd name="connsiteY6" fmla="*/ 900933 h 926805"/>
              <a:gd name="connsiteX7" fmla="*/ 2074912 w 2393050"/>
              <a:gd name="connsiteY7" fmla="*/ 760604 h 926805"/>
              <a:gd name="connsiteX8" fmla="*/ 2364623 w 2393050"/>
              <a:gd name="connsiteY8" fmla="*/ 529741 h 926805"/>
              <a:gd name="connsiteX9" fmla="*/ 2355570 w 2393050"/>
              <a:gd name="connsiteY9" fmla="*/ 298877 h 926805"/>
              <a:gd name="connsiteX10" fmla="*/ 2129233 w 2393050"/>
              <a:gd name="connsiteY10" fmla="*/ 113281 h 926805"/>
              <a:gd name="connsiteX11" fmla="*/ 1844049 w 2393050"/>
              <a:gd name="connsiteY11" fmla="*/ 113 h 926805"/>
              <a:gd name="connsiteX12" fmla="*/ 1644873 w 2393050"/>
              <a:gd name="connsiteY12" fmla="*/ 95175 h 926805"/>
              <a:gd name="connsiteX13" fmla="*/ 1690140 w 2393050"/>
              <a:gd name="connsiteY13" fmla="*/ 240030 h 926805"/>
              <a:gd name="connsiteX14" fmla="*/ 1952691 w 2393050"/>
              <a:gd name="connsiteY14" fmla="*/ 285297 h 926805"/>
              <a:gd name="connsiteX15" fmla="*/ 2007011 w 2393050"/>
              <a:gd name="connsiteY15" fmla="*/ 407519 h 926805"/>
              <a:gd name="connsiteX16" fmla="*/ 1821415 w 2393050"/>
              <a:gd name="connsiteY16" fmla="*/ 507107 h 926805"/>
              <a:gd name="connsiteX17" fmla="*/ 1676560 w 2393050"/>
              <a:gd name="connsiteY17" fmla="*/ 661016 h 926805"/>
              <a:gd name="connsiteX18" fmla="*/ 1359689 w 2393050"/>
              <a:gd name="connsiteY18" fmla="*/ 633856 h 926805"/>
              <a:gd name="connsiteX19" fmla="*/ 1196726 w 2393050"/>
              <a:gd name="connsiteY19" fmla="*/ 425626 h 926805"/>
              <a:gd name="connsiteX20" fmla="*/ 929649 w 2393050"/>
              <a:gd name="connsiteY20" fmla="*/ 466367 h 926805"/>
              <a:gd name="connsiteX21" fmla="*/ 816481 w 2393050"/>
              <a:gd name="connsiteY21" fmla="*/ 624802 h 926805"/>
              <a:gd name="connsiteX22" fmla="*/ 594671 w 2393050"/>
              <a:gd name="connsiteY22" fmla="*/ 670070 h 926805"/>
              <a:gd name="connsiteX23" fmla="*/ 449815 w 2393050"/>
              <a:gd name="connsiteY23" fmla="*/ 529741 h 926805"/>
              <a:gd name="connsiteX24" fmla="*/ 264219 w 2393050"/>
              <a:gd name="connsiteY24" fmla="*/ 489000 h 926805"/>
              <a:gd name="connsiteX25" fmla="*/ 300433 w 2393050"/>
              <a:gd name="connsiteY25" fmla="*/ 326038 h 926805"/>
              <a:gd name="connsiteX26" fmla="*/ 599197 w 2393050"/>
              <a:gd name="connsiteY26" fmla="*/ 298877 h 926805"/>
              <a:gd name="connsiteX27" fmla="*/ 725946 w 2393050"/>
              <a:gd name="connsiteY27" fmla="*/ 122335 h 926805"/>
              <a:gd name="connsiteX28" fmla="*/ 567510 w 2393050"/>
              <a:gd name="connsiteY28" fmla="*/ 9167 h 926805"/>
              <a:gd name="connsiteX29" fmla="*/ 404548 w 2393050"/>
              <a:gd name="connsiteY29" fmla="*/ 45380 h 926805"/>
              <a:gd name="connsiteX0" fmla="*/ 403067 w 2391569"/>
              <a:gd name="connsiteY0" fmla="*/ 45380 h 926805"/>
              <a:gd name="connsiteX1" fmla="*/ 95249 w 2391569"/>
              <a:gd name="connsiteY1" fmla="*/ 221923 h 926805"/>
              <a:gd name="connsiteX2" fmla="*/ 9241 w 2391569"/>
              <a:gd name="connsiteY2" fmla="*/ 457313 h 926805"/>
              <a:gd name="connsiteX3" fmla="*/ 280846 w 2391569"/>
              <a:gd name="connsiteY3" fmla="*/ 737970 h 926805"/>
              <a:gd name="connsiteX4" fmla="*/ 683724 w 2391569"/>
              <a:gd name="connsiteY4" fmla="*/ 860192 h 926805"/>
              <a:gd name="connsiteX5" fmla="*/ 1127344 w 2391569"/>
              <a:gd name="connsiteY5" fmla="*/ 923567 h 926805"/>
              <a:gd name="connsiteX6" fmla="*/ 1566437 w 2391569"/>
              <a:gd name="connsiteY6" fmla="*/ 900933 h 926805"/>
              <a:gd name="connsiteX7" fmla="*/ 2073431 w 2391569"/>
              <a:gd name="connsiteY7" fmla="*/ 760604 h 926805"/>
              <a:gd name="connsiteX8" fmla="*/ 2363142 w 2391569"/>
              <a:gd name="connsiteY8" fmla="*/ 529741 h 926805"/>
              <a:gd name="connsiteX9" fmla="*/ 2354089 w 2391569"/>
              <a:gd name="connsiteY9" fmla="*/ 298877 h 926805"/>
              <a:gd name="connsiteX10" fmla="*/ 2127752 w 2391569"/>
              <a:gd name="connsiteY10" fmla="*/ 113281 h 926805"/>
              <a:gd name="connsiteX11" fmla="*/ 1842568 w 2391569"/>
              <a:gd name="connsiteY11" fmla="*/ 113 h 926805"/>
              <a:gd name="connsiteX12" fmla="*/ 1643392 w 2391569"/>
              <a:gd name="connsiteY12" fmla="*/ 95175 h 926805"/>
              <a:gd name="connsiteX13" fmla="*/ 1688659 w 2391569"/>
              <a:gd name="connsiteY13" fmla="*/ 240030 h 926805"/>
              <a:gd name="connsiteX14" fmla="*/ 1951210 w 2391569"/>
              <a:gd name="connsiteY14" fmla="*/ 285297 h 926805"/>
              <a:gd name="connsiteX15" fmla="*/ 2005530 w 2391569"/>
              <a:gd name="connsiteY15" fmla="*/ 407519 h 926805"/>
              <a:gd name="connsiteX16" fmla="*/ 1819934 w 2391569"/>
              <a:gd name="connsiteY16" fmla="*/ 507107 h 926805"/>
              <a:gd name="connsiteX17" fmla="*/ 1675079 w 2391569"/>
              <a:gd name="connsiteY17" fmla="*/ 661016 h 926805"/>
              <a:gd name="connsiteX18" fmla="*/ 1358208 w 2391569"/>
              <a:gd name="connsiteY18" fmla="*/ 633856 h 926805"/>
              <a:gd name="connsiteX19" fmla="*/ 1195245 w 2391569"/>
              <a:gd name="connsiteY19" fmla="*/ 425626 h 926805"/>
              <a:gd name="connsiteX20" fmla="*/ 928168 w 2391569"/>
              <a:gd name="connsiteY20" fmla="*/ 466367 h 926805"/>
              <a:gd name="connsiteX21" fmla="*/ 815000 w 2391569"/>
              <a:gd name="connsiteY21" fmla="*/ 624802 h 926805"/>
              <a:gd name="connsiteX22" fmla="*/ 593190 w 2391569"/>
              <a:gd name="connsiteY22" fmla="*/ 670070 h 926805"/>
              <a:gd name="connsiteX23" fmla="*/ 448334 w 2391569"/>
              <a:gd name="connsiteY23" fmla="*/ 529741 h 926805"/>
              <a:gd name="connsiteX24" fmla="*/ 262738 w 2391569"/>
              <a:gd name="connsiteY24" fmla="*/ 489000 h 926805"/>
              <a:gd name="connsiteX25" fmla="*/ 298952 w 2391569"/>
              <a:gd name="connsiteY25" fmla="*/ 326038 h 926805"/>
              <a:gd name="connsiteX26" fmla="*/ 597716 w 2391569"/>
              <a:gd name="connsiteY26" fmla="*/ 298877 h 926805"/>
              <a:gd name="connsiteX27" fmla="*/ 724465 w 2391569"/>
              <a:gd name="connsiteY27" fmla="*/ 122335 h 926805"/>
              <a:gd name="connsiteX28" fmla="*/ 566029 w 2391569"/>
              <a:gd name="connsiteY28" fmla="*/ 9167 h 926805"/>
              <a:gd name="connsiteX29" fmla="*/ 403067 w 2391569"/>
              <a:gd name="connsiteY29" fmla="*/ 45380 h 926805"/>
              <a:gd name="connsiteX0" fmla="*/ 403067 w 2391569"/>
              <a:gd name="connsiteY0" fmla="*/ 45380 h 926805"/>
              <a:gd name="connsiteX1" fmla="*/ 95249 w 2391569"/>
              <a:gd name="connsiteY1" fmla="*/ 221923 h 926805"/>
              <a:gd name="connsiteX2" fmla="*/ 9241 w 2391569"/>
              <a:gd name="connsiteY2" fmla="*/ 457313 h 926805"/>
              <a:gd name="connsiteX3" fmla="*/ 280846 w 2391569"/>
              <a:gd name="connsiteY3" fmla="*/ 737970 h 926805"/>
              <a:gd name="connsiteX4" fmla="*/ 683724 w 2391569"/>
              <a:gd name="connsiteY4" fmla="*/ 860192 h 926805"/>
              <a:gd name="connsiteX5" fmla="*/ 1127344 w 2391569"/>
              <a:gd name="connsiteY5" fmla="*/ 923567 h 926805"/>
              <a:gd name="connsiteX6" fmla="*/ 1566437 w 2391569"/>
              <a:gd name="connsiteY6" fmla="*/ 900933 h 926805"/>
              <a:gd name="connsiteX7" fmla="*/ 2073431 w 2391569"/>
              <a:gd name="connsiteY7" fmla="*/ 760604 h 926805"/>
              <a:gd name="connsiteX8" fmla="*/ 2363142 w 2391569"/>
              <a:gd name="connsiteY8" fmla="*/ 529741 h 926805"/>
              <a:gd name="connsiteX9" fmla="*/ 2354089 w 2391569"/>
              <a:gd name="connsiteY9" fmla="*/ 298877 h 926805"/>
              <a:gd name="connsiteX10" fmla="*/ 2127752 w 2391569"/>
              <a:gd name="connsiteY10" fmla="*/ 113281 h 926805"/>
              <a:gd name="connsiteX11" fmla="*/ 1842568 w 2391569"/>
              <a:gd name="connsiteY11" fmla="*/ 113 h 926805"/>
              <a:gd name="connsiteX12" fmla="*/ 1643392 w 2391569"/>
              <a:gd name="connsiteY12" fmla="*/ 95175 h 926805"/>
              <a:gd name="connsiteX13" fmla="*/ 1688659 w 2391569"/>
              <a:gd name="connsiteY13" fmla="*/ 240030 h 926805"/>
              <a:gd name="connsiteX14" fmla="*/ 1951210 w 2391569"/>
              <a:gd name="connsiteY14" fmla="*/ 285297 h 926805"/>
              <a:gd name="connsiteX15" fmla="*/ 2005530 w 2391569"/>
              <a:gd name="connsiteY15" fmla="*/ 407519 h 926805"/>
              <a:gd name="connsiteX16" fmla="*/ 1819934 w 2391569"/>
              <a:gd name="connsiteY16" fmla="*/ 507107 h 926805"/>
              <a:gd name="connsiteX17" fmla="*/ 1675079 w 2391569"/>
              <a:gd name="connsiteY17" fmla="*/ 661016 h 926805"/>
              <a:gd name="connsiteX18" fmla="*/ 1358208 w 2391569"/>
              <a:gd name="connsiteY18" fmla="*/ 633856 h 926805"/>
              <a:gd name="connsiteX19" fmla="*/ 1195245 w 2391569"/>
              <a:gd name="connsiteY19" fmla="*/ 425626 h 926805"/>
              <a:gd name="connsiteX20" fmla="*/ 928168 w 2391569"/>
              <a:gd name="connsiteY20" fmla="*/ 466367 h 926805"/>
              <a:gd name="connsiteX21" fmla="*/ 815000 w 2391569"/>
              <a:gd name="connsiteY21" fmla="*/ 624802 h 926805"/>
              <a:gd name="connsiteX22" fmla="*/ 593190 w 2391569"/>
              <a:gd name="connsiteY22" fmla="*/ 670070 h 926805"/>
              <a:gd name="connsiteX23" fmla="*/ 448334 w 2391569"/>
              <a:gd name="connsiteY23" fmla="*/ 529741 h 926805"/>
              <a:gd name="connsiteX24" fmla="*/ 262738 w 2391569"/>
              <a:gd name="connsiteY24" fmla="*/ 489000 h 926805"/>
              <a:gd name="connsiteX25" fmla="*/ 298952 w 2391569"/>
              <a:gd name="connsiteY25" fmla="*/ 326038 h 926805"/>
              <a:gd name="connsiteX26" fmla="*/ 597716 w 2391569"/>
              <a:gd name="connsiteY26" fmla="*/ 298877 h 926805"/>
              <a:gd name="connsiteX27" fmla="*/ 724465 w 2391569"/>
              <a:gd name="connsiteY27" fmla="*/ 122335 h 926805"/>
              <a:gd name="connsiteX28" fmla="*/ 566029 w 2391569"/>
              <a:gd name="connsiteY28" fmla="*/ 9167 h 926805"/>
              <a:gd name="connsiteX29" fmla="*/ 403067 w 2391569"/>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8723 w 2385047"/>
              <a:gd name="connsiteY19" fmla="*/ 425626 h 926805"/>
              <a:gd name="connsiteX20" fmla="*/ 921646 w 2385047"/>
              <a:gd name="connsiteY20" fmla="*/ 466367 h 926805"/>
              <a:gd name="connsiteX21" fmla="*/ 808478 w 2385047"/>
              <a:gd name="connsiteY21" fmla="*/ 624802 h 926805"/>
              <a:gd name="connsiteX22" fmla="*/ 586668 w 2385047"/>
              <a:gd name="connsiteY22" fmla="*/ 670070 h 926805"/>
              <a:gd name="connsiteX23" fmla="*/ 441812 w 2385047"/>
              <a:gd name="connsiteY23" fmla="*/ 529741 h 926805"/>
              <a:gd name="connsiteX24" fmla="*/ 256216 w 2385047"/>
              <a:gd name="connsiteY24" fmla="*/ 489000 h 926805"/>
              <a:gd name="connsiteX25" fmla="*/ 292430 w 2385047"/>
              <a:gd name="connsiteY25" fmla="*/ 326038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93249 w 2385047"/>
              <a:gd name="connsiteY19" fmla="*/ 478829 h 926805"/>
              <a:gd name="connsiteX20" fmla="*/ 921646 w 2385047"/>
              <a:gd name="connsiteY20" fmla="*/ 466367 h 926805"/>
              <a:gd name="connsiteX21" fmla="*/ 808478 w 2385047"/>
              <a:gd name="connsiteY21" fmla="*/ 624802 h 926805"/>
              <a:gd name="connsiteX22" fmla="*/ 586668 w 2385047"/>
              <a:gd name="connsiteY22" fmla="*/ 670070 h 926805"/>
              <a:gd name="connsiteX23" fmla="*/ 441812 w 2385047"/>
              <a:gd name="connsiteY23" fmla="*/ 529741 h 926805"/>
              <a:gd name="connsiteX24" fmla="*/ 256216 w 2385047"/>
              <a:gd name="connsiteY24" fmla="*/ 489000 h 926805"/>
              <a:gd name="connsiteX25" fmla="*/ 292430 w 2385047"/>
              <a:gd name="connsiteY25" fmla="*/ 326038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93249 w 2385047"/>
              <a:gd name="connsiteY19" fmla="*/ 478829 h 926805"/>
              <a:gd name="connsiteX20" fmla="*/ 930700 w 2385047"/>
              <a:gd name="connsiteY20" fmla="*/ 532237 h 926805"/>
              <a:gd name="connsiteX21" fmla="*/ 808478 w 2385047"/>
              <a:gd name="connsiteY21" fmla="*/ 624802 h 926805"/>
              <a:gd name="connsiteX22" fmla="*/ 586668 w 2385047"/>
              <a:gd name="connsiteY22" fmla="*/ 670070 h 926805"/>
              <a:gd name="connsiteX23" fmla="*/ 441812 w 2385047"/>
              <a:gd name="connsiteY23" fmla="*/ 529741 h 926805"/>
              <a:gd name="connsiteX24" fmla="*/ 256216 w 2385047"/>
              <a:gd name="connsiteY24" fmla="*/ 489000 h 926805"/>
              <a:gd name="connsiteX25" fmla="*/ 292430 w 2385047"/>
              <a:gd name="connsiteY25" fmla="*/ 326038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37099 h 926805"/>
              <a:gd name="connsiteX20" fmla="*/ 930700 w 2385047"/>
              <a:gd name="connsiteY20" fmla="*/ 532237 h 926805"/>
              <a:gd name="connsiteX21" fmla="*/ 808478 w 2385047"/>
              <a:gd name="connsiteY21" fmla="*/ 624802 h 926805"/>
              <a:gd name="connsiteX22" fmla="*/ 586668 w 2385047"/>
              <a:gd name="connsiteY22" fmla="*/ 670070 h 926805"/>
              <a:gd name="connsiteX23" fmla="*/ 441812 w 2385047"/>
              <a:gd name="connsiteY23" fmla="*/ 529741 h 926805"/>
              <a:gd name="connsiteX24" fmla="*/ 256216 w 2385047"/>
              <a:gd name="connsiteY24" fmla="*/ 489000 h 926805"/>
              <a:gd name="connsiteX25" fmla="*/ 292430 w 2385047"/>
              <a:gd name="connsiteY25" fmla="*/ 326038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37099 h 926805"/>
              <a:gd name="connsiteX20" fmla="*/ 939754 w 2385047"/>
              <a:gd name="connsiteY20" fmla="*/ 560105 h 926805"/>
              <a:gd name="connsiteX21" fmla="*/ 808478 w 2385047"/>
              <a:gd name="connsiteY21" fmla="*/ 624802 h 926805"/>
              <a:gd name="connsiteX22" fmla="*/ 586668 w 2385047"/>
              <a:gd name="connsiteY22" fmla="*/ 670070 h 926805"/>
              <a:gd name="connsiteX23" fmla="*/ 441812 w 2385047"/>
              <a:gd name="connsiteY23" fmla="*/ 529741 h 926805"/>
              <a:gd name="connsiteX24" fmla="*/ 256216 w 2385047"/>
              <a:gd name="connsiteY24" fmla="*/ 489000 h 926805"/>
              <a:gd name="connsiteX25" fmla="*/ 292430 w 2385047"/>
              <a:gd name="connsiteY25" fmla="*/ 326038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37099 h 926805"/>
              <a:gd name="connsiteX20" fmla="*/ 957861 w 2385047"/>
              <a:gd name="connsiteY20" fmla="*/ 557039 h 926805"/>
              <a:gd name="connsiteX21" fmla="*/ 808478 w 2385047"/>
              <a:gd name="connsiteY21" fmla="*/ 624802 h 926805"/>
              <a:gd name="connsiteX22" fmla="*/ 586668 w 2385047"/>
              <a:gd name="connsiteY22" fmla="*/ 670070 h 926805"/>
              <a:gd name="connsiteX23" fmla="*/ 441812 w 2385047"/>
              <a:gd name="connsiteY23" fmla="*/ 529741 h 926805"/>
              <a:gd name="connsiteX24" fmla="*/ 256216 w 2385047"/>
              <a:gd name="connsiteY24" fmla="*/ 489000 h 926805"/>
              <a:gd name="connsiteX25" fmla="*/ 292430 w 2385047"/>
              <a:gd name="connsiteY25" fmla="*/ 326038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37099 h 926805"/>
              <a:gd name="connsiteX20" fmla="*/ 957861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92430 w 2385047"/>
              <a:gd name="connsiteY25" fmla="*/ 326038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37099 h 926805"/>
              <a:gd name="connsiteX20" fmla="*/ 957861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370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26585 w 2385047"/>
              <a:gd name="connsiteY21" fmla="*/ 630935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35811 w 2385047"/>
              <a:gd name="connsiteY18" fmla="*/ 681456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22963 w 2385047"/>
              <a:gd name="connsiteY19" fmla="*/ 492560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22963 w 2385047"/>
              <a:gd name="connsiteY19" fmla="*/ 492560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22963 w 2385047"/>
              <a:gd name="connsiteY19" fmla="*/ 492560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22963 w 2385047"/>
              <a:gd name="connsiteY19" fmla="*/ 492560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22963 w 2385047"/>
              <a:gd name="connsiteY19" fmla="*/ 492560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22963 w 2385047"/>
              <a:gd name="connsiteY19" fmla="*/ 492560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18427 w 2385047"/>
              <a:gd name="connsiteY19" fmla="*/ 520216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18427 w 2385047"/>
              <a:gd name="connsiteY19" fmla="*/ 520216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18427 w 2385047"/>
              <a:gd name="connsiteY19" fmla="*/ 520216 h 926805"/>
              <a:gd name="connsiteX20" fmla="*/ 955540 w 2385047"/>
              <a:gd name="connsiteY20" fmla="*/ 572404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18427 w 2385047"/>
              <a:gd name="connsiteY19" fmla="*/ 520216 h 926805"/>
              <a:gd name="connsiteX20" fmla="*/ 955540 w 2385047"/>
              <a:gd name="connsiteY20" fmla="*/ 572404 h 926805"/>
              <a:gd name="connsiteX21" fmla="*/ 781283 w 2385047"/>
              <a:gd name="connsiteY21" fmla="*/ 604859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18427 w 2385047"/>
              <a:gd name="connsiteY19" fmla="*/ 520216 h 926805"/>
              <a:gd name="connsiteX20" fmla="*/ 944201 w 2385047"/>
              <a:gd name="connsiteY20" fmla="*/ 589305 h 926805"/>
              <a:gd name="connsiteX21" fmla="*/ 781283 w 2385047"/>
              <a:gd name="connsiteY21" fmla="*/ 604859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18427 w 2385047"/>
              <a:gd name="connsiteY19" fmla="*/ 520216 h 926805"/>
              <a:gd name="connsiteX20" fmla="*/ 944201 w 2385047"/>
              <a:gd name="connsiteY20" fmla="*/ 589305 h 926805"/>
              <a:gd name="connsiteX21" fmla="*/ 781283 w 2385047"/>
              <a:gd name="connsiteY21" fmla="*/ 604859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18427 w 2385047"/>
              <a:gd name="connsiteY19" fmla="*/ 520216 h 926805"/>
              <a:gd name="connsiteX20" fmla="*/ 944201 w 2385047"/>
              <a:gd name="connsiteY20" fmla="*/ 589305 h 926805"/>
              <a:gd name="connsiteX21" fmla="*/ 781283 w 2385047"/>
              <a:gd name="connsiteY21" fmla="*/ 604859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18427 w 2385047"/>
              <a:gd name="connsiteY19" fmla="*/ 520216 h 926805"/>
              <a:gd name="connsiteX20" fmla="*/ 930593 w 2385047"/>
              <a:gd name="connsiteY20" fmla="*/ 624643 h 926805"/>
              <a:gd name="connsiteX21" fmla="*/ 781283 w 2385047"/>
              <a:gd name="connsiteY21" fmla="*/ 604859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18427 w 2385047"/>
              <a:gd name="connsiteY19" fmla="*/ 520216 h 926805"/>
              <a:gd name="connsiteX20" fmla="*/ 930593 w 2385047"/>
              <a:gd name="connsiteY20" fmla="*/ 624643 h 926805"/>
              <a:gd name="connsiteX21" fmla="*/ 751801 w 2385047"/>
              <a:gd name="connsiteY21" fmla="*/ 618686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18427 w 2385047"/>
              <a:gd name="connsiteY19" fmla="*/ 520216 h 926805"/>
              <a:gd name="connsiteX20" fmla="*/ 930593 w 2385047"/>
              <a:gd name="connsiteY20" fmla="*/ 624643 h 926805"/>
              <a:gd name="connsiteX21" fmla="*/ 751801 w 2385047"/>
              <a:gd name="connsiteY21" fmla="*/ 618686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24472 w 2385047"/>
              <a:gd name="connsiteY18" fmla="*/ 709112 h 926805"/>
              <a:gd name="connsiteX19" fmla="*/ 1118427 w 2385047"/>
              <a:gd name="connsiteY19" fmla="*/ 520216 h 926805"/>
              <a:gd name="connsiteX20" fmla="*/ 930593 w 2385047"/>
              <a:gd name="connsiteY20" fmla="*/ 624643 h 926805"/>
              <a:gd name="connsiteX21" fmla="*/ 751801 w 2385047"/>
              <a:gd name="connsiteY21" fmla="*/ 618686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24472 w 2385047"/>
              <a:gd name="connsiteY18" fmla="*/ 709112 h 926805"/>
              <a:gd name="connsiteX19" fmla="*/ 1118427 w 2385047"/>
              <a:gd name="connsiteY19" fmla="*/ 520216 h 926805"/>
              <a:gd name="connsiteX20" fmla="*/ 930593 w 2385047"/>
              <a:gd name="connsiteY20" fmla="*/ 624643 h 926805"/>
              <a:gd name="connsiteX21" fmla="*/ 751801 w 2385047"/>
              <a:gd name="connsiteY21" fmla="*/ 618686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24472 w 2385047"/>
              <a:gd name="connsiteY18" fmla="*/ 709112 h 926805"/>
              <a:gd name="connsiteX19" fmla="*/ 1118427 w 2385047"/>
              <a:gd name="connsiteY19" fmla="*/ 520216 h 926805"/>
              <a:gd name="connsiteX20" fmla="*/ 930593 w 2385047"/>
              <a:gd name="connsiteY20" fmla="*/ 624643 h 926805"/>
              <a:gd name="connsiteX21" fmla="*/ 751801 w 2385047"/>
              <a:gd name="connsiteY21" fmla="*/ 618686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24472 w 2385047"/>
              <a:gd name="connsiteY18" fmla="*/ 709112 h 926805"/>
              <a:gd name="connsiteX19" fmla="*/ 1118427 w 2385047"/>
              <a:gd name="connsiteY19" fmla="*/ 520216 h 926805"/>
              <a:gd name="connsiteX20" fmla="*/ 930593 w 2385047"/>
              <a:gd name="connsiteY20" fmla="*/ 624643 h 926805"/>
              <a:gd name="connsiteX21" fmla="*/ 751801 w 2385047"/>
              <a:gd name="connsiteY21" fmla="*/ 618686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18686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18686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18686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359305 w 2385047"/>
              <a:gd name="connsiteY25" fmla="*/ 351363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586668 w 2385047"/>
              <a:gd name="connsiteY22" fmla="*/ 670070 h 926805"/>
              <a:gd name="connsiteX23" fmla="*/ 459919 w 2385047"/>
              <a:gd name="connsiteY23" fmla="*/ 548142 h 926805"/>
              <a:gd name="connsiteX24" fmla="*/ 341198 w 2385047"/>
              <a:gd name="connsiteY24" fmla="*/ 483243 h 926805"/>
              <a:gd name="connsiteX25" fmla="*/ 359305 w 2385047"/>
              <a:gd name="connsiteY25" fmla="*/ 351363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586668 w 2385047"/>
              <a:gd name="connsiteY22" fmla="*/ 670070 h 926805"/>
              <a:gd name="connsiteX23" fmla="*/ 527904 w 2385047"/>
              <a:gd name="connsiteY23" fmla="*/ 532789 h 926805"/>
              <a:gd name="connsiteX24" fmla="*/ 341198 w 2385047"/>
              <a:gd name="connsiteY24" fmla="*/ 483243 h 926805"/>
              <a:gd name="connsiteX25" fmla="*/ 359305 w 2385047"/>
              <a:gd name="connsiteY25" fmla="*/ 351363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59305 w 2385047"/>
              <a:gd name="connsiteY25" fmla="*/ 351363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64971 w 2385047"/>
              <a:gd name="connsiteY25" fmla="*/ 322576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64971 w 2385047"/>
              <a:gd name="connsiteY25" fmla="*/ 322576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64971 w 2385047"/>
              <a:gd name="connsiteY25" fmla="*/ 322576 h 926805"/>
              <a:gd name="connsiteX26" fmla="*/ 636518 w 2385047"/>
              <a:gd name="connsiteY26" fmla="*/ 243223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56473 w 2385047"/>
              <a:gd name="connsiteY25" fmla="*/ 288032 h 926805"/>
              <a:gd name="connsiteX26" fmla="*/ 636518 w 2385047"/>
              <a:gd name="connsiteY26" fmla="*/ 243223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56473 w 2385047"/>
              <a:gd name="connsiteY25" fmla="*/ 288032 h 926805"/>
              <a:gd name="connsiteX26" fmla="*/ 656347 w 2385047"/>
              <a:gd name="connsiteY26" fmla="*/ 266253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56473 w 2385047"/>
              <a:gd name="connsiteY25" fmla="*/ 288032 h 926805"/>
              <a:gd name="connsiteX26" fmla="*/ 656347 w 2385047"/>
              <a:gd name="connsiteY26" fmla="*/ 266253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56473 w 2385047"/>
              <a:gd name="connsiteY25" fmla="*/ 288032 h 926805"/>
              <a:gd name="connsiteX26" fmla="*/ 656347 w 2385047"/>
              <a:gd name="connsiteY26" fmla="*/ 266253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56473 w 2385047"/>
              <a:gd name="connsiteY25" fmla="*/ 288032 h 926805"/>
              <a:gd name="connsiteX26" fmla="*/ 656347 w 2385047"/>
              <a:gd name="connsiteY26" fmla="*/ 266253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56473 w 2385047"/>
              <a:gd name="connsiteY25" fmla="*/ 288032 h 926805"/>
              <a:gd name="connsiteX26" fmla="*/ 656347 w 2385047"/>
              <a:gd name="connsiteY26" fmla="*/ 266253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56473 w 2385047"/>
              <a:gd name="connsiteY25" fmla="*/ 288032 h 926805"/>
              <a:gd name="connsiteX26" fmla="*/ 656347 w 2385047"/>
              <a:gd name="connsiteY26" fmla="*/ 266253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51114 w 2384360"/>
              <a:gd name="connsiteY21" fmla="*/ 607931 h 926805"/>
              <a:gd name="connsiteX22" fmla="*/ 631305 w 2384360"/>
              <a:gd name="connsiteY22" fmla="*/ 633607 h 926805"/>
              <a:gd name="connsiteX23" fmla="*/ 527217 w 2384360"/>
              <a:gd name="connsiteY23" fmla="*/ 532789 h 926805"/>
              <a:gd name="connsiteX24" fmla="*/ 340511 w 2384360"/>
              <a:gd name="connsiteY24" fmla="*/ 483243 h 926805"/>
              <a:gd name="connsiteX25" fmla="*/ 355786 w 2384360"/>
              <a:gd name="connsiteY25" fmla="*/ 288032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51114 w 2384360"/>
              <a:gd name="connsiteY21" fmla="*/ 607931 h 926805"/>
              <a:gd name="connsiteX22" fmla="*/ 631305 w 2384360"/>
              <a:gd name="connsiteY22" fmla="*/ 633607 h 926805"/>
              <a:gd name="connsiteX23" fmla="*/ 527217 w 2384360"/>
              <a:gd name="connsiteY23" fmla="*/ 532789 h 926805"/>
              <a:gd name="connsiteX24" fmla="*/ 340511 w 2384360"/>
              <a:gd name="connsiteY24" fmla="*/ 483243 h 926805"/>
              <a:gd name="connsiteX25" fmla="*/ 355786 w 2384360"/>
              <a:gd name="connsiteY25" fmla="*/ 288032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51114 w 2384360"/>
              <a:gd name="connsiteY21" fmla="*/ 607931 h 926805"/>
              <a:gd name="connsiteX22" fmla="*/ 631305 w 2384360"/>
              <a:gd name="connsiteY22" fmla="*/ 633607 h 926805"/>
              <a:gd name="connsiteX23" fmla="*/ 527217 w 2384360"/>
              <a:gd name="connsiteY23" fmla="*/ 532789 h 926805"/>
              <a:gd name="connsiteX24" fmla="*/ 340511 w 2384360"/>
              <a:gd name="connsiteY24" fmla="*/ 483243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51114 w 2384360"/>
              <a:gd name="connsiteY21" fmla="*/ 607931 h 926805"/>
              <a:gd name="connsiteX22" fmla="*/ 631305 w 2384360"/>
              <a:gd name="connsiteY22" fmla="*/ 633607 h 926805"/>
              <a:gd name="connsiteX23" fmla="*/ 527217 w 2384360"/>
              <a:gd name="connsiteY23" fmla="*/ 532789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51114 w 2384360"/>
              <a:gd name="connsiteY21" fmla="*/ 607931 h 926805"/>
              <a:gd name="connsiteX22" fmla="*/ 631305 w 2384360"/>
              <a:gd name="connsiteY22" fmla="*/ 633607 h 926805"/>
              <a:gd name="connsiteX23" fmla="*/ 527217 w 2384360"/>
              <a:gd name="connsiteY23" fmla="*/ 532789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51114 w 2384360"/>
              <a:gd name="connsiteY21" fmla="*/ 607931 h 926805"/>
              <a:gd name="connsiteX22" fmla="*/ 631305 w 2384360"/>
              <a:gd name="connsiteY22" fmla="*/ 633607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51114 w 2384360"/>
              <a:gd name="connsiteY21" fmla="*/ 607931 h 926805"/>
              <a:gd name="connsiteX22" fmla="*/ 631305 w 2384360"/>
              <a:gd name="connsiteY22" fmla="*/ 633607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51114 w 2384360"/>
              <a:gd name="connsiteY21" fmla="*/ 607931 h 926805"/>
              <a:gd name="connsiteX22" fmla="*/ 631305 w 2384360"/>
              <a:gd name="connsiteY22" fmla="*/ 633607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51114 w 2384360"/>
              <a:gd name="connsiteY21" fmla="*/ 607931 h 926805"/>
              <a:gd name="connsiteX22" fmla="*/ 670963 w 2384360"/>
              <a:gd name="connsiteY22" fmla="*/ 581790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48282 w 2384360"/>
              <a:gd name="connsiteY21" fmla="*/ 684697 h 926805"/>
              <a:gd name="connsiteX22" fmla="*/ 670963 w 2384360"/>
              <a:gd name="connsiteY22" fmla="*/ 581790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48282 w 2384360"/>
              <a:gd name="connsiteY21" fmla="*/ 684697 h 926805"/>
              <a:gd name="connsiteX22" fmla="*/ 670963 w 2384360"/>
              <a:gd name="connsiteY22" fmla="*/ 581790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48282 w 2384360"/>
              <a:gd name="connsiteY21" fmla="*/ 68469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48282 w 2384360"/>
              <a:gd name="connsiteY21" fmla="*/ 68469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48282 w 2384360"/>
              <a:gd name="connsiteY21" fmla="*/ 68469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773068 w 2384360"/>
              <a:gd name="connsiteY16" fmla="*/ 512864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8392 w 2384360"/>
              <a:gd name="connsiteY16" fmla="*/ 52821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784400 w 2384360"/>
              <a:gd name="connsiteY16" fmla="*/ 510945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784400 w 2384360"/>
              <a:gd name="connsiteY16" fmla="*/ 510945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77228 w 2384360"/>
              <a:gd name="connsiteY23" fmla="*/ 544743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784400 w 2384360"/>
              <a:gd name="connsiteY16" fmla="*/ 510945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77228 w 2384360"/>
              <a:gd name="connsiteY23" fmla="*/ 544743 h 926805"/>
              <a:gd name="connsiteX24" fmla="*/ 447709 w 2384360"/>
              <a:gd name="connsiteY24" fmla="*/ 468259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784400 w 2384360"/>
              <a:gd name="connsiteY16" fmla="*/ 510945 h 926805"/>
              <a:gd name="connsiteX17" fmla="*/ 1667870 w 2384360"/>
              <a:gd name="connsiteY17" fmla="*/ 680990 h 926805"/>
              <a:gd name="connsiteX18" fmla="*/ 1321517 w 2384360"/>
              <a:gd name="connsiteY18" fmla="*/ 742914 h 926805"/>
              <a:gd name="connsiteX19" fmla="*/ 1121335 w 2384360"/>
              <a:gd name="connsiteY19" fmla="*/ 607894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77228 w 2384360"/>
              <a:gd name="connsiteY23" fmla="*/ 544743 h 926805"/>
              <a:gd name="connsiteX24" fmla="*/ 447709 w 2384360"/>
              <a:gd name="connsiteY24" fmla="*/ 468259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784400 w 2384360"/>
              <a:gd name="connsiteY16" fmla="*/ 510945 h 926805"/>
              <a:gd name="connsiteX17" fmla="*/ 1667870 w 2384360"/>
              <a:gd name="connsiteY17" fmla="*/ 680990 h 926805"/>
              <a:gd name="connsiteX18" fmla="*/ 1321517 w 2384360"/>
              <a:gd name="connsiteY18" fmla="*/ 742914 h 926805"/>
              <a:gd name="connsiteX19" fmla="*/ 1121335 w 2384360"/>
              <a:gd name="connsiteY19" fmla="*/ 607894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77228 w 2384360"/>
              <a:gd name="connsiteY23" fmla="*/ 544743 h 926805"/>
              <a:gd name="connsiteX24" fmla="*/ 447709 w 2384360"/>
              <a:gd name="connsiteY24" fmla="*/ 468259 h 926805"/>
              <a:gd name="connsiteX25" fmla="*/ 398277 w 2384360"/>
              <a:gd name="connsiteY25" fmla="*/ 324272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784400 w 2384360"/>
              <a:gd name="connsiteY16" fmla="*/ 510945 h 926805"/>
              <a:gd name="connsiteX17" fmla="*/ 1667870 w 2384360"/>
              <a:gd name="connsiteY17" fmla="*/ 680990 h 926805"/>
              <a:gd name="connsiteX18" fmla="*/ 1321517 w 2384360"/>
              <a:gd name="connsiteY18" fmla="*/ 742914 h 926805"/>
              <a:gd name="connsiteX19" fmla="*/ 1121335 w 2384360"/>
              <a:gd name="connsiteY19" fmla="*/ 607894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77228 w 2384360"/>
              <a:gd name="connsiteY23" fmla="*/ 544743 h 926805"/>
              <a:gd name="connsiteX24" fmla="*/ 447709 w 2384360"/>
              <a:gd name="connsiteY24" fmla="*/ 468259 h 926805"/>
              <a:gd name="connsiteX25" fmla="*/ 398277 w 2384360"/>
              <a:gd name="connsiteY25" fmla="*/ 324272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784400 w 2384360"/>
              <a:gd name="connsiteY16" fmla="*/ 510945 h 926805"/>
              <a:gd name="connsiteX17" fmla="*/ 1667870 w 2384360"/>
              <a:gd name="connsiteY17" fmla="*/ 680990 h 926805"/>
              <a:gd name="connsiteX18" fmla="*/ 1321517 w 2384360"/>
              <a:gd name="connsiteY18" fmla="*/ 742914 h 926805"/>
              <a:gd name="connsiteX19" fmla="*/ 1124931 w 2384360"/>
              <a:gd name="connsiteY19" fmla="*/ 5957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77228 w 2384360"/>
              <a:gd name="connsiteY23" fmla="*/ 544743 h 926805"/>
              <a:gd name="connsiteX24" fmla="*/ 447709 w 2384360"/>
              <a:gd name="connsiteY24" fmla="*/ 468259 h 926805"/>
              <a:gd name="connsiteX25" fmla="*/ 398277 w 2384360"/>
              <a:gd name="connsiteY25" fmla="*/ 324272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784400 w 2384360"/>
              <a:gd name="connsiteY16" fmla="*/ 510945 h 926805"/>
              <a:gd name="connsiteX17" fmla="*/ 1667870 w 2384360"/>
              <a:gd name="connsiteY17" fmla="*/ 680990 h 926805"/>
              <a:gd name="connsiteX18" fmla="*/ 1321517 w 2384360"/>
              <a:gd name="connsiteY18" fmla="*/ 742914 h 926805"/>
              <a:gd name="connsiteX19" fmla="*/ 1124931 w 2384360"/>
              <a:gd name="connsiteY19" fmla="*/ 5957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77228 w 2384360"/>
              <a:gd name="connsiteY23" fmla="*/ 544743 h 926805"/>
              <a:gd name="connsiteX24" fmla="*/ 447709 w 2384360"/>
              <a:gd name="connsiteY24" fmla="*/ 468259 h 926805"/>
              <a:gd name="connsiteX25" fmla="*/ 398277 w 2384360"/>
              <a:gd name="connsiteY25" fmla="*/ 324272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23944 w 2384360"/>
              <a:gd name="connsiteY16" fmla="*/ 527993 h 926805"/>
              <a:gd name="connsiteX17" fmla="*/ 1667870 w 2384360"/>
              <a:gd name="connsiteY17" fmla="*/ 680990 h 926805"/>
              <a:gd name="connsiteX18" fmla="*/ 1321517 w 2384360"/>
              <a:gd name="connsiteY18" fmla="*/ 742914 h 926805"/>
              <a:gd name="connsiteX19" fmla="*/ 1124931 w 2384360"/>
              <a:gd name="connsiteY19" fmla="*/ 5957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77228 w 2384360"/>
              <a:gd name="connsiteY23" fmla="*/ 544743 h 926805"/>
              <a:gd name="connsiteX24" fmla="*/ 447709 w 2384360"/>
              <a:gd name="connsiteY24" fmla="*/ 468259 h 926805"/>
              <a:gd name="connsiteX25" fmla="*/ 398277 w 2384360"/>
              <a:gd name="connsiteY25" fmla="*/ 324272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23944 w 2384360"/>
              <a:gd name="connsiteY16" fmla="*/ 527993 h 926805"/>
              <a:gd name="connsiteX17" fmla="*/ 1624732 w 2384360"/>
              <a:gd name="connsiteY17" fmla="*/ 654199 h 926805"/>
              <a:gd name="connsiteX18" fmla="*/ 1321517 w 2384360"/>
              <a:gd name="connsiteY18" fmla="*/ 742914 h 926805"/>
              <a:gd name="connsiteX19" fmla="*/ 1124931 w 2384360"/>
              <a:gd name="connsiteY19" fmla="*/ 5957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77228 w 2384360"/>
              <a:gd name="connsiteY23" fmla="*/ 544743 h 926805"/>
              <a:gd name="connsiteX24" fmla="*/ 447709 w 2384360"/>
              <a:gd name="connsiteY24" fmla="*/ 468259 h 926805"/>
              <a:gd name="connsiteX25" fmla="*/ 398277 w 2384360"/>
              <a:gd name="connsiteY25" fmla="*/ 324272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88653 w 2384360"/>
              <a:gd name="connsiteY16" fmla="*/ 574266 h 926805"/>
              <a:gd name="connsiteX17" fmla="*/ 1624732 w 2384360"/>
              <a:gd name="connsiteY17" fmla="*/ 654199 h 926805"/>
              <a:gd name="connsiteX18" fmla="*/ 1321517 w 2384360"/>
              <a:gd name="connsiteY18" fmla="*/ 742914 h 926805"/>
              <a:gd name="connsiteX19" fmla="*/ 1124931 w 2384360"/>
              <a:gd name="connsiteY19" fmla="*/ 5957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77228 w 2384360"/>
              <a:gd name="connsiteY23" fmla="*/ 544743 h 926805"/>
              <a:gd name="connsiteX24" fmla="*/ 447709 w 2384360"/>
              <a:gd name="connsiteY24" fmla="*/ 468259 h 926805"/>
              <a:gd name="connsiteX25" fmla="*/ 398277 w 2384360"/>
              <a:gd name="connsiteY25" fmla="*/ 324272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88653 w 2384360"/>
              <a:gd name="connsiteY16" fmla="*/ 574266 h 926805"/>
              <a:gd name="connsiteX17" fmla="*/ 1624732 w 2384360"/>
              <a:gd name="connsiteY17" fmla="*/ 654199 h 926805"/>
              <a:gd name="connsiteX18" fmla="*/ 1321517 w 2384360"/>
              <a:gd name="connsiteY18" fmla="*/ 742914 h 926805"/>
              <a:gd name="connsiteX19" fmla="*/ 1124931 w 2384360"/>
              <a:gd name="connsiteY19" fmla="*/ 5957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77228 w 2384360"/>
              <a:gd name="connsiteY23" fmla="*/ 544743 h 926805"/>
              <a:gd name="connsiteX24" fmla="*/ 447709 w 2384360"/>
              <a:gd name="connsiteY24" fmla="*/ 468259 h 926805"/>
              <a:gd name="connsiteX25" fmla="*/ 398277 w 2384360"/>
              <a:gd name="connsiteY25" fmla="*/ 324272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384360" h="926805">
                <a:moveTo>
                  <a:pt x="293881" y="87601"/>
                </a:moveTo>
                <a:cubicBezTo>
                  <a:pt x="215418" y="115384"/>
                  <a:pt x="136681" y="160304"/>
                  <a:pt x="88040" y="221923"/>
                </a:cubicBezTo>
                <a:cubicBezTo>
                  <a:pt x="39399" y="283542"/>
                  <a:pt x="-10794" y="357725"/>
                  <a:pt x="2032" y="457313"/>
                </a:cubicBezTo>
                <a:cubicBezTo>
                  <a:pt x="14858" y="556901"/>
                  <a:pt x="147643" y="684404"/>
                  <a:pt x="273637" y="737970"/>
                </a:cubicBezTo>
                <a:cubicBezTo>
                  <a:pt x="399631" y="791536"/>
                  <a:pt x="535432" y="829259"/>
                  <a:pt x="676515" y="860192"/>
                </a:cubicBezTo>
                <a:cubicBezTo>
                  <a:pt x="817598" y="891125"/>
                  <a:pt x="973016" y="916777"/>
                  <a:pt x="1120135" y="923567"/>
                </a:cubicBezTo>
                <a:cubicBezTo>
                  <a:pt x="1267254" y="930357"/>
                  <a:pt x="1401547" y="928093"/>
                  <a:pt x="1559228" y="900933"/>
                </a:cubicBezTo>
                <a:cubicBezTo>
                  <a:pt x="1716909" y="873773"/>
                  <a:pt x="1933438" y="822469"/>
                  <a:pt x="2066222" y="760604"/>
                </a:cubicBezTo>
                <a:cubicBezTo>
                  <a:pt x="2199006" y="698739"/>
                  <a:pt x="2309157" y="606695"/>
                  <a:pt x="2355933" y="529741"/>
                </a:cubicBezTo>
                <a:cubicBezTo>
                  <a:pt x="2402709" y="452787"/>
                  <a:pt x="2386112" y="368287"/>
                  <a:pt x="2346880" y="298877"/>
                </a:cubicBezTo>
                <a:cubicBezTo>
                  <a:pt x="2307648" y="229467"/>
                  <a:pt x="2205796" y="163075"/>
                  <a:pt x="2120543" y="113281"/>
                </a:cubicBezTo>
                <a:cubicBezTo>
                  <a:pt x="2035290" y="63487"/>
                  <a:pt x="1916086" y="3131"/>
                  <a:pt x="1835359" y="113"/>
                </a:cubicBezTo>
                <a:cubicBezTo>
                  <a:pt x="1754632" y="-2905"/>
                  <a:pt x="1661834" y="55189"/>
                  <a:pt x="1636183" y="95175"/>
                </a:cubicBezTo>
                <a:cubicBezTo>
                  <a:pt x="1610532" y="135161"/>
                  <a:pt x="1627787" y="213461"/>
                  <a:pt x="1681450" y="240030"/>
                </a:cubicBezTo>
                <a:cubicBezTo>
                  <a:pt x="1735113" y="266599"/>
                  <a:pt x="1811729" y="237527"/>
                  <a:pt x="1907176" y="289135"/>
                </a:cubicBezTo>
                <a:cubicBezTo>
                  <a:pt x="2002623" y="340743"/>
                  <a:pt x="1953251" y="359997"/>
                  <a:pt x="1950164" y="407519"/>
                </a:cubicBezTo>
                <a:cubicBezTo>
                  <a:pt x="1947077" y="455041"/>
                  <a:pt x="1942892" y="533153"/>
                  <a:pt x="1888653" y="574266"/>
                </a:cubicBezTo>
                <a:cubicBezTo>
                  <a:pt x="1834414" y="615379"/>
                  <a:pt x="1719255" y="626091"/>
                  <a:pt x="1624732" y="654199"/>
                </a:cubicBezTo>
                <a:cubicBezTo>
                  <a:pt x="1530209" y="682307"/>
                  <a:pt x="1404817" y="752661"/>
                  <a:pt x="1321517" y="742914"/>
                </a:cubicBezTo>
                <a:cubicBezTo>
                  <a:pt x="1238217" y="733167"/>
                  <a:pt x="1228365" y="629403"/>
                  <a:pt x="1124931" y="595716"/>
                </a:cubicBezTo>
                <a:cubicBezTo>
                  <a:pt x="1021497" y="562029"/>
                  <a:pt x="988904" y="613651"/>
                  <a:pt x="929906" y="624643"/>
                </a:cubicBezTo>
                <a:cubicBezTo>
                  <a:pt x="870908" y="635635"/>
                  <a:pt x="836761" y="676486"/>
                  <a:pt x="770943" y="661667"/>
                </a:cubicBezTo>
                <a:cubicBezTo>
                  <a:pt x="705125" y="646848"/>
                  <a:pt x="703249" y="612791"/>
                  <a:pt x="670963" y="593304"/>
                </a:cubicBezTo>
                <a:cubicBezTo>
                  <a:pt x="638677" y="573817"/>
                  <a:pt x="614437" y="565584"/>
                  <a:pt x="577228" y="544743"/>
                </a:cubicBezTo>
                <a:cubicBezTo>
                  <a:pt x="540019" y="523902"/>
                  <a:pt x="477534" y="505004"/>
                  <a:pt x="447709" y="468259"/>
                </a:cubicBezTo>
                <a:cubicBezTo>
                  <a:pt x="417884" y="431514"/>
                  <a:pt x="363618" y="389601"/>
                  <a:pt x="398277" y="324272"/>
                </a:cubicBezTo>
                <a:cubicBezTo>
                  <a:pt x="432936" y="258943"/>
                  <a:pt x="602497" y="299909"/>
                  <a:pt x="655660" y="266253"/>
                </a:cubicBezTo>
                <a:cubicBezTo>
                  <a:pt x="708823" y="232597"/>
                  <a:pt x="722537" y="170620"/>
                  <a:pt x="717256" y="122335"/>
                </a:cubicBezTo>
                <a:cubicBezTo>
                  <a:pt x="711975" y="74050"/>
                  <a:pt x="629383" y="14956"/>
                  <a:pt x="558820" y="9167"/>
                </a:cubicBezTo>
                <a:cubicBezTo>
                  <a:pt x="488258" y="3378"/>
                  <a:pt x="372344" y="59818"/>
                  <a:pt x="293881" y="87601"/>
                </a:cubicBezTo>
                <a:close/>
              </a:path>
            </a:pathLst>
          </a:cu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41" name="Freeform 40"/>
          <p:cNvSpPr>
            <a:spLocks noChangeAspect="1"/>
          </p:cNvSpPr>
          <p:nvPr/>
        </p:nvSpPr>
        <p:spPr bwMode="auto">
          <a:xfrm>
            <a:off x="6782686" y="3507512"/>
            <a:ext cx="1579402" cy="906177"/>
          </a:xfrm>
          <a:custGeom>
            <a:avLst/>
            <a:gdLst>
              <a:gd name="connsiteX0" fmla="*/ 404548 w 2393050"/>
              <a:gd name="connsiteY0" fmla="*/ 45380 h 926805"/>
              <a:gd name="connsiteX1" fmla="*/ 96730 w 2393050"/>
              <a:gd name="connsiteY1" fmla="*/ 221923 h 926805"/>
              <a:gd name="connsiteX2" fmla="*/ 10722 w 2393050"/>
              <a:gd name="connsiteY2" fmla="*/ 457313 h 926805"/>
              <a:gd name="connsiteX3" fmla="*/ 304960 w 2393050"/>
              <a:gd name="connsiteY3" fmla="*/ 742497 h 926805"/>
              <a:gd name="connsiteX4" fmla="*/ 685205 w 2393050"/>
              <a:gd name="connsiteY4" fmla="*/ 860192 h 926805"/>
              <a:gd name="connsiteX5" fmla="*/ 1128825 w 2393050"/>
              <a:gd name="connsiteY5" fmla="*/ 923567 h 926805"/>
              <a:gd name="connsiteX6" fmla="*/ 1567918 w 2393050"/>
              <a:gd name="connsiteY6" fmla="*/ 900933 h 926805"/>
              <a:gd name="connsiteX7" fmla="*/ 2074912 w 2393050"/>
              <a:gd name="connsiteY7" fmla="*/ 760604 h 926805"/>
              <a:gd name="connsiteX8" fmla="*/ 2364623 w 2393050"/>
              <a:gd name="connsiteY8" fmla="*/ 529741 h 926805"/>
              <a:gd name="connsiteX9" fmla="*/ 2355570 w 2393050"/>
              <a:gd name="connsiteY9" fmla="*/ 298877 h 926805"/>
              <a:gd name="connsiteX10" fmla="*/ 2129233 w 2393050"/>
              <a:gd name="connsiteY10" fmla="*/ 113281 h 926805"/>
              <a:gd name="connsiteX11" fmla="*/ 1844049 w 2393050"/>
              <a:gd name="connsiteY11" fmla="*/ 113 h 926805"/>
              <a:gd name="connsiteX12" fmla="*/ 1644873 w 2393050"/>
              <a:gd name="connsiteY12" fmla="*/ 95175 h 926805"/>
              <a:gd name="connsiteX13" fmla="*/ 1690140 w 2393050"/>
              <a:gd name="connsiteY13" fmla="*/ 240030 h 926805"/>
              <a:gd name="connsiteX14" fmla="*/ 1952691 w 2393050"/>
              <a:gd name="connsiteY14" fmla="*/ 285297 h 926805"/>
              <a:gd name="connsiteX15" fmla="*/ 2007011 w 2393050"/>
              <a:gd name="connsiteY15" fmla="*/ 407519 h 926805"/>
              <a:gd name="connsiteX16" fmla="*/ 1821415 w 2393050"/>
              <a:gd name="connsiteY16" fmla="*/ 507107 h 926805"/>
              <a:gd name="connsiteX17" fmla="*/ 1676560 w 2393050"/>
              <a:gd name="connsiteY17" fmla="*/ 661016 h 926805"/>
              <a:gd name="connsiteX18" fmla="*/ 1359689 w 2393050"/>
              <a:gd name="connsiteY18" fmla="*/ 633856 h 926805"/>
              <a:gd name="connsiteX19" fmla="*/ 1196726 w 2393050"/>
              <a:gd name="connsiteY19" fmla="*/ 425626 h 926805"/>
              <a:gd name="connsiteX20" fmla="*/ 929649 w 2393050"/>
              <a:gd name="connsiteY20" fmla="*/ 466367 h 926805"/>
              <a:gd name="connsiteX21" fmla="*/ 816481 w 2393050"/>
              <a:gd name="connsiteY21" fmla="*/ 624802 h 926805"/>
              <a:gd name="connsiteX22" fmla="*/ 594671 w 2393050"/>
              <a:gd name="connsiteY22" fmla="*/ 670070 h 926805"/>
              <a:gd name="connsiteX23" fmla="*/ 449815 w 2393050"/>
              <a:gd name="connsiteY23" fmla="*/ 529741 h 926805"/>
              <a:gd name="connsiteX24" fmla="*/ 264219 w 2393050"/>
              <a:gd name="connsiteY24" fmla="*/ 489000 h 926805"/>
              <a:gd name="connsiteX25" fmla="*/ 300433 w 2393050"/>
              <a:gd name="connsiteY25" fmla="*/ 326038 h 926805"/>
              <a:gd name="connsiteX26" fmla="*/ 599197 w 2393050"/>
              <a:gd name="connsiteY26" fmla="*/ 298877 h 926805"/>
              <a:gd name="connsiteX27" fmla="*/ 725946 w 2393050"/>
              <a:gd name="connsiteY27" fmla="*/ 122335 h 926805"/>
              <a:gd name="connsiteX28" fmla="*/ 567510 w 2393050"/>
              <a:gd name="connsiteY28" fmla="*/ 9167 h 926805"/>
              <a:gd name="connsiteX29" fmla="*/ 404548 w 2393050"/>
              <a:gd name="connsiteY29" fmla="*/ 45380 h 926805"/>
              <a:gd name="connsiteX0" fmla="*/ 403067 w 2391569"/>
              <a:gd name="connsiteY0" fmla="*/ 45380 h 926805"/>
              <a:gd name="connsiteX1" fmla="*/ 95249 w 2391569"/>
              <a:gd name="connsiteY1" fmla="*/ 221923 h 926805"/>
              <a:gd name="connsiteX2" fmla="*/ 9241 w 2391569"/>
              <a:gd name="connsiteY2" fmla="*/ 457313 h 926805"/>
              <a:gd name="connsiteX3" fmla="*/ 280846 w 2391569"/>
              <a:gd name="connsiteY3" fmla="*/ 737970 h 926805"/>
              <a:gd name="connsiteX4" fmla="*/ 683724 w 2391569"/>
              <a:gd name="connsiteY4" fmla="*/ 860192 h 926805"/>
              <a:gd name="connsiteX5" fmla="*/ 1127344 w 2391569"/>
              <a:gd name="connsiteY5" fmla="*/ 923567 h 926805"/>
              <a:gd name="connsiteX6" fmla="*/ 1566437 w 2391569"/>
              <a:gd name="connsiteY6" fmla="*/ 900933 h 926805"/>
              <a:gd name="connsiteX7" fmla="*/ 2073431 w 2391569"/>
              <a:gd name="connsiteY7" fmla="*/ 760604 h 926805"/>
              <a:gd name="connsiteX8" fmla="*/ 2363142 w 2391569"/>
              <a:gd name="connsiteY8" fmla="*/ 529741 h 926805"/>
              <a:gd name="connsiteX9" fmla="*/ 2354089 w 2391569"/>
              <a:gd name="connsiteY9" fmla="*/ 298877 h 926805"/>
              <a:gd name="connsiteX10" fmla="*/ 2127752 w 2391569"/>
              <a:gd name="connsiteY10" fmla="*/ 113281 h 926805"/>
              <a:gd name="connsiteX11" fmla="*/ 1842568 w 2391569"/>
              <a:gd name="connsiteY11" fmla="*/ 113 h 926805"/>
              <a:gd name="connsiteX12" fmla="*/ 1643392 w 2391569"/>
              <a:gd name="connsiteY12" fmla="*/ 95175 h 926805"/>
              <a:gd name="connsiteX13" fmla="*/ 1688659 w 2391569"/>
              <a:gd name="connsiteY13" fmla="*/ 240030 h 926805"/>
              <a:gd name="connsiteX14" fmla="*/ 1951210 w 2391569"/>
              <a:gd name="connsiteY14" fmla="*/ 285297 h 926805"/>
              <a:gd name="connsiteX15" fmla="*/ 2005530 w 2391569"/>
              <a:gd name="connsiteY15" fmla="*/ 407519 h 926805"/>
              <a:gd name="connsiteX16" fmla="*/ 1819934 w 2391569"/>
              <a:gd name="connsiteY16" fmla="*/ 507107 h 926805"/>
              <a:gd name="connsiteX17" fmla="*/ 1675079 w 2391569"/>
              <a:gd name="connsiteY17" fmla="*/ 661016 h 926805"/>
              <a:gd name="connsiteX18" fmla="*/ 1358208 w 2391569"/>
              <a:gd name="connsiteY18" fmla="*/ 633856 h 926805"/>
              <a:gd name="connsiteX19" fmla="*/ 1195245 w 2391569"/>
              <a:gd name="connsiteY19" fmla="*/ 425626 h 926805"/>
              <a:gd name="connsiteX20" fmla="*/ 928168 w 2391569"/>
              <a:gd name="connsiteY20" fmla="*/ 466367 h 926805"/>
              <a:gd name="connsiteX21" fmla="*/ 815000 w 2391569"/>
              <a:gd name="connsiteY21" fmla="*/ 624802 h 926805"/>
              <a:gd name="connsiteX22" fmla="*/ 593190 w 2391569"/>
              <a:gd name="connsiteY22" fmla="*/ 670070 h 926805"/>
              <a:gd name="connsiteX23" fmla="*/ 448334 w 2391569"/>
              <a:gd name="connsiteY23" fmla="*/ 529741 h 926805"/>
              <a:gd name="connsiteX24" fmla="*/ 262738 w 2391569"/>
              <a:gd name="connsiteY24" fmla="*/ 489000 h 926805"/>
              <a:gd name="connsiteX25" fmla="*/ 298952 w 2391569"/>
              <a:gd name="connsiteY25" fmla="*/ 326038 h 926805"/>
              <a:gd name="connsiteX26" fmla="*/ 597716 w 2391569"/>
              <a:gd name="connsiteY26" fmla="*/ 298877 h 926805"/>
              <a:gd name="connsiteX27" fmla="*/ 724465 w 2391569"/>
              <a:gd name="connsiteY27" fmla="*/ 122335 h 926805"/>
              <a:gd name="connsiteX28" fmla="*/ 566029 w 2391569"/>
              <a:gd name="connsiteY28" fmla="*/ 9167 h 926805"/>
              <a:gd name="connsiteX29" fmla="*/ 403067 w 2391569"/>
              <a:gd name="connsiteY29" fmla="*/ 45380 h 926805"/>
              <a:gd name="connsiteX0" fmla="*/ 403067 w 2391569"/>
              <a:gd name="connsiteY0" fmla="*/ 45380 h 926805"/>
              <a:gd name="connsiteX1" fmla="*/ 95249 w 2391569"/>
              <a:gd name="connsiteY1" fmla="*/ 221923 h 926805"/>
              <a:gd name="connsiteX2" fmla="*/ 9241 w 2391569"/>
              <a:gd name="connsiteY2" fmla="*/ 457313 h 926805"/>
              <a:gd name="connsiteX3" fmla="*/ 280846 w 2391569"/>
              <a:gd name="connsiteY3" fmla="*/ 737970 h 926805"/>
              <a:gd name="connsiteX4" fmla="*/ 683724 w 2391569"/>
              <a:gd name="connsiteY4" fmla="*/ 860192 h 926805"/>
              <a:gd name="connsiteX5" fmla="*/ 1127344 w 2391569"/>
              <a:gd name="connsiteY5" fmla="*/ 923567 h 926805"/>
              <a:gd name="connsiteX6" fmla="*/ 1566437 w 2391569"/>
              <a:gd name="connsiteY6" fmla="*/ 900933 h 926805"/>
              <a:gd name="connsiteX7" fmla="*/ 2073431 w 2391569"/>
              <a:gd name="connsiteY7" fmla="*/ 760604 h 926805"/>
              <a:gd name="connsiteX8" fmla="*/ 2363142 w 2391569"/>
              <a:gd name="connsiteY8" fmla="*/ 529741 h 926805"/>
              <a:gd name="connsiteX9" fmla="*/ 2354089 w 2391569"/>
              <a:gd name="connsiteY9" fmla="*/ 298877 h 926805"/>
              <a:gd name="connsiteX10" fmla="*/ 2127752 w 2391569"/>
              <a:gd name="connsiteY10" fmla="*/ 113281 h 926805"/>
              <a:gd name="connsiteX11" fmla="*/ 1842568 w 2391569"/>
              <a:gd name="connsiteY11" fmla="*/ 113 h 926805"/>
              <a:gd name="connsiteX12" fmla="*/ 1643392 w 2391569"/>
              <a:gd name="connsiteY12" fmla="*/ 95175 h 926805"/>
              <a:gd name="connsiteX13" fmla="*/ 1688659 w 2391569"/>
              <a:gd name="connsiteY13" fmla="*/ 240030 h 926805"/>
              <a:gd name="connsiteX14" fmla="*/ 1951210 w 2391569"/>
              <a:gd name="connsiteY14" fmla="*/ 285297 h 926805"/>
              <a:gd name="connsiteX15" fmla="*/ 2005530 w 2391569"/>
              <a:gd name="connsiteY15" fmla="*/ 407519 h 926805"/>
              <a:gd name="connsiteX16" fmla="*/ 1819934 w 2391569"/>
              <a:gd name="connsiteY16" fmla="*/ 507107 h 926805"/>
              <a:gd name="connsiteX17" fmla="*/ 1675079 w 2391569"/>
              <a:gd name="connsiteY17" fmla="*/ 661016 h 926805"/>
              <a:gd name="connsiteX18" fmla="*/ 1358208 w 2391569"/>
              <a:gd name="connsiteY18" fmla="*/ 633856 h 926805"/>
              <a:gd name="connsiteX19" fmla="*/ 1195245 w 2391569"/>
              <a:gd name="connsiteY19" fmla="*/ 425626 h 926805"/>
              <a:gd name="connsiteX20" fmla="*/ 928168 w 2391569"/>
              <a:gd name="connsiteY20" fmla="*/ 466367 h 926805"/>
              <a:gd name="connsiteX21" fmla="*/ 815000 w 2391569"/>
              <a:gd name="connsiteY21" fmla="*/ 624802 h 926805"/>
              <a:gd name="connsiteX22" fmla="*/ 593190 w 2391569"/>
              <a:gd name="connsiteY22" fmla="*/ 670070 h 926805"/>
              <a:gd name="connsiteX23" fmla="*/ 448334 w 2391569"/>
              <a:gd name="connsiteY23" fmla="*/ 529741 h 926805"/>
              <a:gd name="connsiteX24" fmla="*/ 262738 w 2391569"/>
              <a:gd name="connsiteY24" fmla="*/ 489000 h 926805"/>
              <a:gd name="connsiteX25" fmla="*/ 298952 w 2391569"/>
              <a:gd name="connsiteY25" fmla="*/ 326038 h 926805"/>
              <a:gd name="connsiteX26" fmla="*/ 597716 w 2391569"/>
              <a:gd name="connsiteY26" fmla="*/ 298877 h 926805"/>
              <a:gd name="connsiteX27" fmla="*/ 724465 w 2391569"/>
              <a:gd name="connsiteY27" fmla="*/ 122335 h 926805"/>
              <a:gd name="connsiteX28" fmla="*/ 566029 w 2391569"/>
              <a:gd name="connsiteY28" fmla="*/ 9167 h 926805"/>
              <a:gd name="connsiteX29" fmla="*/ 403067 w 2391569"/>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8723 w 2385047"/>
              <a:gd name="connsiteY19" fmla="*/ 425626 h 926805"/>
              <a:gd name="connsiteX20" fmla="*/ 921646 w 2385047"/>
              <a:gd name="connsiteY20" fmla="*/ 466367 h 926805"/>
              <a:gd name="connsiteX21" fmla="*/ 808478 w 2385047"/>
              <a:gd name="connsiteY21" fmla="*/ 624802 h 926805"/>
              <a:gd name="connsiteX22" fmla="*/ 586668 w 2385047"/>
              <a:gd name="connsiteY22" fmla="*/ 670070 h 926805"/>
              <a:gd name="connsiteX23" fmla="*/ 441812 w 2385047"/>
              <a:gd name="connsiteY23" fmla="*/ 529741 h 926805"/>
              <a:gd name="connsiteX24" fmla="*/ 256216 w 2385047"/>
              <a:gd name="connsiteY24" fmla="*/ 489000 h 926805"/>
              <a:gd name="connsiteX25" fmla="*/ 292430 w 2385047"/>
              <a:gd name="connsiteY25" fmla="*/ 326038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93249 w 2385047"/>
              <a:gd name="connsiteY19" fmla="*/ 478829 h 926805"/>
              <a:gd name="connsiteX20" fmla="*/ 921646 w 2385047"/>
              <a:gd name="connsiteY20" fmla="*/ 466367 h 926805"/>
              <a:gd name="connsiteX21" fmla="*/ 808478 w 2385047"/>
              <a:gd name="connsiteY21" fmla="*/ 624802 h 926805"/>
              <a:gd name="connsiteX22" fmla="*/ 586668 w 2385047"/>
              <a:gd name="connsiteY22" fmla="*/ 670070 h 926805"/>
              <a:gd name="connsiteX23" fmla="*/ 441812 w 2385047"/>
              <a:gd name="connsiteY23" fmla="*/ 529741 h 926805"/>
              <a:gd name="connsiteX24" fmla="*/ 256216 w 2385047"/>
              <a:gd name="connsiteY24" fmla="*/ 489000 h 926805"/>
              <a:gd name="connsiteX25" fmla="*/ 292430 w 2385047"/>
              <a:gd name="connsiteY25" fmla="*/ 326038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93249 w 2385047"/>
              <a:gd name="connsiteY19" fmla="*/ 478829 h 926805"/>
              <a:gd name="connsiteX20" fmla="*/ 930700 w 2385047"/>
              <a:gd name="connsiteY20" fmla="*/ 532237 h 926805"/>
              <a:gd name="connsiteX21" fmla="*/ 808478 w 2385047"/>
              <a:gd name="connsiteY21" fmla="*/ 624802 h 926805"/>
              <a:gd name="connsiteX22" fmla="*/ 586668 w 2385047"/>
              <a:gd name="connsiteY22" fmla="*/ 670070 h 926805"/>
              <a:gd name="connsiteX23" fmla="*/ 441812 w 2385047"/>
              <a:gd name="connsiteY23" fmla="*/ 529741 h 926805"/>
              <a:gd name="connsiteX24" fmla="*/ 256216 w 2385047"/>
              <a:gd name="connsiteY24" fmla="*/ 489000 h 926805"/>
              <a:gd name="connsiteX25" fmla="*/ 292430 w 2385047"/>
              <a:gd name="connsiteY25" fmla="*/ 326038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37099 h 926805"/>
              <a:gd name="connsiteX20" fmla="*/ 930700 w 2385047"/>
              <a:gd name="connsiteY20" fmla="*/ 532237 h 926805"/>
              <a:gd name="connsiteX21" fmla="*/ 808478 w 2385047"/>
              <a:gd name="connsiteY21" fmla="*/ 624802 h 926805"/>
              <a:gd name="connsiteX22" fmla="*/ 586668 w 2385047"/>
              <a:gd name="connsiteY22" fmla="*/ 670070 h 926805"/>
              <a:gd name="connsiteX23" fmla="*/ 441812 w 2385047"/>
              <a:gd name="connsiteY23" fmla="*/ 529741 h 926805"/>
              <a:gd name="connsiteX24" fmla="*/ 256216 w 2385047"/>
              <a:gd name="connsiteY24" fmla="*/ 489000 h 926805"/>
              <a:gd name="connsiteX25" fmla="*/ 292430 w 2385047"/>
              <a:gd name="connsiteY25" fmla="*/ 326038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37099 h 926805"/>
              <a:gd name="connsiteX20" fmla="*/ 939754 w 2385047"/>
              <a:gd name="connsiteY20" fmla="*/ 560105 h 926805"/>
              <a:gd name="connsiteX21" fmla="*/ 808478 w 2385047"/>
              <a:gd name="connsiteY21" fmla="*/ 624802 h 926805"/>
              <a:gd name="connsiteX22" fmla="*/ 586668 w 2385047"/>
              <a:gd name="connsiteY22" fmla="*/ 670070 h 926805"/>
              <a:gd name="connsiteX23" fmla="*/ 441812 w 2385047"/>
              <a:gd name="connsiteY23" fmla="*/ 529741 h 926805"/>
              <a:gd name="connsiteX24" fmla="*/ 256216 w 2385047"/>
              <a:gd name="connsiteY24" fmla="*/ 489000 h 926805"/>
              <a:gd name="connsiteX25" fmla="*/ 292430 w 2385047"/>
              <a:gd name="connsiteY25" fmla="*/ 326038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37099 h 926805"/>
              <a:gd name="connsiteX20" fmla="*/ 957861 w 2385047"/>
              <a:gd name="connsiteY20" fmla="*/ 557039 h 926805"/>
              <a:gd name="connsiteX21" fmla="*/ 808478 w 2385047"/>
              <a:gd name="connsiteY21" fmla="*/ 624802 h 926805"/>
              <a:gd name="connsiteX22" fmla="*/ 586668 w 2385047"/>
              <a:gd name="connsiteY22" fmla="*/ 670070 h 926805"/>
              <a:gd name="connsiteX23" fmla="*/ 441812 w 2385047"/>
              <a:gd name="connsiteY23" fmla="*/ 529741 h 926805"/>
              <a:gd name="connsiteX24" fmla="*/ 256216 w 2385047"/>
              <a:gd name="connsiteY24" fmla="*/ 489000 h 926805"/>
              <a:gd name="connsiteX25" fmla="*/ 292430 w 2385047"/>
              <a:gd name="connsiteY25" fmla="*/ 326038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37099 h 926805"/>
              <a:gd name="connsiteX20" fmla="*/ 957861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92430 w 2385047"/>
              <a:gd name="connsiteY25" fmla="*/ 326038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37099 h 926805"/>
              <a:gd name="connsiteX20" fmla="*/ 957861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370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26585 w 2385047"/>
              <a:gd name="connsiteY21" fmla="*/ 630935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35811 w 2385047"/>
              <a:gd name="connsiteY18" fmla="*/ 681456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22963 w 2385047"/>
              <a:gd name="connsiteY19" fmla="*/ 492560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22963 w 2385047"/>
              <a:gd name="connsiteY19" fmla="*/ 492560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22963 w 2385047"/>
              <a:gd name="connsiteY19" fmla="*/ 492560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22963 w 2385047"/>
              <a:gd name="connsiteY19" fmla="*/ 492560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22963 w 2385047"/>
              <a:gd name="connsiteY19" fmla="*/ 492560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22963 w 2385047"/>
              <a:gd name="connsiteY19" fmla="*/ 492560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18427 w 2385047"/>
              <a:gd name="connsiteY19" fmla="*/ 520216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18427 w 2385047"/>
              <a:gd name="connsiteY19" fmla="*/ 520216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18427 w 2385047"/>
              <a:gd name="connsiteY19" fmla="*/ 520216 h 926805"/>
              <a:gd name="connsiteX20" fmla="*/ 955540 w 2385047"/>
              <a:gd name="connsiteY20" fmla="*/ 572404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18427 w 2385047"/>
              <a:gd name="connsiteY19" fmla="*/ 520216 h 926805"/>
              <a:gd name="connsiteX20" fmla="*/ 955540 w 2385047"/>
              <a:gd name="connsiteY20" fmla="*/ 572404 h 926805"/>
              <a:gd name="connsiteX21" fmla="*/ 781283 w 2385047"/>
              <a:gd name="connsiteY21" fmla="*/ 604859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18427 w 2385047"/>
              <a:gd name="connsiteY19" fmla="*/ 520216 h 926805"/>
              <a:gd name="connsiteX20" fmla="*/ 944201 w 2385047"/>
              <a:gd name="connsiteY20" fmla="*/ 589305 h 926805"/>
              <a:gd name="connsiteX21" fmla="*/ 781283 w 2385047"/>
              <a:gd name="connsiteY21" fmla="*/ 604859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18427 w 2385047"/>
              <a:gd name="connsiteY19" fmla="*/ 520216 h 926805"/>
              <a:gd name="connsiteX20" fmla="*/ 944201 w 2385047"/>
              <a:gd name="connsiteY20" fmla="*/ 589305 h 926805"/>
              <a:gd name="connsiteX21" fmla="*/ 781283 w 2385047"/>
              <a:gd name="connsiteY21" fmla="*/ 604859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18427 w 2385047"/>
              <a:gd name="connsiteY19" fmla="*/ 520216 h 926805"/>
              <a:gd name="connsiteX20" fmla="*/ 944201 w 2385047"/>
              <a:gd name="connsiteY20" fmla="*/ 589305 h 926805"/>
              <a:gd name="connsiteX21" fmla="*/ 781283 w 2385047"/>
              <a:gd name="connsiteY21" fmla="*/ 604859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18427 w 2385047"/>
              <a:gd name="connsiteY19" fmla="*/ 520216 h 926805"/>
              <a:gd name="connsiteX20" fmla="*/ 930593 w 2385047"/>
              <a:gd name="connsiteY20" fmla="*/ 624643 h 926805"/>
              <a:gd name="connsiteX21" fmla="*/ 781283 w 2385047"/>
              <a:gd name="connsiteY21" fmla="*/ 604859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18427 w 2385047"/>
              <a:gd name="connsiteY19" fmla="*/ 520216 h 926805"/>
              <a:gd name="connsiteX20" fmla="*/ 930593 w 2385047"/>
              <a:gd name="connsiteY20" fmla="*/ 624643 h 926805"/>
              <a:gd name="connsiteX21" fmla="*/ 751801 w 2385047"/>
              <a:gd name="connsiteY21" fmla="*/ 618686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18427 w 2385047"/>
              <a:gd name="connsiteY19" fmla="*/ 520216 h 926805"/>
              <a:gd name="connsiteX20" fmla="*/ 930593 w 2385047"/>
              <a:gd name="connsiteY20" fmla="*/ 624643 h 926805"/>
              <a:gd name="connsiteX21" fmla="*/ 751801 w 2385047"/>
              <a:gd name="connsiteY21" fmla="*/ 618686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24472 w 2385047"/>
              <a:gd name="connsiteY18" fmla="*/ 709112 h 926805"/>
              <a:gd name="connsiteX19" fmla="*/ 1118427 w 2385047"/>
              <a:gd name="connsiteY19" fmla="*/ 520216 h 926805"/>
              <a:gd name="connsiteX20" fmla="*/ 930593 w 2385047"/>
              <a:gd name="connsiteY20" fmla="*/ 624643 h 926805"/>
              <a:gd name="connsiteX21" fmla="*/ 751801 w 2385047"/>
              <a:gd name="connsiteY21" fmla="*/ 618686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24472 w 2385047"/>
              <a:gd name="connsiteY18" fmla="*/ 709112 h 926805"/>
              <a:gd name="connsiteX19" fmla="*/ 1118427 w 2385047"/>
              <a:gd name="connsiteY19" fmla="*/ 520216 h 926805"/>
              <a:gd name="connsiteX20" fmla="*/ 930593 w 2385047"/>
              <a:gd name="connsiteY20" fmla="*/ 624643 h 926805"/>
              <a:gd name="connsiteX21" fmla="*/ 751801 w 2385047"/>
              <a:gd name="connsiteY21" fmla="*/ 618686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24472 w 2385047"/>
              <a:gd name="connsiteY18" fmla="*/ 709112 h 926805"/>
              <a:gd name="connsiteX19" fmla="*/ 1118427 w 2385047"/>
              <a:gd name="connsiteY19" fmla="*/ 520216 h 926805"/>
              <a:gd name="connsiteX20" fmla="*/ 930593 w 2385047"/>
              <a:gd name="connsiteY20" fmla="*/ 624643 h 926805"/>
              <a:gd name="connsiteX21" fmla="*/ 751801 w 2385047"/>
              <a:gd name="connsiteY21" fmla="*/ 618686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24472 w 2385047"/>
              <a:gd name="connsiteY18" fmla="*/ 709112 h 926805"/>
              <a:gd name="connsiteX19" fmla="*/ 1118427 w 2385047"/>
              <a:gd name="connsiteY19" fmla="*/ 520216 h 926805"/>
              <a:gd name="connsiteX20" fmla="*/ 930593 w 2385047"/>
              <a:gd name="connsiteY20" fmla="*/ 624643 h 926805"/>
              <a:gd name="connsiteX21" fmla="*/ 751801 w 2385047"/>
              <a:gd name="connsiteY21" fmla="*/ 618686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18686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18686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18686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359305 w 2385047"/>
              <a:gd name="connsiteY25" fmla="*/ 351363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586668 w 2385047"/>
              <a:gd name="connsiteY22" fmla="*/ 670070 h 926805"/>
              <a:gd name="connsiteX23" fmla="*/ 459919 w 2385047"/>
              <a:gd name="connsiteY23" fmla="*/ 548142 h 926805"/>
              <a:gd name="connsiteX24" fmla="*/ 341198 w 2385047"/>
              <a:gd name="connsiteY24" fmla="*/ 483243 h 926805"/>
              <a:gd name="connsiteX25" fmla="*/ 359305 w 2385047"/>
              <a:gd name="connsiteY25" fmla="*/ 351363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586668 w 2385047"/>
              <a:gd name="connsiteY22" fmla="*/ 670070 h 926805"/>
              <a:gd name="connsiteX23" fmla="*/ 527904 w 2385047"/>
              <a:gd name="connsiteY23" fmla="*/ 532789 h 926805"/>
              <a:gd name="connsiteX24" fmla="*/ 341198 w 2385047"/>
              <a:gd name="connsiteY24" fmla="*/ 483243 h 926805"/>
              <a:gd name="connsiteX25" fmla="*/ 359305 w 2385047"/>
              <a:gd name="connsiteY25" fmla="*/ 351363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59305 w 2385047"/>
              <a:gd name="connsiteY25" fmla="*/ 351363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64971 w 2385047"/>
              <a:gd name="connsiteY25" fmla="*/ 322576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64971 w 2385047"/>
              <a:gd name="connsiteY25" fmla="*/ 322576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64971 w 2385047"/>
              <a:gd name="connsiteY25" fmla="*/ 322576 h 926805"/>
              <a:gd name="connsiteX26" fmla="*/ 636518 w 2385047"/>
              <a:gd name="connsiteY26" fmla="*/ 243223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56473 w 2385047"/>
              <a:gd name="connsiteY25" fmla="*/ 288032 h 926805"/>
              <a:gd name="connsiteX26" fmla="*/ 636518 w 2385047"/>
              <a:gd name="connsiteY26" fmla="*/ 243223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56473 w 2385047"/>
              <a:gd name="connsiteY25" fmla="*/ 288032 h 926805"/>
              <a:gd name="connsiteX26" fmla="*/ 656347 w 2385047"/>
              <a:gd name="connsiteY26" fmla="*/ 266253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56473 w 2385047"/>
              <a:gd name="connsiteY25" fmla="*/ 288032 h 926805"/>
              <a:gd name="connsiteX26" fmla="*/ 656347 w 2385047"/>
              <a:gd name="connsiteY26" fmla="*/ 266253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56473 w 2385047"/>
              <a:gd name="connsiteY25" fmla="*/ 288032 h 926805"/>
              <a:gd name="connsiteX26" fmla="*/ 656347 w 2385047"/>
              <a:gd name="connsiteY26" fmla="*/ 266253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56473 w 2385047"/>
              <a:gd name="connsiteY25" fmla="*/ 288032 h 926805"/>
              <a:gd name="connsiteX26" fmla="*/ 656347 w 2385047"/>
              <a:gd name="connsiteY26" fmla="*/ 266253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56473 w 2385047"/>
              <a:gd name="connsiteY25" fmla="*/ 288032 h 926805"/>
              <a:gd name="connsiteX26" fmla="*/ 656347 w 2385047"/>
              <a:gd name="connsiteY26" fmla="*/ 266253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56473 w 2385047"/>
              <a:gd name="connsiteY25" fmla="*/ 288032 h 926805"/>
              <a:gd name="connsiteX26" fmla="*/ 656347 w 2385047"/>
              <a:gd name="connsiteY26" fmla="*/ 266253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51114 w 2384360"/>
              <a:gd name="connsiteY21" fmla="*/ 607931 h 926805"/>
              <a:gd name="connsiteX22" fmla="*/ 631305 w 2384360"/>
              <a:gd name="connsiteY22" fmla="*/ 633607 h 926805"/>
              <a:gd name="connsiteX23" fmla="*/ 527217 w 2384360"/>
              <a:gd name="connsiteY23" fmla="*/ 532789 h 926805"/>
              <a:gd name="connsiteX24" fmla="*/ 340511 w 2384360"/>
              <a:gd name="connsiteY24" fmla="*/ 483243 h 926805"/>
              <a:gd name="connsiteX25" fmla="*/ 355786 w 2384360"/>
              <a:gd name="connsiteY25" fmla="*/ 288032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51114 w 2384360"/>
              <a:gd name="connsiteY21" fmla="*/ 607931 h 926805"/>
              <a:gd name="connsiteX22" fmla="*/ 631305 w 2384360"/>
              <a:gd name="connsiteY22" fmla="*/ 633607 h 926805"/>
              <a:gd name="connsiteX23" fmla="*/ 527217 w 2384360"/>
              <a:gd name="connsiteY23" fmla="*/ 532789 h 926805"/>
              <a:gd name="connsiteX24" fmla="*/ 340511 w 2384360"/>
              <a:gd name="connsiteY24" fmla="*/ 483243 h 926805"/>
              <a:gd name="connsiteX25" fmla="*/ 355786 w 2384360"/>
              <a:gd name="connsiteY25" fmla="*/ 288032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51114 w 2384360"/>
              <a:gd name="connsiteY21" fmla="*/ 607931 h 926805"/>
              <a:gd name="connsiteX22" fmla="*/ 631305 w 2384360"/>
              <a:gd name="connsiteY22" fmla="*/ 633607 h 926805"/>
              <a:gd name="connsiteX23" fmla="*/ 527217 w 2384360"/>
              <a:gd name="connsiteY23" fmla="*/ 532789 h 926805"/>
              <a:gd name="connsiteX24" fmla="*/ 340511 w 2384360"/>
              <a:gd name="connsiteY24" fmla="*/ 483243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51114 w 2384360"/>
              <a:gd name="connsiteY21" fmla="*/ 607931 h 926805"/>
              <a:gd name="connsiteX22" fmla="*/ 631305 w 2384360"/>
              <a:gd name="connsiteY22" fmla="*/ 633607 h 926805"/>
              <a:gd name="connsiteX23" fmla="*/ 527217 w 2384360"/>
              <a:gd name="connsiteY23" fmla="*/ 532789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51114 w 2384360"/>
              <a:gd name="connsiteY21" fmla="*/ 607931 h 926805"/>
              <a:gd name="connsiteX22" fmla="*/ 631305 w 2384360"/>
              <a:gd name="connsiteY22" fmla="*/ 633607 h 926805"/>
              <a:gd name="connsiteX23" fmla="*/ 527217 w 2384360"/>
              <a:gd name="connsiteY23" fmla="*/ 532789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51114 w 2384360"/>
              <a:gd name="connsiteY21" fmla="*/ 607931 h 926805"/>
              <a:gd name="connsiteX22" fmla="*/ 631305 w 2384360"/>
              <a:gd name="connsiteY22" fmla="*/ 633607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51114 w 2384360"/>
              <a:gd name="connsiteY21" fmla="*/ 607931 h 926805"/>
              <a:gd name="connsiteX22" fmla="*/ 631305 w 2384360"/>
              <a:gd name="connsiteY22" fmla="*/ 633607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51114 w 2384360"/>
              <a:gd name="connsiteY21" fmla="*/ 607931 h 926805"/>
              <a:gd name="connsiteX22" fmla="*/ 631305 w 2384360"/>
              <a:gd name="connsiteY22" fmla="*/ 633607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51114 w 2384360"/>
              <a:gd name="connsiteY21" fmla="*/ 607931 h 926805"/>
              <a:gd name="connsiteX22" fmla="*/ 670963 w 2384360"/>
              <a:gd name="connsiteY22" fmla="*/ 581790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48282 w 2384360"/>
              <a:gd name="connsiteY21" fmla="*/ 684697 h 926805"/>
              <a:gd name="connsiteX22" fmla="*/ 670963 w 2384360"/>
              <a:gd name="connsiteY22" fmla="*/ 581790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48282 w 2384360"/>
              <a:gd name="connsiteY21" fmla="*/ 684697 h 926805"/>
              <a:gd name="connsiteX22" fmla="*/ 670963 w 2384360"/>
              <a:gd name="connsiteY22" fmla="*/ 581790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48282 w 2384360"/>
              <a:gd name="connsiteY21" fmla="*/ 68469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48282 w 2384360"/>
              <a:gd name="connsiteY21" fmla="*/ 68469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48282 w 2384360"/>
              <a:gd name="connsiteY21" fmla="*/ 68469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773068 w 2384360"/>
              <a:gd name="connsiteY16" fmla="*/ 512864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8392 w 2384360"/>
              <a:gd name="connsiteY16" fmla="*/ 52821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784400 w 2384360"/>
              <a:gd name="connsiteY16" fmla="*/ 510945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784400 w 2384360"/>
              <a:gd name="connsiteY16" fmla="*/ 510945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681479 w 2384360"/>
              <a:gd name="connsiteY23" fmla="*/ 449758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784400 w 2384360"/>
              <a:gd name="connsiteY16" fmla="*/ 510945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746456 w 2384360"/>
              <a:gd name="connsiteY22" fmla="*/ 605482 h 926805"/>
              <a:gd name="connsiteX23" fmla="*/ 681479 w 2384360"/>
              <a:gd name="connsiteY23" fmla="*/ 449758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784400 w 2384360"/>
              <a:gd name="connsiteY16" fmla="*/ 510945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846436 w 2384360"/>
              <a:gd name="connsiteY21" fmla="*/ 632441 h 926805"/>
              <a:gd name="connsiteX22" fmla="*/ 746456 w 2384360"/>
              <a:gd name="connsiteY22" fmla="*/ 605482 h 926805"/>
              <a:gd name="connsiteX23" fmla="*/ 681479 w 2384360"/>
              <a:gd name="connsiteY23" fmla="*/ 449758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784400 w 2384360"/>
              <a:gd name="connsiteY16" fmla="*/ 510945 h 926805"/>
              <a:gd name="connsiteX17" fmla="*/ 1667870 w 2384360"/>
              <a:gd name="connsiteY17" fmla="*/ 680990 h 926805"/>
              <a:gd name="connsiteX18" fmla="*/ 1321517 w 2384360"/>
              <a:gd name="connsiteY18" fmla="*/ 742914 h 926805"/>
              <a:gd name="connsiteX19" fmla="*/ 1160879 w 2384360"/>
              <a:gd name="connsiteY19" fmla="*/ 610329 h 926805"/>
              <a:gd name="connsiteX20" fmla="*/ 929906 w 2384360"/>
              <a:gd name="connsiteY20" fmla="*/ 624643 h 926805"/>
              <a:gd name="connsiteX21" fmla="*/ 846436 w 2384360"/>
              <a:gd name="connsiteY21" fmla="*/ 632441 h 926805"/>
              <a:gd name="connsiteX22" fmla="*/ 746456 w 2384360"/>
              <a:gd name="connsiteY22" fmla="*/ 605482 h 926805"/>
              <a:gd name="connsiteX23" fmla="*/ 681479 w 2384360"/>
              <a:gd name="connsiteY23" fmla="*/ 449758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784400 w 2384360"/>
              <a:gd name="connsiteY16" fmla="*/ 510945 h 926805"/>
              <a:gd name="connsiteX17" fmla="*/ 1667870 w 2384360"/>
              <a:gd name="connsiteY17" fmla="*/ 680990 h 926805"/>
              <a:gd name="connsiteX18" fmla="*/ 1537210 w 2384360"/>
              <a:gd name="connsiteY18" fmla="*/ 725866 h 926805"/>
              <a:gd name="connsiteX19" fmla="*/ 1160879 w 2384360"/>
              <a:gd name="connsiteY19" fmla="*/ 610329 h 926805"/>
              <a:gd name="connsiteX20" fmla="*/ 929906 w 2384360"/>
              <a:gd name="connsiteY20" fmla="*/ 624643 h 926805"/>
              <a:gd name="connsiteX21" fmla="*/ 846436 w 2384360"/>
              <a:gd name="connsiteY21" fmla="*/ 632441 h 926805"/>
              <a:gd name="connsiteX22" fmla="*/ 746456 w 2384360"/>
              <a:gd name="connsiteY22" fmla="*/ 605482 h 926805"/>
              <a:gd name="connsiteX23" fmla="*/ 681479 w 2384360"/>
              <a:gd name="connsiteY23" fmla="*/ 449758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784400 w 2384360"/>
              <a:gd name="connsiteY16" fmla="*/ 510945 h 926805"/>
              <a:gd name="connsiteX17" fmla="*/ 1775718 w 2384360"/>
              <a:gd name="connsiteY17" fmla="*/ 624974 h 926805"/>
              <a:gd name="connsiteX18" fmla="*/ 1537210 w 2384360"/>
              <a:gd name="connsiteY18" fmla="*/ 725866 h 926805"/>
              <a:gd name="connsiteX19" fmla="*/ 1160879 w 2384360"/>
              <a:gd name="connsiteY19" fmla="*/ 610329 h 926805"/>
              <a:gd name="connsiteX20" fmla="*/ 929906 w 2384360"/>
              <a:gd name="connsiteY20" fmla="*/ 624643 h 926805"/>
              <a:gd name="connsiteX21" fmla="*/ 846436 w 2384360"/>
              <a:gd name="connsiteY21" fmla="*/ 632441 h 926805"/>
              <a:gd name="connsiteX22" fmla="*/ 746456 w 2384360"/>
              <a:gd name="connsiteY22" fmla="*/ 605482 h 926805"/>
              <a:gd name="connsiteX23" fmla="*/ 681479 w 2384360"/>
              <a:gd name="connsiteY23" fmla="*/ 449758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45513 w 2384360"/>
              <a:gd name="connsiteY16" fmla="*/ 479283 h 926805"/>
              <a:gd name="connsiteX17" fmla="*/ 1775718 w 2384360"/>
              <a:gd name="connsiteY17" fmla="*/ 624974 h 926805"/>
              <a:gd name="connsiteX18" fmla="*/ 1537210 w 2384360"/>
              <a:gd name="connsiteY18" fmla="*/ 725866 h 926805"/>
              <a:gd name="connsiteX19" fmla="*/ 1160879 w 2384360"/>
              <a:gd name="connsiteY19" fmla="*/ 610329 h 926805"/>
              <a:gd name="connsiteX20" fmla="*/ 929906 w 2384360"/>
              <a:gd name="connsiteY20" fmla="*/ 624643 h 926805"/>
              <a:gd name="connsiteX21" fmla="*/ 846436 w 2384360"/>
              <a:gd name="connsiteY21" fmla="*/ 632441 h 926805"/>
              <a:gd name="connsiteX22" fmla="*/ 746456 w 2384360"/>
              <a:gd name="connsiteY22" fmla="*/ 605482 h 926805"/>
              <a:gd name="connsiteX23" fmla="*/ 681479 w 2384360"/>
              <a:gd name="connsiteY23" fmla="*/ 449758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15 h 926819"/>
              <a:gd name="connsiteX1" fmla="*/ 88040 w 2384360"/>
              <a:gd name="connsiteY1" fmla="*/ 221937 h 926819"/>
              <a:gd name="connsiteX2" fmla="*/ 2032 w 2384360"/>
              <a:gd name="connsiteY2" fmla="*/ 457327 h 926819"/>
              <a:gd name="connsiteX3" fmla="*/ 273637 w 2384360"/>
              <a:gd name="connsiteY3" fmla="*/ 737984 h 926819"/>
              <a:gd name="connsiteX4" fmla="*/ 676515 w 2384360"/>
              <a:gd name="connsiteY4" fmla="*/ 860206 h 926819"/>
              <a:gd name="connsiteX5" fmla="*/ 1120135 w 2384360"/>
              <a:gd name="connsiteY5" fmla="*/ 923581 h 926819"/>
              <a:gd name="connsiteX6" fmla="*/ 1559228 w 2384360"/>
              <a:gd name="connsiteY6" fmla="*/ 900947 h 926819"/>
              <a:gd name="connsiteX7" fmla="*/ 2066222 w 2384360"/>
              <a:gd name="connsiteY7" fmla="*/ 760618 h 926819"/>
              <a:gd name="connsiteX8" fmla="*/ 2355933 w 2384360"/>
              <a:gd name="connsiteY8" fmla="*/ 529755 h 926819"/>
              <a:gd name="connsiteX9" fmla="*/ 2346880 w 2384360"/>
              <a:gd name="connsiteY9" fmla="*/ 298891 h 926819"/>
              <a:gd name="connsiteX10" fmla="*/ 2120543 w 2384360"/>
              <a:gd name="connsiteY10" fmla="*/ 113295 h 926819"/>
              <a:gd name="connsiteX11" fmla="*/ 1835359 w 2384360"/>
              <a:gd name="connsiteY11" fmla="*/ 127 h 926819"/>
              <a:gd name="connsiteX12" fmla="*/ 1636183 w 2384360"/>
              <a:gd name="connsiteY12" fmla="*/ 95189 h 926819"/>
              <a:gd name="connsiteX13" fmla="*/ 1552035 w 2384360"/>
              <a:gd name="connsiteY13" fmla="*/ 281447 h 926819"/>
              <a:gd name="connsiteX14" fmla="*/ 1907176 w 2384360"/>
              <a:gd name="connsiteY14" fmla="*/ 289149 h 926819"/>
              <a:gd name="connsiteX15" fmla="*/ 1950164 w 2384360"/>
              <a:gd name="connsiteY15" fmla="*/ 407533 h 926819"/>
              <a:gd name="connsiteX16" fmla="*/ 1845513 w 2384360"/>
              <a:gd name="connsiteY16" fmla="*/ 479297 h 926819"/>
              <a:gd name="connsiteX17" fmla="*/ 1775718 w 2384360"/>
              <a:gd name="connsiteY17" fmla="*/ 624988 h 926819"/>
              <a:gd name="connsiteX18" fmla="*/ 1537210 w 2384360"/>
              <a:gd name="connsiteY18" fmla="*/ 725880 h 926819"/>
              <a:gd name="connsiteX19" fmla="*/ 1160879 w 2384360"/>
              <a:gd name="connsiteY19" fmla="*/ 610343 h 926819"/>
              <a:gd name="connsiteX20" fmla="*/ 929906 w 2384360"/>
              <a:gd name="connsiteY20" fmla="*/ 624657 h 926819"/>
              <a:gd name="connsiteX21" fmla="*/ 846436 w 2384360"/>
              <a:gd name="connsiteY21" fmla="*/ 632455 h 926819"/>
              <a:gd name="connsiteX22" fmla="*/ 746456 w 2384360"/>
              <a:gd name="connsiteY22" fmla="*/ 605496 h 926819"/>
              <a:gd name="connsiteX23" fmla="*/ 681479 w 2384360"/>
              <a:gd name="connsiteY23" fmla="*/ 449772 h 926819"/>
              <a:gd name="connsiteX24" fmla="*/ 383002 w 2384360"/>
              <a:gd name="connsiteY24" fmla="*/ 475580 h 926819"/>
              <a:gd name="connsiteX25" fmla="*/ 398277 w 2384360"/>
              <a:gd name="connsiteY25" fmla="*/ 307238 h 926819"/>
              <a:gd name="connsiteX26" fmla="*/ 655660 w 2384360"/>
              <a:gd name="connsiteY26" fmla="*/ 266267 h 926819"/>
              <a:gd name="connsiteX27" fmla="*/ 717256 w 2384360"/>
              <a:gd name="connsiteY27" fmla="*/ 122349 h 926819"/>
              <a:gd name="connsiteX28" fmla="*/ 558820 w 2384360"/>
              <a:gd name="connsiteY28" fmla="*/ 9181 h 926819"/>
              <a:gd name="connsiteX29" fmla="*/ 293881 w 2384360"/>
              <a:gd name="connsiteY29" fmla="*/ 87615 h 926819"/>
              <a:gd name="connsiteX0" fmla="*/ 293881 w 2384360"/>
              <a:gd name="connsiteY0" fmla="*/ 87615 h 926819"/>
              <a:gd name="connsiteX1" fmla="*/ 88040 w 2384360"/>
              <a:gd name="connsiteY1" fmla="*/ 221937 h 926819"/>
              <a:gd name="connsiteX2" fmla="*/ 2032 w 2384360"/>
              <a:gd name="connsiteY2" fmla="*/ 457327 h 926819"/>
              <a:gd name="connsiteX3" fmla="*/ 273637 w 2384360"/>
              <a:gd name="connsiteY3" fmla="*/ 737984 h 926819"/>
              <a:gd name="connsiteX4" fmla="*/ 676515 w 2384360"/>
              <a:gd name="connsiteY4" fmla="*/ 860206 h 926819"/>
              <a:gd name="connsiteX5" fmla="*/ 1120135 w 2384360"/>
              <a:gd name="connsiteY5" fmla="*/ 923581 h 926819"/>
              <a:gd name="connsiteX6" fmla="*/ 1559228 w 2384360"/>
              <a:gd name="connsiteY6" fmla="*/ 900947 h 926819"/>
              <a:gd name="connsiteX7" fmla="*/ 2066222 w 2384360"/>
              <a:gd name="connsiteY7" fmla="*/ 760618 h 926819"/>
              <a:gd name="connsiteX8" fmla="*/ 2355933 w 2384360"/>
              <a:gd name="connsiteY8" fmla="*/ 529755 h 926819"/>
              <a:gd name="connsiteX9" fmla="*/ 2346880 w 2384360"/>
              <a:gd name="connsiteY9" fmla="*/ 298891 h 926819"/>
              <a:gd name="connsiteX10" fmla="*/ 2120543 w 2384360"/>
              <a:gd name="connsiteY10" fmla="*/ 113295 h 926819"/>
              <a:gd name="connsiteX11" fmla="*/ 1835359 w 2384360"/>
              <a:gd name="connsiteY11" fmla="*/ 127 h 926819"/>
              <a:gd name="connsiteX12" fmla="*/ 1636183 w 2384360"/>
              <a:gd name="connsiteY12" fmla="*/ 95189 h 926819"/>
              <a:gd name="connsiteX13" fmla="*/ 1552035 w 2384360"/>
              <a:gd name="connsiteY13" fmla="*/ 281447 h 926819"/>
              <a:gd name="connsiteX14" fmla="*/ 1907176 w 2384360"/>
              <a:gd name="connsiteY14" fmla="*/ 289149 h 926819"/>
              <a:gd name="connsiteX15" fmla="*/ 1950164 w 2384360"/>
              <a:gd name="connsiteY15" fmla="*/ 407533 h 926819"/>
              <a:gd name="connsiteX16" fmla="*/ 1845513 w 2384360"/>
              <a:gd name="connsiteY16" fmla="*/ 479297 h 926819"/>
              <a:gd name="connsiteX17" fmla="*/ 1775718 w 2384360"/>
              <a:gd name="connsiteY17" fmla="*/ 624988 h 926819"/>
              <a:gd name="connsiteX18" fmla="*/ 1537210 w 2384360"/>
              <a:gd name="connsiteY18" fmla="*/ 725880 h 926819"/>
              <a:gd name="connsiteX19" fmla="*/ 1160879 w 2384360"/>
              <a:gd name="connsiteY19" fmla="*/ 610343 h 926819"/>
              <a:gd name="connsiteX20" fmla="*/ 929906 w 2384360"/>
              <a:gd name="connsiteY20" fmla="*/ 624657 h 926819"/>
              <a:gd name="connsiteX21" fmla="*/ 846436 w 2384360"/>
              <a:gd name="connsiteY21" fmla="*/ 632455 h 926819"/>
              <a:gd name="connsiteX22" fmla="*/ 746456 w 2384360"/>
              <a:gd name="connsiteY22" fmla="*/ 605496 h 926819"/>
              <a:gd name="connsiteX23" fmla="*/ 681479 w 2384360"/>
              <a:gd name="connsiteY23" fmla="*/ 449772 h 926819"/>
              <a:gd name="connsiteX24" fmla="*/ 383002 w 2384360"/>
              <a:gd name="connsiteY24" fmla="*/ 475580 h 926819"/>
              <a:gd name="connsiteX25" fmla="*/ 398277 w 2384360"/>
              <a:gd name="connsiteY25" fmla="*/ 307238 h 926819"/>
              <a:gd name="connsiteX26" fmla="*/ 655660 w 2384360"/>
              <a:gd name="connsiteY26" fmla="*/ 266267 h 926819"/>
              <a:gd name="connsiteX27" fmla="*/ 717256 w 2384360"/>
              <a:gd name="connsiteY27" fmla="*/ 122349 h 926819"/>
              <a:gd name="connsiteX28" fmla="*/ 558820 w 2384360"/>
              <a:gd name="connsiteY28" fmla="*/ 9181 h 926819"/>
              <a:gd name="connsiteX29" fmla="*/ 293881 w 2384360"/>
              <a:gd name="connsiteY29" fmla="*/ 87615 h 926819"/>
              <a:gd name="connsiteX0" fmla="*/ 293881 w 2384360"/>
              <a:gd name="connsiteY0" fmla="*/ 87615 h 926819"/>
              <a:gd name="connsiteX1" fmla="*/ 88040 w 2384360"/>
              <a:gd name="connsiteY1" fmla="*/ 221937 h 926819"/>
              <a:gd name="connsiteX2" fmla="*/ 2032 w 2384360"/>
              <a:gd name="connsiteY2" fmla="*/ 457327 h 926819"/>
              <a:gd name="connsiteX3" fmla="*/ 273637 w 2384360"/>
              <a:gd name="connsiteY3" fmla="*/ 737984 h 926819"/>
              <a:gd name="connsiteX4" fmla="*/ 676515 w 2384360"/>
              <a:gd name="connsiteY4" fmla="*/ 860206 h 926819"/>
              <a:gd name="connsiteX5" fmla="*/ 1120135 w 2384360"/>
              <a:gd name="connsiteY5" fmla="*/ 923581 h 926819"/>
              <a:gd name="connsiteX6" fmla="*/ 1559228 w 2384360"/>
              <a:gd name="connsiteY6" fmla="*/ 900947 h 926819"/>
              <a:gd name="connsiteX7" fmla="*/ 2066222 w 2384360"/>
              <a:gd name="connsiteY7" fmla="*/ 760618 h 926819"/>
              <a:gd name="connsiteX8" fmla="*/ 2355933 w 2384360"/>
              <a:gd name="connsiteY8" fmla="*/ 529755 h 926819"/>
              <a:gd name="connsiteX9" fmla="*/ 2346880 w 2384360"/>
              <a:gd name="connsiteY9" fmla="*/ 298891 h 926819"/>
              <a:gd name="connsiteX10" fmla="*/ 2120543 w 2384360"/>
              <a:gd name="connsiteY10" fmla="*/ 113295 h 926819"/>
              <a:gd name="connsiteX11" fmla="*/ 1835359 w 2384360"/>
              <a:gd name="connsiteY11" fmla="*/ 127 h 926819"/>
              <a:gd name="connsiteX12" fmla="*/ 1636183 w 2384360"/>
              <a:gd name="connsiteY12" fmla="*/ 95189 h 926819"/>
              <a:gd name="connsiteX13" fmla="*/ 1552035 w 2384360"/>
              <a:gd name="connsiteY13" fmla="*/ 281447 h 926819"/>
              <a:gd name="connsiteX14" fmla="*/ 1907176 w 2384360"/>
              <a:gd name="connsiteY14" fmla="*/ 289149 h 926819"/>
              <a:gd name="connsiteX15" fmla="*/ 1950164 w 2384360"/>
              <a:gd name="connsiteY15" fmla="*/ 407533 h 926819"/>
              <a:gd name="connsiteX16" fmla="*/ 1845513 w 2384360"/>
              <a:gd name="connsiteY16" fmla="*/ 479297 h 926819"/>
              <a:gd name="connsiteX17" fmla="*/ 1775718 w 2384360"/>
              <a:gd name="connsiteY17" fmla="*/ 624988 h 926819"/>
              <a:gd name="connsiteX18" fmla="*/ 1537210 w 2384360"/>
              <a:gd name="connsiteY18" fmla="*/ 725880 h 926819"/>
              <a:gd name="connsiteX19" fmla="*/ 1160879 w 2384360"/>
              <a:gd name="connsiteY19" fmla="*/ 610343 h 926819"/>
              <a:gd name="connsiteX20" fmla="*/ 929906 w 2384360"/>
              <a:gd name="connsiteY20" fmla="*/ 624657 h 926819"/>
              <a:gd name="connsiteX21" fmla="*/ 846436 w 2384360"/>
              <a:gd name="connsiteY21" fmla="*/ 632455 h 926819"/>
              <a:gd name="connsiteX22" fmla="*/ 746456 w 2384360"/>
              <a:gd name="connsiteY22" fmla="*/ 605496 h 926819"/>
              <a:gd name="connsiteX23" fmla="*/ 681479 w 2384360"/>
              <a:gd name="connsiteY23" fmla="*/ 449772 h 926819"/>
              <a:gd name="connsiteX24" fmla="*/ 383002 w 2384360"/>
              <a:gd name="connsiteY24" fmla="*/ 475580 h 926819"/>
              <a:gd name="connsiteX25" fmla="*/ 398277 w 2384360"/>
              <a:gd name="connsiteY25" fmla="*/ 307238 h 926819"/>
              <a:gd name="connsiteX26" fmla="*/ 655660 w 2384360"/>
              <a:gd name="connsiteY26" fmla="*/ 266267 h 926819"/>
              <a:gd name="connsiteX27" fmla="*/ 717256 w 2384360"/>
              <a:gd name="connsiteY27" fmla="*/ 122349 h 926819"/>
              <a:gd name="connsiteX28" fmla="*/ 558820 w 2384360"/>
              <a:gd name="connsiteY28" fmla="*/ 9181 h 926819"/>
              <a:gd name="connsiteX29" fmla="*/ 293881 w 2384360"/>
              <a:gd name="connsiteY29" fmla="*/ 87615 h 926819"/>
              <a:gd name="connsiteX0" fmla="*/ 293881 w 2384360"/>
              <a:gd name="connsiteY0" fmla="*/ 87615 h 926819"/>
              <a:gd name="connsiteX1" fmla="*/ 88040 w 2384360"/>
              <a:gd name="connsiteY1" fmla="*/ 221937 h 926819"/>
              <a:gd name="connsiteX2" fmla="*/ 2032 w 2384360"/>
              <a:gd name="connsiteY2" fmla="*/ 457327 h 926819"/>
              <a:gd name="connsiteX3" fmla="*/ 273637 w 2384360"/>
              <a:gd name="connsiteY3" fmla="*/ 737984 h 926819"/>
              <a:gd name="connsiteX4" fmla="*/ 676515 w 2384360"/>
              <a:gd name="connsiteY4" fmla="*/ 860206 h 926819"/>
              <a:gd name="connsiteX5" fmla="*/ 1120135 w 2384360"/>
              <a:gd name="connsiteY5" fmla="*/ 923581 h 926819"/>
              <a:gd name="connsiteX6" fmla="*/ 1559228 w 2384360"/>
              <a:gd name="connsiteY6" fmla="*/ 900947 h 926819"/>
              <a:gd name="connsiteX7" fmla="*/ 2066222 w 2384360"/>
              <a:gd name="connsiteY7" fmla="*/ 760618 h 926819"/>
              <a:gd name="connsiteX8" fmla="*/ 2355933 w 2384360"/>
              <a:gd name="connsiteY8" fmla="*/ 529755 h 926819"/>
              <a:gd name="connsiteX9" fmla="*/ 2346880 w 2384360"/>
              <a:gd name="connsiteY9" fmla="*/ 298891 h 926819"/>
              <a:gd name="connsiteX10" fmla="*/ 2120543 w 2384360"/>
              <a:gd name="connsiteY10" fmla="*/ 113295 h 926819"/>
              <a:gd name="connsiteX11" fmla="*/ 1835359 w 2384360"/>
              <a:gd name="connsiteY11" fmla="*/ 127 h 926819"/>
              <a:gd name="connsiteX12" fmla="*/ 1636183 w 2384360"/>
              <a:gd name="connsiteY12" fmla="*/ 95189 h 926819"/>
              <a:gd name="connsiteX13" fmla="*/ 1552035 w 2384360"/>
              <a:gd name="connsiteY13" fmla="*/ 281447 h 926819"/>
              <a:gd name="connsiteX14" fmla="*/ 1907176 w 2384360"/>
              <a:gd name="connsiteY14" fmla="*/ 289149 h 926819"/>
              <a:gd name="connsiteX15" fmla="*/ 1950164 w 2384360"/>
              <a:gd name="connsiteY15" fmla="*/ 407533 h 926819"/>
              <a:gd name="connsiteX16" fmla="*/ 1845513 w 2384360"/>
              <a:gd name="connsiteY16" fmla="*/ 479297 h 926819"/>
              <a:gd name="connsiteX17" fmla="*/ 1775718 w 2384360"/>
              <a:gd name="connsiteY17" fmla="*/ 624988 h 926819"/>
              <a:gd name="connsiteX18" fmla="*/ 1537210 w 2384360"/>
              <a:gd name="connsiteY18" fmla="*/ 725880 h 926819"/>
              <a:gd name="connsiteX19" fmla="*/ 1160879 w 2384360"/>
              <a:gd name="connsiteY19" fmla="*/ 610343 h 926819"/>
              <a:gd name="connsiteX20" fmla="*/ 929906 w 2384360"/>
              <a:gd name="connsiteY20" fmla="*/ 624657 h 926819"/>
              <a:gd name="connsiteX21" fmla="*/ 846436 w 2384360"/>
              <a:gd name="connsiteY21" fmla="*/ 632455 h 926819"/>
              <a:gd name="connsiteX22" fmla="*/ 746456 w 2384360"/>
              <a:gd name="connsiteY22" fmla="*/ 605496 h 926819"/>
              <a:gd name="connsiteX23" fmla="*/ 681479 w 2384360"/>
              <a:gd name="connsiteY23" fmla="*/ 449772 h 926819"/>
              <a:gd name="connsiteX24" fmla="*/ 383002 w 2384360"/>
              <a:gd name="connsiteY24" fmla="*/ 475580 h 926819"/>
              <a:gd name="connsiteX25" fmla="*/ 398277 w 2384360"/>
              <a:gd name="connsiteY25" fmla="*/ 307238 h 926819"/>
              <a:gd name="connsiteX26" fmla="*/ 655660 w 2384360"/>
              <a:gd name="connsiteY26" fmla="*/ 266267 h 926819"/>
              <a:gd name="connsiteX27" fmla="*/ 717256 w 2384360"/>
              <a:gd name="connsiteY27" fmla="*/ 122349 h 926819"/>
              <a:gd name="connsiteX28" fmla="*/ 558820 w 2384360"/>
              <a:gd name="connsiteY28" fmla="*/ 9181 h 926819"/>
              <a:gd name="connsiteX29" fmla="*/ 293881 w 2384360"/>
              <a:gd name="connsiteY29" fmla="*/ 87615 h 926819"/>
              <a:gd name="connsiteX0" fmla="*/ 293881 w 2384360"/>
              <a:gd name="connsiteY0" fmla="*/ 87615 h 926819"/>
              <a:gd name="connsiteX1" fmla="*/ 88040 w 2384360"/>
              <a:gd name="connsiteY1" fmla="*/ 221937 h 926819"/>
              <a:gd name="connsiteX2" fmla="*/ 2032 w 2384360"/>
              <a:gd name="connsiteY2" fmla="*/ 457327 h 926819"/>
              <a:gd name="connsiteX3" fmla="*/ 273637 w 2384360"/>
              <a:gd name="connsiteY3" fmla="*/ 737984 h 926819"/>
              <a:gd name="connsiteX4" fmla="*/ 676515 w 2384360"/>
              <a:gd name="connsiteY4" fmla="*/ 860206 h 926819"/>
              <a:gd name="connsiteX5" fmla="*/ 1120135 w 2384360"/>
              <a:gd name="connsiteY5" fmla="*/ 923581 h 926819"/>
              <a:gd name="connsiteX6" fmla="*/ 1559228 w 2384360"/>
              <a:gd name="connsiteY6" fmla="*/ 900947 h 926819"/>
              <a:gd name="connsiteX7" fmla="*/ 2066222 w 2384360"/>
              <a:gd name="connsiteY7" fmla="*/ 760618 h 926819"/>
              <a:gd name="connsiteX8" fmla="*/ 2355933 w 2384360"/>
              <a:gd name="connsiteY8" fmla="*/ 529755 h 926819"/>
              <a:gd name="connsiteX9" fmla="*/ 2346880 w 2384360"/>
              <a:gd name="connsiteY9" fmla="*/ 298891 h 926819"/>
              <a:gd name="connsiteX10" fmla="*/ 2120543 w 2384360"/>
              <a:gd name="connsiteY10" fmla="*/ 113295 h 926819"/>
              <a:gd name="connsiteX11" fmla="*/ 1835359 w 2384360"/>
              <a:gd name="connsiteY11" fmla="*/ 127 h 926819"/>
              <a:gd name="connsiteX12" fmla="*/ 1636183 w 2384360"/>
              <a:gd name="connsiteY12" fmla="*/ 95189 h 926819"/>
              <a:gd name="connsiteX13" fmla="*/ 1552035 w 2384360"/>
              <a:gd name="connsiteY13" fmla="*/ 281447 h 926819"/>
              <a:gd name="connsiteX14" fmla="*/ 1907176 w 2384360"/>
              <a:gd name="connsiteY14" fmla="*/ 289149 h 926819"/>
              <a:gd name="connsiteX15" fmla="*/ 1950164 w 2384360"/>
              <a:gd name="connsiteY15" fmla="*/ 407533 h 926819"/>
              <a:gd name="connsiteX16" fmla="*/ 1845513 w 2384360"/>
              <a:gd name="connsiteY16" fmla="*/ 479297 h 926819"/>
              <a:gd name="connsiteX17" fmla="*/ 1775718 w 2384360"/>
              <a:gd name="connsiteY17" fmla="*/ 624988 h 926819"/>
              <a:gd name="connsiteX18" fmla="*/ 1537210 w 2384360"/>
              <a:gd name="connsiteY18" fmla="*/ 725880 h 926819"/>
              <a:gd name="connsiteX19" fmla="*/ 1171664 w 2384360"/>
              <a:gd name="connsiteY19" fmla="*/ 646875 h 926819"/>
              <a:gd name="connsiteX20" fmla="*/ 929906 w 2384360"/>
              <a:gd name="connsiteY20" fmla="*/ 624657 h 926819"/>
              <a:gd name="connsiteX21" fmla="*/ 846436 w 2384360"/>
              <a:gd name="connsiteY21" fmla="*/ 632455 h 926819"/>
              <a:gd name="connsiteX22" fmla="*/ 746456 w 2384360"/>
              <a:gd name="connsiteY22" fmla="*/ 605496 h 926819"/>
              <a:gd name="connsiteX23" fmla="*/ 681479 w 2384360"/>
              <a:gd name="connsiteY23" fmla="*/ 449772 h 926819"/>
              <a:gd name="connsiteX24" fmla="*/ 383002 w 2384360"/>
              <a:gd name="connsiteY24" fmla="*/ 475580 h 926819"/>
              <a:gd name="connsiteX25" fmla="*/ 398277 w 2384360"/>
              <a:gd name="connsiteY25" fmla="*/ 307238 h 926819"/>
              <a:gd name="connsiteX26" fmla="*/ 655660 w 2384360"/>
              <a:gd name="connsiteY26" fmla="*/ 266267 h 926819"/>
              <a:gd name="connsiteX27" fmla="*/ 717256 w 2384360"/>
              <a:gd name="connsiteY27" fmla="*/ 122349 h 926819"/>
              <a:gd name="connsiteX28" fmla="*/ 558820 w 2384360"/>
              <a:gd name="connsiteY28" fmla="*/ 9181 h 926819"/>
              <a:gd name="connsiteX29" fmla="*/ 293881 w 2384360"/>
              <a:gd name="connsiteY29" fmla="*/ 87615 h 926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384360" h="926819">
                <a:moveTo>
                  <a:pt x="293881" y="87615"/>
                </a:moveTo>
                <a:cubicBezTo>
                  <a:pt x="215418" y="115398"/>
                  <a:pt x="136681" y="160318"/>
                  <a:pt x="88040" y="221937"/>
                </a:cubicBezTo>
                <a:cubicBezTo>
                  <a:pt x="39399" y="283556"/>
                  <a:pt x="-10794" y="357739"/>
                  <a:pt x="2032" y="457327"/>
                </a:cubicBezTo>
                <a:cubicBezTo>
                  <a:pt x="14858" y="556915"/>
                  <a:pt x="147643" y="684418"/>
                  <a:pt x="273637" y="737984"/>
                </a:cubicBezTo>
                <a:cubicBezTo>
                  <a:pt x="399631" y="791550"/>
                  <a:pt x="535432" y="829273"/>
                  <a:pt x="676515" y="860206"/>
                </a:cubicBezTo>
                <a:cubicBezTo>
                  <a:pt x="817598" y="891139"/>
                  <a:pt x="973016" y="916791"/>
                  <a:pt x="1120135" y="923581"/>
                </a:cubicBezTo>
                <a:cubicBezTo>
                  <a:pt x="1267254" y="930371"/>
                  <a:pt x="1401547" y="928107"/>
                  <a:pt x="1559228" y="900947"/>
                </a:cubicBezTo>
                <a:cubicBezTo>
                  <a:pt x="1716909" y="873787"/>
                  <a:pt x="1933438" y="822483"/>
                  <a:pt x="2066222" y="760618"/>
                </a:cubicBezTo>
                <a:cubicBezTo>
                  <a:pt x="2199006" y="698753"/>
                  <a:pt x="2309157" y="606709"/>
                  <a:pt x="2355933" y="529755"/>
                </a:cubicBezTo>
                <a:cubicBezTo>
                  <a:pt x="2402709" y="452801"/>
                  <a:pt x="2386112" y="368301"/>
                  <a:pt x="2346880" y="298891"/>
                </a:cubicBezTo>
                <a:cubicBezTo>
                  <a:pt x="2307648" y="229481"/>
                  <a:pt x="2205796" y="163089"/>
                  <a:pt x="2120543" y="113295"/>
                </a:cubicBezTo>
                <a:cubicBezTo>
                  <a:pt x="2035290" y="63501"/>
                  <a:pt x="1916086" y="3145"/>
                  <a:pt x="1835359" y="127"/>
                </a:cubicBezTo>
                <a:cubicBezTo>
                  <a:pt x="1754632" y="-2891"/>
                  <a:pt x="1683404" y="48302"/>
                  <a:pt x="1636183" y="95189"/>
                </a:cubicBezTo>
                <a:cubicBezTo>
                  <a:pt x="1588962" y="142076"/>
                  <a:pt x="1343793" y="228086"/>
                  <a:pt x="1552035" y="281447"/>
                </a:cubicBezTo>
                <a:cubicBezTo>
                  <a:pt x="1760277" y="334808"/>
                  <a:pt x="1840821" y="268135"/>
                  <a:pt x="1907176" y="289149"/>
                </a:cubicBezTo>
                <a:cubicBezTo>
                  <a:pt x="1973531" y="310163"/>
                  <a:pt x="1960441" y="375842"/>
                  <a:pt x="1950164" y="407533"/>
                </a:cubicBezTo>
                <a:cubicBezTo>
                  <a:pt x="1939887" y="439224"/>
                  <a:pt x="1874587" y="443055"/>
                  <a:pt x="1845513" y="479297"/>
                </a:cubicBezTo>
                <a:cubicBezTo>
                  <a:pt x="1816439" y="515540"/>
                  <a:pt x="1827102" y="583891"/>
                  <a:pt x="1775718" y="624988"/>
                </a:cubicBezTo>
                <a:cubicBezTo>
                  <a:pt x="1724334" y="666085"/>
                  <a:pt x="1637886" y="722232"/>
                  <a:pt x="1537210" y="725880"/>
                </a:cubicBezTo>
                <a:cubicBezTo>
                  <a:pt x="1436534" y="729528"/>
                  <a:pt x="1272881" y="663745"/>
                  <a:pt x="1171664" y="646875"/>
                </a:cubicBezTo>
                <a:cubicBezTo>
                  <a:pt x="1070447" y="630005"/>
                  <a:pt x="984111" y="627060"/>
                  <a:pt x="929906" y="624657"/>
                </a:cubicBezTo>
                <a:cubicBezTo>
                  <a:pt x="875701" y="622254"/>
                  <a:pt x="877011" y="635648"/>
                  <a:pt x="846436" y="632455"/>
                </a:cubicBezTo>
                <a:cubicBezTo>
                  <a:pt x="815861" y="629262"/>
                  <a:pt x="773949" y="635943"/>
                  <a:pt x="746456" y="605496"/>
                </a:cubicBezTo>
                <a:cubicBezTo>
                  <a:pt x="718963" y="575049"/>
                  <a:pt x="742055" y="471425"/>
                  <a:pt x="681479" y="449772"/>
                </a:cubicBezTo>
                <a:cubicBezTo>
                  <a:pt x="620903" y="428119"/>
                  <a:pt x="430202" y="499336"/>
                  <a:pt x="383002" y="475580"/>
                </a:cubicBezTo>
                <a:cubicBezTo>
                  <a:pt x="335802" y="451824"/>
                  <a:pt x="299012" y="374749"/>
                  <a:pt x="398277" y="307238"/>
                </a:cubicBezTo>
                <a:cubicBezTo>
                  <a:pt x="497542" y="239727"/>
                  <a:pt x="602497" y="297082"/>
                  <a:pt x="655660" y="266267"/>
                </a:cubicBezTo>
                <a:cubicBezTo>
                  <a:pt x="708823" y="235452"/>
                  <a:pt x="722537" y="170634"/>
                  <a:pt x="717256" y="122349"/>
                </a:cubicBezTo>
                <a:cubicBezTo>
                  <a:pt x="711975" y="74064"/>
                  <a:pt x="629383" y="14970"/>
                  <a:pt x="558820" y="9181"/>
                </a:cubicBezTo>
                <a:cubicBezTo>
                  <a:pt x="488258" y="3392"/>
                  <a:pt x="372344" y="59832"/>
                  <a:pt x="293881" y="87615"/>
                </a:cubicBezTo>
                <a:close/>
              </a:path>
            </a:pathLst>
          </a:cu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42" name="Freeform 41"/>
          <p:cNvSpPr>
            <a:spLocks noChangeAspect="1"/>
          </p:cNvSpPr>
          <p:nvPr/>
        </p:nvSpPr>
        <p:spPr bwMode="auto">
          <a:xfrm>
            <a:off x="7064521" y="4097442"/>
            <a:ext cx="1579402" cy="906163"/>
          </a:xfrm>
          <a:custGeom>
            <a:avLst/>
            <a:gdLst>
              <a:gd name="connsiteX0" fmla="*/ 404548 w 2393050"/>
              <a:gd name="connsiteY0" fmla="*/ 45380 h 926805"/>
              <a:gd name="connsiteX1" fmla="*/ 96730 w 2393050"/>
              <a:gd name="connsiteY1" fmla="*/ 221923 h 926805"/>
              <a:gd name="connsiteX2" fmla="*/ 10722 w 2393050"/>
              <a:gd name="connsiteY2" fmla="*/ 457313 h 926805"/>
              <a:gd name="connsiteX3" fmla="*/ 304960 w 2393050"/>
              <a:gd name="connsiteY3" fmla="*/ 742497 h 926805"/>
              <a:gd name="connsiteX4" fmla="*/ 685205 w 2393050"/>
              <a:gd name="connsiteY4" fmla="*/ 860192 h 926805"/>
              <a:gd name="connsiteX5" fmla="*/ 1128825 w 2393050"/>
              <a:gd name="connsiteY5" fmla="*/ 923567 h 926805"/>
              <a:gd name="connsiteX6" fmla="*/ 1567918 w 2393050"/>
              <a:gd name="connsiteY6" fmla="*/ 900933 h 926805"/>
              <a:gd name="connsiteX7" fmla="*/ 2074912 w 2393050"/>
              <a:gd name="connsiteY7" fmla="*/ 760604 h 926805"/>
              <a:gd name="connsiteX8" fmla="*/ 2364623 w 2393050"/>
              <a:gd name="connsiteY8" fmla="*/ 529741 h 926805"/>
              <a:gd name="connsiteX9" fmla="*/ 2355570 w 2393050"/>
              <a:gd name="connsiteY9" fmla="*/ 298877 h 926805"/>
              <a:gd name="connsiteX10" fmla="*/ 2129233 w 2393050"/>
              <a:gd name="connsiteY10" fmla="*/ 113281 h 926805"/>
              <a:gd name="connsiteX11" fmla="*/ 1844049 w 2393050"/>
              <a:gd name="connsiteY11" fmla="*/ 113 h 926805"/>
              <a:gd name="connsiteX12" fmla="*/ 1644873 w 2393050"/>
              <a:gd name="connsiteY12" fmla="*/ 95175 h 926805"/>
              <a:gd name="connsiteX13" fmla="*/ 1690140 w 2393050"/>
              <a:gd name="connsiteY13" fmla="*/ 240030 h 926805"/>
              <a:gd name="connsiteX14" fmla="*/ 1952691 w 2393050"/>
              <a:gd name="connsiteY14" fmla="*/ 285297 h 926805"/>
              <a:gd name="connsiteX15" fmla="*/ 2007011 w 2393050"/>
              <a:gd name="connsiteY15" fmla="*/ 407519 h 926805"/>
              <a:gd name="connsiteX16" fmla="*/ 1821415 w 2393050"/>
              <a:gd name="connsiteY16" fmla="*/ 507107 h 926805"/>
              <a:gd name="connsiteX17" fmla="*/ 1676560 w 2393050"/>
              <a:gd name="connsiteY17" fmla="*/ 661016 h 926805"/>
              <a:gd name="connsiteX18" fmla="*/ 1359689 w 2393050"/>
              <a:gd name="connsiteY18" fmla="*/ 633856 h 926805"/>
              <a:gd name="connsiteX19" fmla="*/ 1196726 w 2393050"/>
              <a:gd name="connsiteY19" fmla="*/ 425626 h 926805"/>
              <a:gd name="connsiteX20" fmla="*/ 929649 w 2393050"/>
              <a:gd name="connsiteY20" fmla="*/ 466367 h 926805"/>
              <a:gd name="connsiteX21" fmla="*/ 816481 w 2393050"/>
              <a:gd name="connsiteY21" fmla="*/ 624802 h 926805"/>
              <a:gd name="connsiteX22" fmla="*/ 594671 w 2393050"/>
              <a:gd name="connsiteY22" fmla="*/ 670070 h 926805"/>
              <a:gd name="connsiteX23" fmla="*/ 449815 w 2393050"/>
              <a:gd name="connsiteY23" fmla="*/ 529741 h 926805"/>
              <a:gd name="connsiteX24" fmla="*/ 264219 w 2393050"/>
              <a:gd name="connsiteY24" fmla="*/ 489000 h 926805"/>
              <a:gd name="connsiteX25" fmla="*/ 300433 w 2393050"/>
              <a:gd name="connsiteY25" fmla="*/ 326038 h 926805"/>
              <a:gd name="connsiteX26" fmla="*/ 599197 w 2393050"/>
              <a:gd name="connsiteY26" fmla="*/ 298877 h 926805"/>
              <a:gd name="connsiteX27" fmla="*/ 725946 w 2393050"/>
              <a:gd name="connsiteY27" fmla="*/ 122335 h 926805"/>
              <a:gd name="connsiteX28" fmla="*/ 567510 w 2393050"/>
              <a:gd name="connsiteY28" fmla="*/ 9167 h 926805"/>
              <a:gd name="connsiteX29" fmla="*/ 404548 w 2393050"/>
              <a:gd name="connsiteY29" fmla="*/ 45380 h 926805"/>
              <a:gd name="connsiteX0" fmla="*/ 403067 w 2391569"/>
              <a:gd name="connsiteY0" fmla="*/ 45380 h 926805"/>
              <a:gd name="connsiteX1" fmla="*/ 95249 w 2391569"/>
              <a:gd name="connsiteY1" fmla="*/ 221923 h 926805"/>
              <a:gd name="connsiteX2" fmla="*/ 9241 w 2391569"/>
              <a:gd name="connsiteY2" fmla="*/ 457313 h 926805"/>
              <a:gd name="connsiteX3" fmla="*/ 280846 w 2391569"/>
              <a:gd name="connsiteY3" fmla="*/ 737970 h 926805"/>
              <a:gd name="connsiteX4" fmla="*/ 683724 w 2391569"/>
              <a:gd name="connsiteY4" fmla="*/ 860192 h 926805"/>
              <a:gd name="connsiteX5" fmla="*/ 1127344 w 2391569"/>
              <a:gd name="connsiteY5" fmla="*/ 923567 h 926805"/>
              <a:gd name="connsiteX6" fmla="*/ 1566437 w 2391569"/>
              <a:gd name="connsiteY6" fmla="*/ 900933 h 926805"/>
              <a:gd name="connsiteX7" fmla="*/ 2073431 w 2391569"/>
              <a:gd name="connsiteY7" fmla="*/ 760604 h 926805"/>
              <a:gd name="connsiteX8" fmla="*/ 2363142 w 2391569"/>
              <a:gd name="connsiteY8" fmla="*/ 529741 h 926805"/>
              <a:gd name="connsiteX9" fmla="*/ 2354089 w 2391569"/>
              <a:gd name="connsiteY9" fmla="*/ 298877 h 926805"/>
              <a:gd name="connsiteX10" fmla="*/ 2127752 w 2391569"/>
              <a:gd name="connsiteY10" fmla="*/ 113281 h 926805"/>
              <a:gd name="connsiteX11" fmla="*/ 1842568 w 2391569"/>
              <a:gd name="connsiteY11" fmla="*/ 113 h 926805"/>
              <a:gd name="connsiteX12" fmla="*/ 1643392 w 2391569"/>
              <a:gd name="connsiteY12" fmla="*/ 95175 h 926805"/>
              <a:gd name="connsiteX13" fmla="*/ 1688659 w 2391569"/>
              <a:gd name="connsiteY13" fmla="*/ 240030 h 926805"/>
              <a:gd name="connsiteX14" fmla="*/ 1951210 w 2391569"/>
              <a:gd name="connsiteY14" fmla="*/ 285297 h 926805"/>
              <a:gd name="connsiteX15" fmla="*/ 2005530 w 2391569"/>
              <a:gd name="connsiteY15" fmla="*/ 407519 h 926805"/>
              <a:gd name="connsiteX16" fmla="*/ 1819934 w 2391569"/>
              <a:gd name="connsiteY16" fmla="*/ 507107 h 926805"/>
              <a:gd name="connsiteX17" fmla="*/ 1675079 w 2391569"/>
              <a:gd name="connsiteY17" fmla="*/ 661016 h 926805"/>
              <a:gd name="connsiteX18" fmla="*/ 1358208 w 2391569"/>
              <a:gd name="connsiteY18" fmla="*/ 633856 h 926805"/>
              <a:gd name="connsiteX19" fmla="*/ 1195245 w 2391569"/>
              <a:gd name="connsiteY19" fmla="*/ 425626 h 926805"/>
              <a:gd name="connsiteX20" fmla="*/ 928168 w 2391569"/>
              <a:gd name="connsiteY20" fmla="*/ 466367 h 926805"/>
              <a:gd name="connsiteX21" fmla="*/ 815000 w 2391569"/>
              <a:gd name="connsiteY21" fmla="*/ 624802 h 926805"/>
              <a:gd name="connsiteX22" fmla="*/ 593190 w 2391569"/>
              <a:gd name="connsiteY22" fmla="*/ 670070 h 926805"/>
              <a:gd name="connsiteX23" fmla="*/ 448334 w 2391569"/>
              <a:gd name="connsiteY23" fmla="*/ 529741 h 926805"/>
              <a:gd name="connsiteX24" fmla="*/ 262738 w 2391569"/>
              <a:gd name="connsiteY24" fmla="*/ 489000 h 926805"/>
              <a:gd name="connsiteX25" fmla="*/ 298952 w 2391569"/>
              <a:gd name="connsiteY25" fmla="*/ 326038 h 926805"/>
              <a:gd name="connsiteX26" fmla="*/ 597716 w 2391569"/>
              <a:gd name="connsiteY26" fmla="*/ 298877 h 926805"/>
              <a:gd name="connsiteX27" fmla="*/ 724465 w 2391569"/>
              <a:gd name="connsiteY27" fmla="*/ 122335 h 926805"/>
              <a:gd name="connsiteX28" fmla="*/ 566029 w 2391569"/>
              <a:gd name="connsiteY28" fmla="*/ 9167 h 926805"/>
              <a:gd name="connsiteX29" fmla="*/ 403067 w 2391569"/>
              <a:gd name="connsiteY29" fmla="*/ 45380 h 926805"/>
              <a:gd name="connsiteX0" fmla="*/ 403067 w 2391569"/>
              <a:gd name="connsiteY0" fmla="*/ 45380 h 926805"/>
              <a:gd name="connsiteX1" fmla="*/ 95249 w 2391569"/>
              <a:gd name="connsiteY1" fmla="*/ 221923 h 926805"/>
              <a:gd name="connsiteX2" fmla="*/ 9241 w 2391569"/>
              <a:gd name="connsiteY2" fmla="*/ 457313 h 926805"/>
              <a:gd name="connsiteX3" fmla="*/ 280846 w 2391569"/>
              <a:gd name="connsiteY3" fmla="*/ 737970 h 926805"/>
              <a:gd name="connsiteX4" fmla="*/ 683724 w 2391569"/>
              <a:gd name="connsiteY4" fmla="*/ 860192 h 926805"/>
              <a:gd name="connsiteX5" fmla="*/ 1127344 w 2391569"/>
              <a:gd name="connsiteY5" fmla="*/ 923567 h 926805"/>
              <a:gd name="connsiteX6" fmla="*/ 1566437 w 2391569"/>
              <a:gd name="connsiteY6" fmla="*/ 900933 h 926805"/>
              <a:gd name="connsiteX7" fmla="*/ 2073431 w 2391569"/>
              <a:gd name="connsiteY7" fmla="*/ 760604 h 926805"/>
              <a:gd name="connsiteX8" fmla="*/ 2363142 w 2391569"/>
              <a:gd name="connsiteY8" fmla="*/ 529741 h 926805"/>
              <a:gd name="connsiteX9" fmla="*/ 2354089 w 2391569"/>
              <a:gd name="connsiteY9" fmla="*/ 298877 h 926805"/>
              <a:gd name="connsiteX10" fmla="*/ 2127752 w 2391569"/>
              <a:gd name="connsiteY10" fmla="*/ 113281 h 926805"/>
              <a:gd name="connsiteX11" fmla="*/ 1842568 w 2391569"/>
              <a:gd name="connsiteY11" fmla="*/ 113 h 926805"/>
              <a:gd name="connsiteX12" fmla="*/ 1643392 w 2391569"/>
              <a:gd name="connsiteY12" fmla="*/ 95175 h 926805"/>
              <a:gd name="connsiteX13" fmla="*/ 1688659 w 2391569"/>
              <a:gd name="connsiteY13" fmla="*/ 240030 h 926805"/>
              <a:gd name="connsiteX14" fmla="*/ 1951210 w 2391569"/>
              <a:gd name="connsiteY14" fmla="*/ 285297 h 926805"/>
              <a:gd name="connsiteX15" fmla="*/ 2005530 w 2391569"/>
              <a:gd name="connsiteY15" fmla="*/ 407519 h 926805"/>
              <a:gd name="connsiteX16" fmla="*/ 1819934 w 2391569"/>
              <a:gd name="connsiteY16" fmla="*/ 507107 h 926805"/>
              <a:gd name="connsiteX17" fmla="*/ 1675079 w 2391569"/>
              <a:gd name="connsiteY17" fmla="*/ 661016 h 926805"/>
              <a:gd name="connsiteX18" fmla="*/ 1358208 w 2391569"/>
              <a:gd name="connsiteY18" fmla="*/ 633856 h 926805"/>
              <a:gd name="connsiteX19" fmla="*/ 1195245 w 2391569"/>
              <a:gd name="connsiteY19" fmla="*/ 425626 h 926805"/>
              <a:gd name="connsiteX20" fmla="*/ 928168 w 2391569"/>
              <a:gd name="connsiteY20" fmla="*/ 466367 h 926805"/>
              <a:gd name="connsiteX21" fmla="*/ 815000 w 2391569"/>
              <a:gd name="connsiteY21" fmla="*/ 624802 h 926805"/>
              <a:gd name="connsiteX22" fmla="*/ 593190 w 2391569"/>
              <a:gd name="connsiteY22" fmla="*/ 670070 h 926805"/>
              <a:gd name="connsiteX23" fmla="*/ 448334 w 2391569"/>
              <a:gd name="connsiteY23" fmla="*/ 529741 h 926805"/>
              <a:gd name="connsiteX24" fmla="*/ 262738 w 2391569"/>
              <a:gd name="connsiteY24" fmla="*/ 489000 h 926805"/>
              <a:gd name="connsiteX25" fmla="*/ 298952 w 2391569"/>
              <a:gd name="connsiteY25" fmla="*/ 326038 h 926805"/>
              <a:gd name="connsiteX26" fmla="*/ 597716 w 2391569"/>
              <a:gd name="connsiteY26" fmla="*/ 298877 h 926805"/>
              <a:gd name="connsiteX27" fmla="*/ 724465 w 2391569"/>
              <a:gd name="connsiteY27" fmla="*/ 122335 h 926805"/>
              <a:gd name="connsiteX28" fmla="*/ 566029 w 2391569"/>
              <a:gd name="connsiteY28" fmla="*/ 9167 h 926805"/>
              <a:gd name="connsiteX29" fmla="*/ 403067 w 2391569"/>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8723 w 2385047"/>
              <a:gd name="connsiteY19" fmla="*/ 425626 h 926805"/>
              <a:gd name="connsiteX20" fmla="*/ 921646 w 2385047"/>
              <a:gd name="connsiteY20" fmla="*/ 466367 h 926805"/>
              <a:gd name="connsiteX21" fmla="*/ 808478 w 2385047"/>
              <a:gd name="connsiteY21" fmla="*/ 624802 h 926805"/>
              <a:gd name="connsiteX22" fmla="*/ 586668 w 2385047"/>
              <a:gd name="connsiteY22" fmla="*/ 670070 h 926805"/>
              <a:gd name="connsiteX23" fmla="*/ 441812 w 2385047"/>
              <a:gd name="connsiteY23" fmla="*/ 529741 h 926805"/>
              <a:gd name="connsiteX24" fmla="*/ 256216 w 2385047"/>
              <a:gd name="connsiteY24" fmla="*/ 489000 h 926805"/>
              <a:gd name="connsiteX25" fmla="*/ 292430 w 2385047"/>
              <a:gd name="connsiteY25" fmla="*/ 326038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93249 w 2385047"/>
              <a:gd name="connsiteY19" fmla="*/ 478829 h 926805"/>
              <a:gd name="connsiteX20" fmla="*/ 921646 w 2385047"/>
              <a:gd name="connsiteY20" fmla="*/ 466367 h 926805"/>
              <a:gd name="connsiteX21" fmla="*/ 808478 w 2385047"/>
              <a:gd name="connsiteY21" fmla="*/ 624802 h 926805"/>
              <a:gd name="connsiteX22" fmla="*/ 586668 w 2385047"/>
              <a:gd name="connsiteY22" fmla="*/ 670070 h 926805"/>
              <a:gd name="connsiteX23" fmla="*/ 441812 w 2385047"/>
              <a:gd name="connsiteY23" fmla="*/ 529741 h 926805"/>
              <a:gd name="connsiteX24" fmla="*/ 256216 w 2385047"/>
              <a:gd name="connsiteY24" fmla="*/ 489000 h 926805"/>
              <a:gd name="connsiteX25" fmla="*/ 292430 w 2385047"/>
              <a:gd name="connsiteY25" fmla="*/ 326038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93249 w 2385047"/>
              <a:gd name="connsiteY19" fmla="*/ 478829 h 926805"/>
              <a:gd name="connsiteX20" fmla="*/ 930700 w 2385047"/>
              <a:gd name="connsiteY20" fmla="*/ 532237 h 926805"/>
              <a:gd name="connsiteX21" fmla="*/ 808478 w 2385047"/>
              <a:gd name="connsiteY21" fmla="*/ 624802 h 926805"/>
              <a:gd name="connsiteX22" fmla="*/ 586668 w 2385047"/>
              <a:gd name="connsiteY22" fmla="*/ 670070 h 926805"/>
              <a:gd name="connsiteX23" fmla="*/ 441812 w 2385047"/>
              <a:gd name="connsiteY23" fmla="*/ 529741 h 926805"/>
              <a:gd name="connsiteX24" fmla="*/ 256216 w 2385047"/>
              <a:gd name="connsiteY24" fmla="*/ 489000 h 926805"/>
              <a:gd name="connsiteX25" fmla="*/ 292430 w 2385047"/>
              <a:gd name="connsiteY25" fmla="*/ 326038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37099 h 926805"/>
              <a:gd name="connsiteX20" fmla="*/ 930700 w 2385047"/>
              <a:gd name="connsiteY20" fmla="*/ 532237 h 926805"/>
              <a:gd name="connsiteX21" fmla="*/ 808478 w 2385047"/>
              <a:gd name="connsiteY21" fmla="*/ 624802 h 926805"/>
              <a:gd name="connsiteX22" fmla="*/ 586668 w 2385047"/>
              <a:gd name="connsiteY22" fmla="*/ 670070 h 926805"/>
              <a:gd name="connsiteX23" fmla="*/ 441812 w 2385047"/>
              <a:gd name="connsiteY23" fmla="*/ 529741 h 926805"/>
              <a:gd name="connsiteX24" fmla="*/ 256216 w 2385047"/>
              <a:gd name="connsiteY24" fmla="*/ 489000 h 926805"/>
              <a:gd name="connsiteX25" fmla="*/ 292430 w 2385047"/>
              <a:gd name="connsiteY25" fmla="*/ 326038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37099 h 926805"/>
              <a:gd name="connsiteX20" fmla="*/ 939754 w 2385047"/>
              <a:gd name="connsiteY20" fmla="*/ 560105 h 926805"/>
              <a:gd name="connsiteX21" fmla="*/ 808478 w 2385047"/>
              <a:gd name="connsiteY21" fmla="*/ 624802 h 926805"/>
              <a:gd name="connsiteX22" fmla="*/ 586668 w 2385047"/>
              <a:gd name="connsiteY22" fmla="*/ 670070 h 926805"/>
              <a:gd name="connsiteX23" fmla="*/ 441812 w 2385047"/>
              <a:gd name="connsiteY23" fmla="*/ 529741 h 926805"/>
              <a:gd name="connsiteX24" fmla="*/ 256216 w 2385047"/>
              <a:gd name="connsiteY24" fmla="*/ 489000 h 926805"/>
              <a:gd name="connsiteX25" fmla="*/ 292430 w 2385047"/>
              <a:gd name="connsiteY25" fmla="*/ 326038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37099 h 926805"/>
              <a:gd name="connsiteX20" fmla="*/ 957861 w 2385047"/>
              <a:gd name="connsiteY20" fmla="*/ 557039 h 926805"/>
              <a:gd name="connsiteX21" fmla="*/ 808478 w 2385047"/>
              <a:gd name="connsiteY21" fmla="*/ 624802 h 926805"/>
              <a:gd name="connsiteX22" fmla="*/ 586668 w 2385047"/>
              <a:gd name="connsiteY22" fmla="*/ 670070 h 926805"/>
              <a:gd name="connsiteX23" fmla="*/ 441812 w 2385047"/>
              <a:gd name="connsiteY23" fmla="*/ 529741 h 926805"/>
              <a:gd name="connsiteX24" fmla="*/ 256216 w 2385047"/>
              <a:gd name="connsiteY24" fmla="*/ 489000 h 926805"/>
              <a:gd name="connsiteX25" fmla="*/ 292430 w 2385047"/>
              <a:gd name="connsiteY25" fmla="*/ 326038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37099 h 926805"/>
              <a:gd name="connsiteX20" fmla="*/ 957861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92430 w 2385047"/>
              <a:gd name="connsiteY25" fmla="*/ 326038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37099 h 926805"/>
              <a:gd name="connsiteX20" fmla="*/ 957861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370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33856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08478 w 2385047"/>
              <a:gd name="connsiteY21" fmla="*/ 624802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826585 w 2385047"/>
              <a:gd name="connsiteY21" fmla="*/ 630935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51686 w 2385047"/>
              <a:gd name="connsiteY18" fmla="*/ 649190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35811 w 2385047"/>
              <a:gd name="connsiteY18" fmla="*/ 681456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84195 w 2385047"/>
              <a:gd name="connsiteY19" fmla="*/ 527899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22963 w 2385047"/>
              <a:gd name="connsiteY19" fmla="*/ 492560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22963 w 2385047"/>
              <a:gd name="connsiteY19" fmla="*/ 492560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22963 w 2385047"/>
              <a:gd name="connsiteY19" fmla="*/ 492560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22963 w 2385047"/>
              <a:gd name="connsiteY19" fmla="*/ 492560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22963 w 2385047"/>
              <a:gd name="connsiteY19" fmla="*/ 492560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22963 w 2385047"/>
              <a:gd name="connsiteY19" fmla="*/ 492560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18427 w 2385047"/>
              <a:gd name="connsiteY19" fmla="*/ 520216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18427 w 2385047"/>
              <a:gd name="connsiteY19" fmla="*/ 520216 h 926805"/>
              <a:gd name="connsiteX20" fmla="*/ 985022 w 2385047"/>
              <a:gd name="connsiteY20" fmla="*/ 557039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18427 w 2385047"/>
              <a:gd name="connsiteY19" fmla="*/ 520216 h 926805"/>
              <a:gd name="connsiteX20" fmla="*/ 955540 w 2385047"/>
              <a:gd name="connsiteY20" fmla="*/ 572404 h 926805"/>
              <a:gd name="connsiteX21" fmla="*/ 799425 w 2385047"/>
              <a:gd name="connsiteY21" fmla="*/ 609468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18427 w 2385047"/>
              <a:gd name="connsiteY19" fmla="*/ 520216 h 926805"/>
              <a:gd name="connsiteX20" fmla="*/ 955540 w 2385047"/>
              <a:gd name="connsiteY20" fmla="*/ 572404 h 926805"/>
              <a:gd name="connsiteX21" fmla="*/ 781283 w 2385047"/>
              <a:gd name="connsiteY21" fmla="*/ 604859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18427 w 2385047"/>
              <a:gd name="connsiteY19" fmla="*/ 520216 h 926805"/>
              <a:gd name="connsiteX20" fmla="*/ 944201 w 2385047"/>
              <a:gd name="connsiteY20" fmla="*/ 589305 h 926805"/>
              <a:gd name="connsiteX21" fmla="*/ 781283 w 2385047"/>
              <a:gd name="connsiteY21" fmla="*/ 604859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18427 w 2385047"/>
              <a:gd name="connsiteY19" fmla="*/ 520216 h 926805"/>
              <a:gd name="connsiteX20" fmla="*/ 944201 w 2385047"/>
              <a:gd name="connsiteY20" fmla="*/ 589305 h 926805"/>
              <a:gd name="connsiteX21" fmla="*/ 781283 w 2385047"/>
              <a:gd name="connsiteY21" fmla="*/ 604859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18427 w 2385047"/>
              <a:gd name="connsiteY19" fmla="*/ 520216 h 926805"/>
              <a:gd name="connsiteX20" fmla="*/ 944201 w 2385047"/>
              <a:gd name="connsiteY20" fmla="*/ 589305 h 926805"/>
              <a:gd name="connsiteX21" fmla="*/ 781283 w 2385047"/>
              <a:gd name="connsiteY21" fmla="*/ 604859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18427 w 2385047"/>
              <a:gd name="connsiteY19" fmla="*/ 520216 h 926805"/>
              <a:gd name="connsiteX20" fmla="*/ 930593 w 2385047"/>
              <a:gd name="connsiteY20" fmla="*/ 624643 h 926805"/>
              <a:gd name="connsiteX21" fmla="*/ 781283 w 2385047"/>
              <a:gd name="connsiteY21" fmla="*/ 604859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18427 w 2385047"/>
              <a:gd name="connsiteY19" fmla="*/ 520216 h 926805"/>
              <a:gd name="connsiteX20" fmla="*/ 930593 w 2385047"/>
              <a:gd name="connsiteY20" fmla="*/ 624643 h 926805"/>
              <a:gd name="connsiteX21" fmla="*/ 751801 w 2385047"/>
              <a:gd name="connsiteY21" fmla="*/ 618686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90239 w 2385047"/>
              <a:gd name="connsiteY18" fmla="*/ 636899 h 926805"/>
              <a:gd name="connsiteX19" fmla="*/ 1118427 w 2385047"/>
              <a:gd name="connsiteY19" fmla="*/ 520216 h 926805"/>
              <a:gd name="connsiteX20" fmla="*/ 930593 w 2385047"/>
              <a:gd name="connsiteY20" fmla="*/ 624643 h 926805"/>
              <a:gd name="connsiteX21" fmla="*/ 751801 w 2385047"/>
              <a:gd name="connsiteY21" fmla="*/ 618686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24472 w 2385047"/>
              <a:gd name="connsiteY18" fmla="*/ 709112 h 926805"/>
              <a:gd name="connsiteX19" fmla="*/ 1118427 w 2385047"/>
              <a:gd name="connsiteY19" fmla="*/ 520216 h 926805"/>
              <a:gd name="connsiteX20" fmla="*/ 930593 w 2385047"/>
              <a:gd name="connsiteY20" fmla="*/ 624643 h 926805"/>
              <a:gd name="connsiteX21" fmla="*/ 751801 w 2385047"/>
              <a:gd name="connsiteY21" fmla="*/ 618686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24472 w 2385047"/>
              <a:gd name="connsiteY18" fmla="*/ 709112 h 926805"/>
              <a:gd name="connsiteX19" fmla="*/ 1118427 w 2385047"/>
              <a:gd name="connsiteY19" fmla="*/ 520216 h 926805"/>
              <a:gd name="connsiteX20" fmla="*/ 930593 w 2385047"/>
              <a:gd name="connsiteY20" fmla="*/ 624643 h 926805"/>
              <a:gd name="connsiteX21" fmla="*/ 751801 w 2385047"/>
              <a:gd name="connsiteY21" fmla="*/ 618686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24472 w 2385047"/>
              <a:gd name="connsiteY18" fmla="*/ 709112 h 926805"/>
              <a:gd name="connsiteX19" fmla="*/ 1118427 w 2385047"/>
              <a:gd name="connsiteY19" fmla="*/ 520216 h 926805"/>
              <a:gd name="connsiteX20" fmla="*/ 930593 w 2385047"/>
              <a:gd name="connsiteY20" fmla="*/ 624643 h 926805"/>
              <a:gd name="connsiteX21" fmla="*/ 751801 w 2385047"/>
              <a:gd name="connsiteY21" fmla="*/ 618686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24472 w 2385047"/>
              <a:gd name="connsiteY18" fmla="*/ 709112 h 926805"/>
              <a:gd name="connsiteX19" fmla="*/ 1118427 w 2385047"/>
              <a:gd name="connsiteY19" fmla="*/ 520216 h 926805"/>
              <a:gd name="connsiteX20" fmla="*/ 930593 w 2385047"/>
              <a:gd name="connsiteY20" fmla="*/ 624643 h 926805"/>
              <a:gd name="connsiteX21" fmla="*/ 751801 w 2385047"/>
              <a:gd name="connsiteY21" fmla="*/ 618686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18686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61016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18686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18686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274323 w 2385047"/>
              <a:gd name="connsiteY25" fmla="*/ 332172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586668 w 2385047"/>
              <a:gd name="connsiteY22" fmla="*/ 670070 h 926805"/>
              <a:gd name="connsiteX23" fmla="*/ 459919 w 2385047"/>
              <a:gd name="connsiteY23" fmla="*/ 548142 h 926805"/>
              <a:gd name="connsiteX24" fmla="*/ 256216 w 2385047"/>
              <a:gd name="connsiteY24" fmla="*/ 489000 h 926805"/>
              <a:gd name="connsiteX25" fmla="*/ 359305 w 2385047"/>
              <a:gd name="connsiteY25" fmla="*/ 351363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586668 w 2385047"/>
              <a:gd name="connsiteY22" fmla="*/ 670070 h 926805"/>
              <a:gd name="connsiteX23" fmla="*/ 459919 w 2385047"/>
              <a:gd name="connsiteY23" fmla="*/ 548142 h 926805"/>
              <a:gd name="connsiteX24" fmla="*/ 341198 w 2385047"/>
              <a:gd name="connsiteY24" fmla="*/ 483243 h 926805"/>
              <a:gd name="connsiteX25" fmla="*/ 359305 w 2385047"/>
              <a:gd name="connsiteY25" fmla="*/ 351363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586668 w 2385047"/>
              <a:gd name="connsiteY22" fmla="*/ 670070 h 926805"/>
              <a:gd name="connsiteX23" fmla="*/ 527904 w 2385047"/>
              <a:gd name="connsiteY23" fmla="*/ 532789 h 926805"/>
              <a:gd name="connsiteX24" fmla="*/ 341198 w 2385047"/>
              <a:gd name="connsiteY24" fmla="*/ 483243 h 926805"/>
              <a:gd name="connsiteX25" fmla="*/ 359305 w 2385047"/>
              <a:gd name="connsiteY25" fmla="*/ 351363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59305 w 2385047"/>
              <a:gd name="connsiteY25" fmla="*/ 351363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64971 w 2385047"/>
              <a:gd name="connsiteY25" fmla="*/ 322576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64971 w 2385047"/>
              <a:gd name="connsiteY25" fmla="*/ 322576 h 926805"/>
              <a:gd name="connsiteX26" fmla="*/ 591194 w 2385047"/>
              <a:gd name="connsiteY26" fmla="*/ 298877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64971 w 2385047"/>
              <a:gd name="connsiteY25" fmla="*/ 322576 h 926805"/>
              <a:gd name="connsiteX26" fmla="*/ 636518 w 2385047"/>
              <a:gd name="connsiteY26" fmla="*/ 243223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56473 w 2385047"/>
              <a:gd name="connsiteY25" fmla="*/ 288032 h 926805"/>
              <a:gd name="connsiteX26" fmla="*/ 636518 w 2385047"/>
              <a:gd name="connsiteY26" fmla="*/ 243223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56473 w 2385047"/>
              <a:gd name="connsiteY25" fmla="*/ 288032 h 926805"/>
              <a:gd name="connsiteX26" fmla="*/ 656347 w 2385047"/>
              <a:gd name="connsiteY26" fmla="*/ 266253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56473 w 2385047"/>
              <a:gd name="connsiteY25" fmla="*/ 288032 h 926805"/>
              <a:gd name="connsiteX26" fmla="*/ 656347 w 2385047"/>
              <a:gd name="connsiteY26" fmla="*/ 266253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56473 w 2385047"/>
              <a:gd name="connsiteY25" fmla="*/ 288032 h 926805"/>
              <a:gd name="connsiteX26" fmla="*/ 656347 w 2385047"/>
              <a:gd name="connsiteY26" fmla="*/ 266253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56473 w 2385047"/>
              <a:gd name="connsiteY25" fmla="*/ 288032 h 926805"/>
              <a:gd name="connsiteX26" fmla="*/ 656347 w 2385047"/>
              <a:gd name="connsiteY26" fmla="*/ 266253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56473 w 2385047"/>
              <a:gd name="connsiteY25" fmla="*/ 288032 h 926805"/>
              <a:gd name="connsiteX26" fmla="*/ 656347 w 2385047"/>
              <a:gd name="connsiteY26" fmla="*/ 266253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396545 w 2385047"/>
              <a:gd name="connsiteY0" fmla="*/ 45380 h 926805"/>
              <a:gd name="connsiteX1" fmla="*/ 88727 w 2385047"/>
              <a:gd name="connsiteY1" fmla="*/ 221923 h 926805"/>
              <a:gd name="connsiteX2" fmla="*/ 2719 w 2385047"/>
              <a:gd name="connsiteY2" fmla="*/ 457313 h 926805"/>
              <a:gd name="connsiteX3" fmla="*/ 274324 w 2385047"/>
              <a:gd name="connsiteY3" fmla="*/ 737970 h 926805"/>
              <a:gd name="connsiteX4" fmla="*/ 677202 w 2385047"/>
              <a:gd name="connsiteY4" fmla="*/ 860192 h 926805"/>
              <a:gd name="connsiteX5" fmla="*/ 1120822 w 2385047"/>
              <a:gd name="connsiteY5" fmla="*/ 923567 h 926805"/>
              <a:gd name="connsiteX6" fmla="*/ 1559915 w 2385047"/>
              <a:gd name="connsiteY6" fmla="*/ 900933 h 926805"/>
              <a:gd name="connsiteX7" fmla="*/ 2066909 w 2385047"/>
              <a:gd name="connsiteY7" fmla="*/ 760604 h 926805"/>
              <a:gd name="connsiteX8" fmla="*/ 2356620 w 2385047"/>
              <a:gd name="connsiteY8" fmla="*/ 529741 h 926805"/>
              <a:gd name="connsiteX9" fmla="*/ 2347567 w 2385047"/>
              <a:gd name="connsiteY9" fmla="*/ 298877 h 926805"/>
              <a:gd name="connsiteX10" fmla="*/ 2121230 w 2385047"/>
              <a:gd name="connsiteY10" fmla="*/ 113281 h 926805"/>
              <a:gd name="connsiteX11" fmla="*/ 1836046 w 2385047"/>
              <a:gd name="connsiteY11" fmla="*/ 113 h 926805"/>
              <a:gd name="connsiteX12" fmla="*/ 1636870 w 2385047"/>
              <a:gd name="connsiteY12" fmla="*/ 95175 h 926805"/>
              <a:gd name="connsiteX13" fmla="*/ 1682137 w 2385047"/>
              <a:gd name="connsiteY13" fmla="*/ 240030 h 926805"/>
              <a:gd name="connsiteX14" fmla="*/ 1944688 w 2385047"/>
              <a:gd name="connsiteY14" fmla="*/ 285297 h 926805"/>
              <a:gd name="connsiteX15" fmla="*/ 1999008 w 2385047"/>
              <a:gd name="connsiteY15" fmla="*/ 407519 h 926805"/>
              <a:gd name="connsiteX16" fmla="*/ 1813412 w 2385047"/>
              <a:gd name="connsiteY16" fmla="*/ 507107 h 926805"/>
              <a:gd name="connsiteX17" fmla="*/ 1668557 w 2385047"/>
              <a:gd name="connsiteY17" fmla="*/ 680990 h 926805"/>
              <a:gd name="connsiteX18" fmla="*/ 1322204 w 2385047"/>
              <a:gd name="connsiteY18" fmla="*/ 742914 h 926805"/>
              <a:gd name="connsiteX19" fmla="*/ 1118427 w 2385047"/>
              <a:gd name="connsiteY19" fmla="*/ 520216 h 926805"/>
              <a:gd name="connsiteX20" fmla="*/ 930593 w 2385047"/>
              <a:gd name="connsiteY20" fmla="*/ 624643 h 926805"/>
              <a:gd name="connsiteX21" fmla="*/ 751801 w 2385047"/>
              <a:gd name="connsiteY21" fmla="*/ 607931 h 926805"/>
              <a:gd name="connsiteX22" fmla="*/ 631992 w 2385047"/>
              <a:gd name="connsiteY22" fmla="*/ 633607 h 926805"/>
              <a:gd name="connsiteX23" fmla="*/ 527904 w 2385047"/>
              <a:gd name="connsiteY23" fmla="*/ 532789 h 926805"/>
              <a:gd name="connsiteX24" fmla="*/ 341198 w 2385047"/>
              <a:gd name="connsiteY24" fmla="*/ 483243 h 926805"/>
              <a:gd name="connsiteX25" fmla="*/ 356473 w 2385047"/>
              <a:gd name="connsiteY25" fmla="*/ 288032 h 926805"/>
              <a:gd name="connsiteX26" fmla="*/ 656347 w 2385047"/>
              <a:gd name="connsiteY26" fmla="*/ 266253 h 926805"/>
              <a:gd name="connsiteX27" fmla="*/ 717943 w 2385047"/>
              <a:gd name="connsiteY27" fmla="*/ 122335 h 926805"/>
              <a:gd name="connsiteX28" fmla="*/ 559507 w 2385047"/>
              <a:gd name="connsiteY28" fmla="*/ 9167 h 926805"/>
              <a:gd name="connsiteX29" fmla="*/ 396545 w 2385047"/>
              <a:gd name="connsiteY29" fmla="*/ 45380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51114 w 2384360"/>
              <a:gd name="connsiteY21" fmla="*/ 607931 h 926805"/>
              <a:gd name="connsiteX22" fmla="*/ 631305 w 2384360"/>
              <a:gd name="connsiteY22" fmla="*/ 633607 h 926805"/>
              <a:gd name="connsiteX23" fmla="*/ 527217 w 2384360"/>
              <a:gd name="connsiteY23" fmla="*/ 532789 h 926805"/>
              <a:gd name="connsiteX24" fmla="*/ 340511 w 2384360"/>
              <a:gd name="connsiteY24" fmla="*/ 483243 h 926805"/>
              <a:gd name="connsiteX25" fmla="*/ 355786 w 2384360"/>
              <a:gd name="connsiteY25" fmla="*/ 288032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51114 w 2384360"/>
              <a:gd name="connsiteY21" fmla="*/ 607931 h 926805"/>
              <a:gd name="connsiteX22" fmla="*/ 631305 w 2384360"/>
              <a:gd name="connsiteY22" fmla="*/ 633607 h 926805"/>
              <a:gd name="connsiteX23" fmla="*/ 527217 w 2384360"/>
              <a:gd name="connsiteY23" fmla="*/ 532789 h 926805"/>
              <a:gd name="connsiteX24" fmla="*/ 340511 w 2384360"/>
              <a:gd name="connsiteY24" fmla="*/ 483243 h 926805"/>
              <a:gd name="connsiteX25" fmla="*/ 355786 w 2384360"/>
              <a:gd name="connsiteY25" fmla="*/ 288032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51114 w 2384360"/>
              <a:gd name="connsiteY21" fmla="*/ 607931 h 926805"/>
              <a:gd name="connsiteX22" fmla="*/ 631305 w 2384360"/>
              <a:gd name="connsiteY22" fmla="*/ 633607 h 926805"/>
              <a:gd name="connsiteX23" fmla="*/ 527217 w 2384360"/>
              <a:gd name="connsiteY23" fmla="*/ 532789 h 926805"/>
              <a:gd name="connsiteX24" fmla="*/ 340511 w 2384360"/>
              <a:gd name="connsiteY24" fmla="*/ 483243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51114 w 2384360"/>
              <a:gd name="connsiteY21" fmla="*/ 607931 h 926805"/>
              <a:gd name="connsiteX22" fmla="*/ 631305 w 2384360"/>
              <a:gd name="connsiteY22" fmla="*/ 633607 h 926805"/>
              <a:gd name="connsiteX23" fmla="*/ 527217 w 2384360"/>
              <a:gd name="connsiteY23" fmla="*/ 532789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51114 w 2384360"/>
              <a:gd name="connsiteY21" fmla="*/ 607931 h 926805"/>
              <a:gd name="connsiteX22" fmla="*/ 631305 w 2384360"/>
              <a:gd name="connsiteY22" fmla="*/ 633607 h 926805"/>
              <a:gd name="connsiteX23" fmla="*/ 527217 w 2384360"/>
              <a:gd name="connsiteY23" fmla="*/ 532789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51114 w 2384360"/>
              <a:gd name="connsiteY21" fmla="*/ 607931 h 926805"/>
              <a:gd name="connsiteX22" fmla="*/ 631305 w 2384360"/>
              <a:gd name="connsiteY22" fmla="*/ 633607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51114 w 2384360"/>
              <a:gd name="connsiteY21" fmla="*/ 607931 h 926805"/>
              <a:gd name="connsiteX22" fmla="*/ 631305 w 2384360"/>
              <a:gd name="connsiteY22" fmla="*/ 633607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51114 w 2384360"/>
              <a:gd name="connsiteY21" fmla="*/ 607931 h 926805"/>
              <a:gd name="connsiteX22" fmla="*/ 631305 w 2384360"/>
              <a:gd name="connsiteY22" fmla="*/ 633607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51114 w 2384360"/>
              <a:gd name="connsiteY21" fmla="*/ 607931 h 926805"/>
              <a:gd name="connsiteX22" fmla="*/ 670963 w 2384360"/>
              <a:gd name="connsiteY22" fmla="*/ 581790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48282 w 2384360"/>
              <a:gd name="connsiteY21" fmla="*/ 684697 h 926805"/>
              <a:gd name="connsiteX22" fmla="*/ 670963 w 2384360"/>
              <a:gd name="connsiteY22" fmla="*/ 581790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48282 w 2384360"/>
              <a:gd name="connsiteY21" fmla="*/ 684697 h 926805"/>
              <a:gd name="connsiteX22" fmla="*/ 670963 w 2384360"/>
              <a:gd name="connsiteY22" fmla="*/ 581790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44001 w 2384360"/>
              <a:gd name="connsiteY14" fmla="*/ 285297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48282 w 2384360"/>
              <a:gd name="connsiteY21" fmla="*/ 68469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98321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48282 w 2384360"/>
              <a:gd name="connsiteY21" fmla="*/ 68469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48282 w 2384360"/>
              <a:gd name="connsiteY21" fmla="*/ 68469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2725 w 2384360"/>
              <a:gd name="connsiteY16" fmla="*/ 50710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773068 w 2384360"/>
              <a:gd name="connsiteY16" fmla="*/ 512864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818392 w 2384360"/>
              <a:gd name="connsiteY16" fmla="*/ 528217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784400 w 2384360"/>
              <a:gd name="connsiteY16" fmla="*/ 510945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655660 w 2384360"/>
              <a:gd name="connsiteY26" fmla="*/ 26625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784400 w 2384360"/>
              <a:gd name="connsiteY16" fmla="*/ 510945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741937 w 2384360"/>
              <a:gd name="connsiteY26" fmla="*/ 366108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784400 w 2384360"/>
              <a:gd name="connsiteY16" fmla="*/ 510945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705989 w 2384360"/>
              <a:gd name="connsiteY26" fmla="*/ 31496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784400 w 2384360"/>
              <a:gd name="connsiteY16" fmla="*/ 510945 h 926805"/>
              <a:gd name="connsiteX17" fmla="*/ 1667870 w 2384360"/>
              <a:gd name="connsiteY17" fmla="*/ 680990 h 926805"/>
              <a:gd name="connsiteX18" fmla="*/ 1321517 w 2384360"/>
              <a:gd name="connsiteY18" fmla="*/ 742914 h 926805"/>
              <a:gd name="connsiteX19" fmla="*/ 1117740 w 2384360"/>
              <a:gd name="connsiteY19" fmla="*/ 520216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705989 w 2384360"/>
              <a:gd name="connsiteY26" fmla="*/ 31496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784400 w 2384360"/>
              <a:gd name="connsiteY16" fmla="*/ 510945 h 926805"/>
              <a:gd name="connsiteX17" fmla="*/ 1667870 w 2384360"/>
              <a:gd name="connsiteY17" fmla="*/ 680990 h 926805"/>
              <a:gd name="connsiteX18" fmla="*/ 1321517 w 2384360"/>
              <a:gd name="connsiteY18" fmla="*/ 742914 h 926805"/>
              <a:gd name="connsiteX19" fmla="*/ 1117740 w 2384360"/>
              <a:gd name="connsiteY19" fmla="*/ 576233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705989 w 2384360"/>
              <a:gd name="connsiteY26" fmla="*/ 31496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654984 w 2384360"/>
              <a:gd name="connsiteY16" fmla="*/ 464670 h 926805"/>
              <a:gd name="connsiteX17" fmla="*/ 1667870 w 2384360"/>
              <a:gd name="connsiteY17" fmla="*/ 680990 h 926805"/>
              <a:gd name="connsiteX18" fmla="*/ 1321517 w 2384360"/>
              <a:gd name="connsiteY18" fmla="*/ 742914 h 926805"/>
              <a:gd name="connsiteX19" fmla="*/ 1117740 w 2384360"/>
              <a:gd name="connsiteY19" fmla="*/ 576233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705989 w 2384360"/>
              <a:gd name="connsiteY26" fmla="*/ 31496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654984 w 2384360"/>
              <a:gd name="connsiteY16" fmla="*/ 464670 h 926805"/>
              <a:gd name="connsiteX17" fmla="*/ 1574405 w 2384360"/>
              <a:gd name="connsiteY17" fmla="*/ 700474 h 926805"/>
              <a:gd name="connsiteX18" fmla="*/ 1321517 w 2384360"/>
              <a:gd name="connsiteY18" fmla="*/ 742914 h 926805"/>
              <a:gd name="connsiteX19" fmla="*/ 1117740 w 2384360"/>
              <a:gd name="connsiteY19" fmla="*/ 576233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705989 w 2384360"/>
              <a:gd name="connsiteY26" fmla="*/ 31496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654984 w 2384360"/>
              <a:gd name="connsiteY16" fmla="*/ 464670 h 926805"/>
              <a:gd name="connsiteX17" fmla="*/ 1574405 w 2384360"/>
              <a:gd name="connsiteY17" fmla="*/ 700474 h 926805"/>
              <a:gd name="connsiteX18" fmla="*/ 1321517 w 2384360"/>
              <a:gd name="connsiteY18" fmla="*/ 742914 h 926805"/>
              <a:gd name="connsiteX19" fmla="*/ 1117740 w 2384360"/>
              <a:gd name="connsiteY19" fmla="*/ 576233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705989 w 2384360"/>
              <a:gd name="connsiteY26" fmla="*/ 31496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654984 w 2384360"/>
              <a:gd name="connsiteY16" fmla="*/ 464670 h 926805"/>
              <a:gd name="connsiteX17" fmla="*/ 1574405 w 2384360"/>
              <a:gd name="connsiteY17" fmla="*/ 700474 h 926805"/>
              <a:gd name="connsiteX18" fmla="*/ 1321517 w 2384360"/>
              <a:gd name="connsiteY18" fmla="*/ 742914 h 926805"/>
              <a:gd name="connsiteX19" fmla="*/ 1117740 w 2384360"/>
              <a:gd name="connsiteY19" fmla="*/ 576233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705989 w 2384360"/>
              <a:gd name="connsiteY26" fmla="*/ 31496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615442 w 2384360"/>
              <a:gd name="connsiteY16" fmla="*/ 447623 h 926805"/>
              <a:gd name="connsiteX17" fmla="*/ 1574405 w 2384360"/>
              <a:gd name="connsiteY17" fmla="*/ 700474 h 926805"/>
              <a:gd name="connsiteX18" fmla="*/ 1321517 w 2384360"/>
              <a:gd name="connsiteY18" fmla="*/ 742914 h 926805"/>
              <a:gd name="connsiteX19" fmla="*/ 1117740 w 2384360"/>
              <a:gd name="connsiteY19" fmla="*/ 576233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705989 w 2384360"/>
              <a:gd name="connsiteY26" fmla="*/ 31496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615442 w 2384360"/>
              <a:gd name="connsiteY16" fmla="*/ 447623 h 926805"/>
              <a:gd name="connsiteX17" fmla="*/ 1563620 w 2384360"/>
              <a:gd name="connsiteY17" fmla="*/ 707781 h 926805"/>
              <a:gd name="connsiteX18" fmla="*/ 1321517 w 2384360"/>
              <a:gd name="connsiteY18" fmla="*/ 742914 h 926805"/>
              <a:gd name="connsiteX19" fmla="*/ 1117740 w 2384360"/>
              <a:gd name="connsiteY19" fmla="*/ 576233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705989 w 2384360"/>
              <a:gd name="connsiteY26" fmla="*/ 31496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615442 w 2384360"/>
              <a:gd name="connsiteY16" fmla="*/ 447623 h 926805"/>
              <a:gd name="connsiteX17" fmla="*/ 1563620 w 2384360"/>
              <a:gd name="connsiteY17" fmla="*/ 707781 h 926805"/>
              <a:gd name="connsiteX18" fmla="*/ 1296353 w 2384360"/>
              <a:gd name="connsiteY18" fmla="*/ 779447 h 926805"/>
              <a:gd name="connsiteX19" fmla="*/ 1117740 w 2384360"/>
              <a:gd name="connsiteY19" fmla="*/ 576233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705989 w 2384360"/>
              <a:gd name="connsiteY26" fmla="*/ 31496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615442 w 2384360"/>
              <a:gd name="connsiteY16" fmla="*/ 447623 h 926805"/>
              <a:gd name="connsiteX17" fmla="*/ 1563620 w 2384360"/>
              <a:gd name="connsiteY17" fmla="*/ 707781 h 926805"/>
              <a:gd name="connsiteX18" fmla="*/ 1296353 w 2384360"/>
              <a:gd name="connsiteY18" fmla="*/ 779447 h 926805"/>
              <a:gd name="connsiteX19" fmla="*/ 1092577 w 2384360"/>
              <a:gd name="connsiteY19" fmla="*/ 634685 h 926805"/>
              <a:gd name="connsiteX20" fmla="*/ 929906 w 2384360"/>
              <a:gd name="connsiteY20" fmla="*/ 624643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705989 w 2384360"/>
              <a:gd name="connsiteY26" fmla="*/ 31496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615442 w 2384360"/>
              <a:gd name="connsiteY16" fmla="*/ 447623 h 926805"/>
              <a:gd name="connsiteX17" fmla="*/ 1563620 w 2384360"/>
              <a:gd name="connsiteY17" fmla="*/ 707781 h 926805"/>
              <a:gd name="connsiteX18" fmla="*/ 1296353 w 2384360"/>
              <a:gd name="connsiteY18" fmla="*/ 779447 h 926805"/>
              <a:gd name="connsiteX19" fmla="*/ 1092577 w 2384360"/>
              <a:gd name="connsiteY19" fmla="*/ 634685 h 926805"/>
              <a:gd name="connsiteX20" fmla="*/ 926312 w 2384360"/>
              <a:gd name="connsiteY20" fmla="*/ 629514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705989 w 2384360"/>
              <a:gd name="connsiteY26" fmla="*/ 31496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615442 w 2384360"/>
              <a:gd name="connsiteY16" fmla="*/ 447623 h 926805"/>
              <a:gd name="connsiteX17" fmla="*/ 1563620 w 2384360"/>
              <a:gd name="connsiteY17" fmla="*/ 707781 h 926805"/>
              <a:gd name="connsiteX18" fmla="*/ 1296353 w 2384360"/>
              <a:gd name="connsiteY18" fmla="*/ 779447 h 926805"/>
              <a:gd name="connsiteX19" fmla="*/ 1092577 w 2384360"/>
              <a:gd name="connsiteY19" fmla="*/ 634685 h 926805"/>
              <a:gd name="connsiteX20" fmla="*/ 926312 w 2384360"/>
              <a:gd name="connsiteY20" fmla="*/ 629514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705989 w 2384360"/>
              <a:gd name="connsiteY26" fmla="*/ 31496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615442 w 2384360"/>
              <a:gd name="connsiteY16" fmla="*/ 447623 h 926805"/>
              <a:gd name="connsiteX17" fmla="*/ 1563620 w 2384360"/>
              <a:gd name="connsiteY17" fmla="*/ 707781 h 926805"/>
              <a:gd name="connsiteX18" fmla="*/ 1296353 w 2384360"/>
              <a:gd name="connsiteY18" fmla="*/ 779447 h 926805"/>
              <a:gd name="connsiteX19" fmla="*/ 1092577 w 2384360"/>
              <a:gd name="connsiteY19" fmla="*/ 634685 h 926805"/>
              <a:gd name="connsiteX20" fmla="*/ 926312 w 2384360"/>
              <a:gd name="connsiteY20" fmla="*/ 629514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705989 w 2384360"/>
              <a:gd name="connsiteY26" fmla="*/ 31496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615442 w 2384360"/>
              <a:gd name="connsiteY16" fmla="*/ 447623 h 926805"/>
              <a:gd name="connsiteX17" fmla="*/ 1563620 w 2384360"/>
              <a:gd name="connsiteY17" fmla="*/ 707781 h 926805"/>
              <a:gd name="connsiteX18" fmla="*/ 1296353 w 2384360"/>
              <a:gd name="connsiteY18" fmla="*/ 779447 h 926805"/>
              <a:gd name="connsiteX19" fmla="*/ 1092577 w 2384360"/>
              <a:gd name="connsiteY19" fmla="*/ 634685 h 926805"/>
              <a:gd name="connsiteX20" fmla="*/ 937096 w 2384360"/>
              <a:gd name="connsiteY20" fmla="*/ 600288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705989 w 2384360"/>
              <a:gd name="connsiteY26" fmla="*/ 31496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615442 w 2384360"/>
              <a:gd name="connsiteY16" fmla="*/ 447623 h 926805"/>
              <a:gd name="connsiteX17" fmla="*/ 1563620 w 2384360"/>
              <a:gd name="connsiteY17" fmla="*/ 707781 h 926805"/>
              <a:gd name="connsiteX18" fmla="*/ 1296353 w 2384360"/>
              <a:gd name="connsiteY18" fmla="*/ 779447 h 926805"/>
              <a:gd name="connsiteX19" fmla="*/ 1124931 w 2384360"/>
              <a:gd name="connsiteY19" fmla="*/ 620072 h 926805"/>
              <a:gd name="connsiteX20" fmla="*/ 937096 w 2384360"/>
              <a:gd name="connsiteY20" fmla="*/ 600288 h 926805"/>
              <a:gd name="connsiteX21" fmla="*/ 770943 w 2384360"/>
              <a:gd name="connsiteY21" fmla="*/ 661667 h 926805"/>
              <a:gd name="connsiteX22" fmla="*/ 670963 w 2384360"/>
              <a:gd name="connsiteY22" fmla="*/ 593304 h 926805"/>
              <a:gd name="connsiteX23" fmla="*/ 595202 w 2384360"/>
              <a:gd name="connsiteY23" fmla="*/ 515517 h 926805"/>
              <a:gd name="connsiteX24" fmla="*/ 383002 w 2384360"/>
              <a:gd name="connsiteY24" fmla="*/ 475566 h 926805"/>
              <a:gd name="connsiteX25" fmla="*/ 398277 w 2384360"/>
              <a:gd name="connsiteY25" fmla="*/ 307224 h 926805"/>
              <a:gd name="connsiteX26" fmla="*/ 705989 w 2384360"/>
              <a:gd name="connsiteY26" fmla="*/ 31496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615442 w 2384360"/>
              <a:gd name="connsiteY16" fmla="*/ 447623 h 926805"/>
              <a:gd name="connsiteX17" fmla="*/ 1563620 w 2384360"/>
              <a:gd name="connsiteY17" fmla="*/ 707781 h 926805"/>
              <a:gd name="connsiteX18" fmla="*/ 1296353 w 2384360"/>
              <a:gd name="connsiteY18" fmla="*/ 779447 h 926805"/>
              <a:gd name="connsiteX19" fmla="*/ 1124931 w 2384360"/>
              <a:gd name="connsiteY19" fmla="*/ 620072 h 926805"/>
              <a:gd name="connsiteX20" fmla="*/ 937096 w 2384360"/>
              <a:gd name="connsiteY20" fmla="*/ 600288 h 926805"/>
              <a:gd name="connsiteX21" fmla="*/ 770943 w 2384360"/>
              <a:gd name="connsiteY21" fmla="*/ 661667 h 926805"/>
              <a:gd name="connsiteX22" fmla="*/ 670963 w 2384360"/>
              <a:gd name="connsiteY22" fmla="*/ 593304 h 926805"/>
              <a:gd name="connsiteX23" fmla="*/ 408268 w 2384360"/>
              <a:gd name="connsiteY23" fmla="*/ 637291 h 926805"/>
              <a:gd name="connsiteX24" fmla="*/ 383002 w 2384360"/>
              <a:gd name="connsiteY24" fmla="*/ 475566 h 926805"/>
              <a:gd name="connsiteX25" fmla="*/ 398277 w 2384360"/>
              <a:gd name="connsiteY25" fmla="*/ 307224 h 926805"/>
              <a:gd name="connsiteX26" fmla="*/ 705989 w 2384360"/>
              <a:gd name="connsiteY26" fmla="*/ 31496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615442 w 2384360"/>
              <a:gd name="connsiteY16" fmla="*/ 447623 h 926805"/>
              <a:gd name="connsiteX17" fmla="*/ 1563620 w 2384360"/>
              <a:gd name="connsiteY17" fmla="*/ 707781 h 926805"/>
              <a:gd name="connsiteX18" fmla="*/ 1296353 w 2384360"/>
              <a:gd name="connsiteY18" fmla="*/ 779447 h 926805"/>
              <a:gd name="connsiteX19" fmla="*/ 1124931 w 2384360"/>
              <a:gd name="connsiteY19" fmla="*/ 620072 h 926805"/>
              <a:gd name="connsiteX20" fmla="*/ 937096 w 2384360"/>
              <a:gd name="connsiteY20" fmla="*/ 600288 h 926805"/>
              <a:gd name="connsiteX21" fmla="*/ 770943 w 2384360"/>
              <a:gd name="connsiteY21" fmla="*/ 661667 h 926805"/>
              <a:gd name="connsiteX22" fmla="*/ 670963 w 2384360"/>
              <a:gd name="connsiteY22" fmla="*/ 593304 h 926805"/>
              <a:gd name="connsiteX23" fmla="*/ 408268 w 2384360"/>
              <a:gd name="connsiteY23" fmla="*/ 637291 h 926805"/>
              <a:gd name="connsiteX24" fmla="*/ 329079 w 2384360"/>
              <a:gd name="connsiteY24" fmla="*/ 468259 h 926805"/>
              <a:gd name="connsiteX25" fmla="*/ 398277 w 2384360"/>
              <a:gd name="connsiteY25" fmla="*/ 307224 h 926805"/>
              <a:gd name="connsiteX26" fmla="*/ 705989 w 2384360"/>
              <a:gd name="connsiteY26" fmla="*/ 314963 h 926805"/>
              <a:gd name="connsiteX27" fmla="*/ 717256 w 2384360"/>
              <a:gd name="connsiteY27" fmla="*/ 122335 h 926805"/>
              <a:gd name="connsiteX28" fmla="*/ 558820 w 2384360"/>
              <a:gd name="connsiteY28" fmla="*/ 9167 h 926805"/>
              <a:gd name="connsiteX29" fmla="*/ 293881 w 2384360"/>
              <a:gd name="connsiteY29" fmla="*/ 87601 h 926805"/>
              <a:gd name="connsiteX0" fmla="*/ 293881 w 2384360"/>
              <a:gd name="connsiteY0" fmla="*/ 87601 h 926805"/>
              <a:gd name="connsiteX1" fmla="*/ 88040 w 2384360"/>
              <a:gd name="connsiteY1" fmla="*/ 221923 h 926805"/>
              <a:gd name="connsiteX2" fmla="*/ 2032 w 2384360"/>
              <a:gd name="connsiteY2" fmla="*/ 457313 h 926805"/>
              <a:gd name="connsiteX3" fmla="*/ 273637 w 2384360"/>
              <a:gd name="connsiteY3" fmla="*/ 737970 h 926805"/>
              <a:gd name="connsiteX4" fmla="*/ 676515 w 2384360"/>
              <a:gd name="connsiteY4" fmla="*/ 860192 h 926805"/>
              <a:gd name="connsiteX5" fmla="*/ 1120135 w 2384360"/>
              <a:gd name="connsiteY5" fmla="*/ 923567 h 926805"/>
              <a:gd name="connsiteX6" fmla="*/ 1559228 w 2384360"/>
              <a:gd name="connsiteY6" fmla="*/ 900933 h 926805"/>
              <a:gd name="connsiteX7" fmla="*/ 2066222 w 2384360"/>
              <a:gd name="connsiteY7" fmla="*/ 760604 h 926805"/>
              <a:gd name="connsiteX8" fmla="*/ 2355933 w 2384360"/>
              <a:gd name="connsiteY8" fmla="*/ 529741 h 926805"/>
              <a:gd name="connsiteX9" fmla="*/ 2346880 w 2384360"/>
              <a:gd name="connsiteY9" fmla="*/ 298877 h 926805"/>
              <a:gd name="connsiteX10" fmla="*/ 2120543 w 2384360"/>
              <a:gd name="connsiteY10" fmla="*/ 113281 h 926805"/>
              <a:gd name="connsiteX11" fmla="*/ 1835359 w 2384360"/>
              <a:gd name="connsiteY11" fmla="*/ 113 h 926805"/>
              <a:gd name="connsiteX12" fmla="*/ 1636183 w 2384360"/>
              <a:gd name="connsiteY12" fmla="*/ 95175 h 926805"/>
              <a:gd name="connsiteX13" fmla="*/ 1681450 w 2384360"/>
              <a:gd name="connsiteY13" fmla="*/ 240030 h 926805"/>
              <a:gd name="connsiteX14" fmla="*/ 1907176 w 2384360"/>
              <a:gd name="connsiteY14" fmla="*/ 289135 h 926805"/>
              <a:gd name="connsiteX15" fmla="*/ 1950164 w 2384360"/>
              <a:gd name="connsiteY15" fmla="*/ 407519 h 926805"/>
              <a:gd name="connsiteX16" fmla="*/ 1615442 w 2384360"/>
              <a:gd name="connsiteY16" fmla="*/ 447623 h 926805"/>
              <a:gd name="connsiteX17" fmla="*/ 1563620 w 2384360"/>
              <a:gd name="connsiteY17" fmla="*/ 707781 h 926805"/>
              <a:gd name="connsiteX18" fmla="*/ 1296353 w 2384360"/>
              <a:gd name="connsiteY18" fmla="*/ 779447 h 926805"/>
              <a:gd name="connsiteX19" fmla="*/ 1124931 w 2384360"/>
              <a:gd name="connsiteY19" fmla="*/ 620072 h 926805"/>
              <a:gd name="connsiteX20" fmla="*/ 937096 w 2384360"/>
              <a:gd name="connsiteY20" fmla="*/ 600288 h 926805"/>
              <a:gd name="connsiteX21" fmla="*/ 770943 w 2384360"/>
              <a:gd name="connsiteY21" fmla="*/ 661667 h 926805"/>
              <a:gd name="connsiteX22" fmla="*/ 670963 w 2384360"/>
              <a:gd name="connsiteY22" fmla="*/ 593304 h 926805"/>
              <a:gd name="connsiteX23" fmla="*/ 462190 w 2384360"/>
              <a:gd name="connsiteY23" fmla="*/ 622678 h 926805"/>
              <a:gd name="connsiteX24" fmla="*/ 329079 w 2384360"/>
              <a:gd name="connsiteY24" fmla="*/ 468259 h 926805"/>
              <a:gd name="connsiteX25" fmla="*/ 398277 w 2384360"/>
              <a:gd name="connsiteY25" fmla="*/ 307224 h 926805"/>
              <a:gd name="connsiteX26" fmla="*/ 705989 w 2384360"/>
              <a:gd name="connsiteY26" fmla="*/ 314963 h 926805"/>
              <a:gd name="connsiteX27" fmla="*/ 717256 w 2384360"/>
              <a:gd name="connsiteY27" fmla="*/ 122335 h 926805"/>
              <a:gd name="connsiteX28" fmla="*/ 558820 w 2384360"/>
              <a:gd name="connsiteY28" fmla="*/ 9167 h 926805"/>
              <a:gd name="connsiteX29" fmla="*/ 293881 w 2384360"/>
              <a:gd name="connsiteY29" fmla="*/ 87601 h 92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384360" h="926805">
                <a:moveTo>
                  <a:pt x="293881" y="87601"/>
                </a:moveTo>
                <a:cubicBezTo>
                  <a:pt x="215418" y="115384"/>
                  <a:pt x="136681" y="160304"/>
                  <a:pt x="88040" y="221923"/>
                </a:cubicBezTo>
                <a:cubicBezTo>
                  <a:pt x="39399" y="283542"/>
                  <a:pt x="-10794" y="357725"/>
                  <a:pt x="2032" y="457313"/>
                </a:cubicBezTo>
                <a:cubicBezTo>
                  <a:pt x="14858" y="556901"/>
                  <a:pt x="147643" y="684404"/>
                  <a:pt x="273637" y="737970"/>
                </a:cubicBezTo>
                <a:cubicBezTo>
                  <a:pt x="399631" y="791536"/>
                  <a:pt x="535432" y="829259"/>
                  <a:pt x="676515" y="860192"/>
                </a:cubicBezTo>
                <a:cubicBezTo>
                  <a:pt x="817598" y="891125"/>
                  <a:pt x="973016" y="916777"/>
                  <a:pt x="1120135" y="923567"/>
                </a:cubicBezTo>
                <a:cubicBezTo>
                  <a:pt x="1267254" y="930357"/>
                  <a:pt x="1401547" y="928093"/>
                  <a:pt x="1559228" y="900933"/>
                </a:cubicBezTo>
                <a:cubicBezTo>
                  <a:pt x="1716909" y="873773"/>
                  <a:pt x="1933438" y="822469"/>
                  <a:pt x="2066222" y="760604"/>
                </a:cubicBezTo>
                <a:cubicBezTo>
                  <a:pt x="2199006" y="698739"/>
                  <a:pt x="2309157" y="606695"/>
                  <a:pt x="2355933" y="529741"/>
                </a:cubicBezTo>
                <a:cubicBezTo>
                  <a:pt x="2402709" y="452787"/>
                  <a:pt x="2386112" y="368287"/>
                  <a:pt x="2346880" y="298877"/>
                </a:cubicBezTo>
                <a:cubicBezTo>
                  <a:pt x="2307648" y="229467"/>
                  <a:pt x="2205796" y="163075"/>
                  <a:pt x="2120543" y="113281"/>
                </a:cubicBezTo>
                <a:cubicBezTo>
                  <a:pt x="2035290" y="63487"/>
                  <a:pt x="1916086" y="3131"/>
                  <a:pt x="1835359" y="113"/>
                </a:cubicBezTo>
                <a:cubicBezTo>
                  <a:pt x="1754632" y="-2905"/>
                  <a:pt x="1661834" y="55189"/>
                  <a:pt x="1636183" y="95175"/>
                </a:cubicBezTo>
                <a:cubicBezTo>
                  <a:pt x="1610532" y="135161"/>
                  <a:pt x="1627787" y="213461"/>
                  <a:pt x="1681450" y="240030"/>
                </a:cubicBezTo>
                <a:cubicBezTo>
                  <a:pt x="1735113" y="266599"/>
                  <a:pt x="1836894" y="249704"/>
                  <a:pt x="1907176" y="289135"/>
                </a:cubicBezTo>
                <a:cubicBezTo>
                  <a:pt x="1977458" y="328566"/>
                  <a:pt x="1998786" y="381104"/>
                  <a:pt x="1950164" y="407519"/>
                </a:cubicBezTo>
                <a:cubicBezTo>
                  <a:pt x="1901542" y="433934"/>
                  <a:pt x="1679866" y="397579"/>
                  <a:pt x="1615442" y="447623"/>
                </a:cubicBezTo>
                <a:cubicBezTo>
                  <a:pt x="1551018" y="497667"/>
                  <a:pt x="1616802" y="652477"/>
                  <a:pt x="1563620" y="707781"/>
                </a:cubicBezTo>
                <a:cubicBezTo>
                  <a:pt x="1510439" y="763085"/>
                  <a:pt x="1369468" y="794065"/>
                  <a:pt x="1296353" y="779447"/>
                </a:cubicBezTo>
                <a:cubicBezTo>
                  <a:pt x="1223238" y="764829"/>
                  <a:pt x="1184807" y="649932"/>
                  <a:pt x="1124931" y="620072"/>
                </a:cubicBezTo>
                <a:cubicBezTo>
                  <a:pt x="1065055" y="590212"/>
                  <a:pt x="996094" y="593356"/>
                  <a:pt x="937096" y="600288"/>
                </a:cubicBezTo>
                <a:cubicBezTo>
                  <a:pt x="878098" y="607221"/>
                  <a:pt x="815298" y="662831"/>
                  <a:pt x="770943" y="661667"/>
                </a:cubicBezTo>
                <a:cubicBezTo>
                  <a:pt x="726588" y="660503"/>
                  <a:pt x="722422" y="599802"/>
                  <a:pt x="670963" y="593304"/>
                </a:cubicBezTo>
                <a:cubicBezTo>
                  <a:pt x="619504" y="586806"/>
                  <a:pt x="519171" y="643519"/>
                  <a:pt x="462190" y="622678"/>
                </a:cubicBezTo>
                <a:cubicBezTo>
                  <a:pt x="405209" y="601837"/>
                  <a:pt x="339731" y="520835"/>
                  <a:pt x="329079" y="468259"/>
                </a:cubicBezTo>
                <a:cubicBezTo>
                  <a:pt x="318427" y="415683"/>
                  <a:pt x="335459" y="332773"/>
                  <a:pt x="398277" y="307224"/>
                </a:cubicBezTo>
                <a:cubicBezTo>
                  <a:pt x="461095" y="281675"/>
                  <a:pt x="631257" y="394488"/>
                  <a:pt x="705989" y="314963"/>
                </a:cubicBezTo>
                <a:cubicBezTo>
                  <a:pt x="780721" y="235438"/>
                  <a:pt x="722537" y="170620"/>
                  <a:pt x="717256" y="122335"/>
                </a:cubicBezTo>
                <a:cubicBezTo>
                  <a:pt x="711975" y="74050"/>
                  <a:pt x="629383" y="14956"/>
                  <a:pt x="558820" y="9167"/>
                </a:cubicBezTo>
                <a:cubicBezTo>
                  <a:pt x="488258" y="3378"/>
                  <a:pt x="372344" y="59818"/>
                  <a:pt x="293881" y="87601"/>
                </a:cubicBezTo>
                <a:close/>
              </a:path>
            </a:pathLst>
          </a:cu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grpSp>
        <p:nvGrpSpPr>
          <p:cNvPr id="43" name="Group 42"/>
          <p:cNvGrpSpPr/>
          <p:nvPr/>
        </p:nvGrpSpPr>
        <p:grpSpPr>
          <a:xfrm>
            <a:off x="54000" y="72000"/>
            <a:ext cx="111468" cy="404769"/>
            <a:chOff x="792988" y="4787108"/>
            <a:chExt cx="111468" cy="404769"/>
          </a:xfrm>
        </p:grpSpPr>
        <p:sp>
          <p:nvSpPr>
            <p:cNvPr id="44" name="Teardrop 43"/>
            <p:cNvSpPr/>
            <p:nvPr/>
          </p:nvSpPr>
          <p:spPr>
            <a:xfrm rot="8100000">
              <a:off x="792990" y="4787108"/>
              <a:ext cx="111464" cy="111464"/>
            </a:xfrm>
            <a:prstGeom prst="teardrop">
              <a:avLst>
                <a:gd name="adj" fmla="val 200000"/>
              </a:avLst>
            </a:prstGeom>
            <a:solidFill>
              <a:schemeClr val="bg1"/>
            </a:solidFill>
          </p:spPr>
          <p:style>
            <a:lnRef idx="0">
              <a:schemeClr val="dk1"/>
            </a:lnRef>
            <a:fillRef idx="3">
              <a:schemeClr val="dk1"/>
            </a:fillRef>
            <a:effectRef idx="3">
              <a:schemeClr val="dk1"/>
            </a:effectRef>
            <a:fontRef idx="minor">
              <a:schemeClr val="lt1"/>
            </a:fontRef>
          </p:style>
        </p:sp>
        <p:sp>
          <p:nvSpPr>
            <p:cNvPr id="45" name="Teardrop 44"/>
            <p:cNvSpPr/>
            <p:nvPr/>
          </p:nvSpPr>
          <p:spPr>
            <a:xfrm rot="8100000">
              <a:off x="792990" y="4884877"/>
              <a:ext cx="111464" cy="111464"/>
            </a:xfrm>
            <a:prstGeom prst="teardrop">
              <a:avLst>
                <a:gd name="adj" fmla="val 200000"/>
              </a:avLst>
            </a:prstGeom>
          </p:spPr>
          <p:style>
            <a:lnRef idx="0">
              <a:schemeClr val="accent2"/>
            </a:lnRef>
            <a:fillRef idx="3">
              <a:schemeClr val="accent2"/>
            </a:fillRef>
            <a:effectRef idx="3">
              <a:schemeClr val="accent2"/>
            </a:effectRef>
            <a:fontRef idx="minor">
              <a:schemeClr val="lt1"/>
            </a:fontRef>
          </p:style>
        </p:sp>
        <p:sp>
          <p:nvSpPr>
            <p:cNvPr id="46" name="Teardrop 45"/>
            <p:cNvSpPr/>
            <p:nvPr/>
          </p:nvSpPr>
          <p:spPr>
            <a:xfrm rot="8100000">
              <a:off x="792990" y="4982646"/>
              <a:ext cx="111464" cy="111464"/>
            </a:xfrm>
            <a:prstGeom prst="teardrop">
              <a:avLst>
                <a:gd name="adj" fmla="val 200000"/>
              </a:avLst>
            </a:prstGeom>
            <a:solidFill>
              <a:schemeClr val="bg1"/>
            </a:solidFill>
          </p:spPr>
          <p:style>
            <a:lnRef idx="0">
              <a:schemeClr val="accent4"/>
            </a:lnRef>
            <a:fillRef idx="3">
              <a:schemeClr val="accent4"/>
            </a:fillRef>
            <a:effectRef idx="3">
              <a:schemeClr val="accent4"/>
            </a:effectRef>
            <a:fontRef idx="minor">
              <a:schemeClr val="lt1"/>
            </a:fontRef>
          </p:style>
        </p:sp>
        <p:sp>
          <p:nvSpPr>
            <p:cNvPr id="47" name="Oval 46"/>
            <p:cNvSpPr/>
            <p:nvPr/>
          </p:nvSpPr>
          <p:spPr>
            <a:xfrm rot="5400000">
              <a:off x="792991" y="5080412"/>
              <a:ext cx="111462" cy="111468"/>
            </a:xfrm>
            <a:prstGeom prst="ellipse">
              <a:avLst/>
            </a:prstGeom>
            <a:solidFill>
              <a:schemeClr val="bg1"/>
            </a:solidFill>
          </p:spPr>
          <p:style>
            <a:lnRef idx="0">
              <a:schemeClr val="accent6"/>
            </a:lnRef>
            <a:fillRef idx="3">
              <a:schemeClr val="accent6"/>
            </a:fillRef>
            <a:effectRef idx="3">
              <a:schemeClr val="accent6"/>
            </a:effectRef>
            <a:fontRef idx="minor">
              <a:schemeClr val="lt1"/>
            </a:fontRef>
          </p:style>
        </p:sp>
      </p:grpSp>
    </p:spTree>
    <p:extLst>
      <p:ext uri="{BB962C8B-B14F-4D97-AF65-F5344CB8AC3E}">
        <p14:creationId xmlns:p14="http://schemas.microsoft.com/office/powerpoint/2010/main" xmlns="" val="97470739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1000"/>
                                        <p:tgtEl>
                                          <p:spTgt spid="2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1000"/>
                                        <p:tgtEl>
                                          <p:spTgt spid="28"/>
                                        </p:tgtEl>
                                      </p:cBhvr>
                                    </p:animEffect>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fade">
                                      <p:cBhvr>
                                        <p:cTn id="19" dur="1000"/>
                                        <p:tgtEl>
                                          <p:spTgt spid="39"/>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0"/>
                                        </p:tgtEl>
                                        <p:attrNameLst>
                                          <p:attrName>style.visibility</p:attrName>
                                        </p:attrNameLst>
                                      </p:cBhvr>
                                      <p:to>
                                        <p:strVal val="visible"/>
                                      </p:to>
                                    </p:set>
                                    <p:animEffect transition="in" filter="fade">
                                      <p:cBhvr>
                                        <p:cTn id="23" dur="1000"/>
                                        <p:tgtEl>
                                          <p:spTgt spid="40"/>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1000"/>
                                        <p:tgtEl>
                                          <p:spTgt spid="41"/>
                                        </p:tgtEl>
                                      </p:cBhvr>
                                    </p:animEffect>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fade">
                                      <p:cBhvr>
                                        <p:cTn id="31" dur="1000"/>
                                        <p:tgtEl>
                                          <p:spTgt spid="42"/>
                                        </p:tgtEl>
                                      </p:cBhvr>
                                    </p:animEffect>
                                  </p:childTnLst>
                                </p:cTn>
                              </p:par>
                            </p:childTnLst>
                          </p:cTn>
                        </p:par>
                        <p:par>
                          <p:cTn id="32" fill="hold">
                            <p:stCondLst>
                              <p:cond delay="5000"/>
                            </p:stCondLst>
                            <p:childTnLst>
                              <p:par>
                                <p:cTn id="33" presetID="10" presetClass="entr" presetSubtype="0"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1000"/>
                                        <p:tgtEl>
                                          <p:spTgt spid="26"/>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fade">
                                      <p:cBhvr>
                                        <p:cTn id="40" dur="1000"/>
                                        <p:tgtEl>
                                          <p:spTgt spid="3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1000"/>
                                        <p:tgtEl>
                                          <p:spTgt spid="29"/>
                                        </p:tgtEl>
                                      </p:cBhvr>
                                    </p:animEffect>
                                  </p:childTnLst>
                                </p:cTn>
                              </p:par>
                            </p:childTnLst>
                          </p:cTn>
                        </p:par>
                        <p:par>
                          <p:cTn id="44" fill="hold">
                            <p:stCondLst>
                              <p:cond delay="1000"/>
                            </p:stCondLst>
                            <p:childTnLst>
                              <p:par>
                                <p:cTn id="45" presetID="10" presetClass="entr" presetSubtype="0" fill="hold" grpId="0" nodeType="after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fade">
                                      <p:cBhvr>
                                        <p:cTn id="47" dur="1000"/>
                                        <p:tgtEl>
                                          <p:spTgt spid="34"/>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fade">
                                      <p:cBhvr>
                                        <p:cTn id="50" dur="1000"/>
                                        <p:tgtEl>
                                          <p:spTgt spid="32"/>
                                        </p:tgtEl>
                                      </p:cBhvr>
                                    </p:animEffect>
                                  </p:childTnLst>
                                </p:cTn>
                              </p:par>
                            </p:childTnLst>
                          </p:cTn>
                        </p:par>
                        <p:par>
                          <p:cTn id="51" fill="hold">
                            <p:stCondLst>
                              <p:cond delay="2000"/>
                            </p:stCondLst>
                            <p:childTnLst>
                              <p:par>
                                <p:cTn id="52" presetID="10" presetClass="entr" presetSubtype="0" fill="hold" grpId="0" nodeType="afterEffect">
                                  <p:stCondLst>
                                    <p:cond delay="0"/>
                                  </p:stCondLst>
                                  <p:childTnLst>
                                    <p:set>
                                      <p:cBhvr>
                                        <p:cTn id="53" dur="1" fill="hold">
                                          <p:stCondLst>
                                            <p:cond delay="0"/>
                                          </p:stCondLst>
                                        </p:cTn>
                                        <p:tgtEl>
                                          <p:spTgt spid="37"/>
                                        </p:tgtEl>
                                        <p:attrNameLst>
                                          <p:attrName>style.visibility</p:attrName>
                                        </p:attrNameLst>
                                      </p:cBhvr>
                                      <p:to>
                                        <p:strVal val="visible"/>
                                      </p:to>
                                    </p:set>
                                    <p:animEffect transition="in" filter="fade">
                                      <p:cBhvr>
                                        <p:cTn id="54" dur="1000"/>
                                        <p:tgtEl>
                                          <p:spTgt spid="3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1000"/>
                                        <p:tgtEl>
                                          <p:spTgt spid="30"/>
                                        </p:tgtEl>
                                      </p:cBhvr>
                                    </p:animEffect>
                                  </p:childTnLst>
                                </p:cTn>
                              </p:par>
                            </p:childTnLst>
                          </p:cTn>
                        </p:par>
                        <p:par>
                          <p:cTn id="58" fill="hold">
                            <p:stCondLst>
                              <p:cond delay="3000"/>
                            </p:stCondLst>
                            <p:childTnLst>
                              <p:par>
                                <p:cTn id="59" presetID="10" presetClass="entr" presetSubtype="0" fill="hold" grpId="0" nodeType="afterEffect">
                                  <p:stCondLst>
                                    <p:cond delay="0"/>
                                  </p:stCondLst>
                                  <p:childTnLst>
                                    <p:set>
                                      <p:cBhvr>
                                        <p:cTn id="60" dur="1" fill="hold">
                                          <p:stCondLst>
                                            <p:cond delay="0"/>
                                          </p:stCondLst>
                                        </p:cTn>
                                        <p:tgtEl>
                                          <p:spTgt spid="35"/>
                                        </p:tgtEl>
                                        <p:attrNameLst>
                                          <p:attrName>style.visibility</p:attrName>
                                        </p:attrNameLst>
                                      </p:cBhvr>
                                      <p:to>
                                        <p:strVal val="visible"/>
                                      </p:to>
                                    </p:set>
                                    <p:animEffect transition="in" filter="fade">
                                      <p:cBhvr>
                                        <p:cTn id="61" dur="1000"/>
                                        <p:tgtEl>
                                          <p:spTgt spid="35"/>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1"/>
                                        </p:tgtEl>
                                        <p:attrNameLst>
                                          <p:attrName>style.visibility</p:attrName>
                                        </p:attrNameLst>
                                      </p:cBhvr>
                                      <p:to>
                                        <p:strVal val="visible"/>
                                      </p:to>
                                    </p:set>
                                    <p:animEffect transition="in" filter="fade">
                                      <p:cBhvr>
                                        <p:cTn id="64" dur="1000"/>
                                        <p:tgtEl>
                                          <p:spTgt spid="31"/>
                                        </p:tgtEl>
                                      </p:cBhvr>
                                    </p:animEffect>
                                  </p:childTnLst>
                                </p:cTn>
                              </p:par>
                            </p:childTnLst>
                          </p:cTn>
                        </p:par>
                        <p:par>
                          <p:cTn id="65" fill="hold">
                            <p:stCondLst>
                              <p:cond delay="4000"/>
                            </p:stCondLst>
                            <p:childTnLst>
                              <p:par>
                                <p:cTn id="66" presetID="10" presetClass="entr" presetSubtype="0" fill="hold" grpId="0" nodeType="afterEffect">
                                  <p:stCondLst>
                                    <p:cond delay="0"/>
                                  </p:stCondLst>
                                  <p:childTnLst>
                                    <p:set>
                                      <p:cBhvr>
                                        <p:cTn id="67" dur="1" fill="hold">
                                          <p:stCondLst>
                                            <p:cond delay="0"/>
                                          </p:stCondLst>
                                        </p:cTn>
                                        <p:tgtEl>
                                          <p:spTgt spid="38"/>
                                        </p:tgtEl>
                                        <p:attrNameLst>
                                          <p:attrName>style.visibility</p:attrName>
                                        </p:attrNameLst>
                                      </p:cBhvr>
                                      <p:to>
                                        <p:strVal val="visible"/>
                                      </p:to>
                                    </p:set>
                                    <p:animEffect transition="in" filter="fade">
                                      <p:cBhvr>
                                        <p:cTn id="68" dur="1000"/>
                                        <p:tgtEl>
                                          <p:spTgt spid="38"/>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36"/>
                                        </p:tgtEl>
                                        <p:attrNameLst>
                                          <p:attrName>style.visibility</p:attrName>
                                        </p:attrNameLst>
                                      </p:cBhvr>
                                      <p:to>
                                        <p:strVal val="visible"/>
                                      </p:to>
                                    </p:set>
                                    <p:animEffect transition="in" filter="fade">
                                      <p:cBhvr>
                                        <p:cTn id="71"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7" grpId="0" animBg="1"/>
      <p:bldP spid="26"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5"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Title 1"/>
          <p:cNvSpPr>
            <a:spLocks noGrp="1"/>
          </p:cNvSpPr>
          <p:nvPr>
            <p:ph type="title"/>
          </p:nvPr>
        </p:nvSpPr>
        <p:spPr/>
        <p:txBody>
          <a:bodyPr/>
          <a:lstStyle/>
          <a:p>
            <a:r>
              <a:rPr lang="en-GB" dirty="0"/>
              <a:t>Flexible </a:t>
            </a:r>
            <a:r>
              <a:rPr lang="en-GB" dirty="0" smtClean="0"/>
              <a:t>Docking</a:t>
            </a:r>
            <a:endParaRPr lang="en-GB" dirty="0"/>
          </a:p>
        </p:txBody>
      </p:sp>
      <p:sp>
        <p:nvSpPr>
          <p:cNvPr id="4" name="Rounded Rectangle 3"/>
          <p:cNvSpPr/>
          <p:nvPr/>
        </p:nvSpPr>
        <p:spPr bwMode="auto">
          <a:xfrm>
            <a:off x="6321600" y="1662370"/>
            <a:ext cx="2714400" cy="1055608"/>
          </a:xfrm>
          <a:prstGeom prst="round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36000" tIns="45720" rIns="36000" bIns="45720" numCol="1" rtlCol="0" anchor="t" anchorCtr="0" compatLnSpc="1">
            <a:prstTxWarp prst="textNoShape">
              <a:avLst/>
            </a:prstTxWarp>
            <a:spAutoFit/>
          </a:bodyPr>
          <a:lstStyle/>
          <a:p>
            <a:pPr marL="0" lvl="1" algn="ctr"/>
            <a:r>
              <a:rPr lang="en-US" sz="1400" b="0" dirty="0" smtClean="0">
                <a:solidFill>
                  <a:srgbClr val="000000"/>
                </a:solidFill>
              </a:rPr>
              <a:t>The </a:t>
            </a:r>
            <a:r>
              <a:rPr lang="en-US" sz="1400" dirty="0" smtClean="0">
                <a:solidFill>
                  <a:srgbClr val="000000"/>
                </a:solidFill>
              </a:rPr>
              <a:t>Flexible Docking </a:t>
            </a:r>
            <a:r>
              <a:rPr lang="en-US" sz="1400" b="0" dirty="0" smtClean="0">
                <a:solidFill>
                  <a:srgbClr val="000000"/>
                </a:solidFill>
              </a:rPr>
              <a:t>protocol is found in </a:t>
            </a:r>
            <a:r>
              <a:rPr lang="en-US" sz="1400" dirty="0" smtClean="0">
                <a:solidFill>
                  <a:srgbClr val="000000"/>
                </a:solidFill>
              </a:rPr>
              <a:t>Receptor-Ligand Interactions | Docking </a:t>
            </a:r>
            <a:r>
              <a:rPr lang="en-US" sz="1400" b="0" dirty="0" smtClean="0">
                <a:solidFill>
                  <a:srgbClr val="000000"/>
                </a:solidFill>
              </a:rPr>
              <a:t>in the Protocols Explorer</a:t>
            </a:r>
          </a:p>
        </p:txBody>
      </p:sp>
      <p:sp>
        <p:nvSpPr>
          <p:cNvPr id="8" name="Oval 7"/>
          <p:cNvSpPr/>
          <p:nvPr/>
        </p:nvSpPr>
        <p:spPr bwMode="auto">
          <a:xfrm>
            <a:off x="577880" y="2910570"/>
            <a:ext cx="1188000" cy="288000"/>
          </a:xfrm>
          <a:prstGeom prst="ellipse">
            <a:avLst/>
          </a:prstGeom>
          <a:noFill/>
          <a:ln>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9" name="Rounded Rectangle 8"/>
          <p:cNvSpPr/>
          <p:nvPr/>
        </p:nvSpPr>
        <p:spPr bwMode="auto">
          <a:xfrm>
            <a:off x="6321600" y="3638604"/>
            <a:ext cx="2714400" cy="3111460"/>
          </a:xfrm>
          <a:prstGeom prst="round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36000" tIns="45720" rIns="36000" bIns="45720" numCol="1" rtlCol="0" anchor="t" anchorCtr="0" compatLnSpc="1">
            <a:prstTxWarp prst="textNoShape">
              <a:avLst/>
            </a:prstTxWarp>
            <a:spAutoFit/>
          </a:bodyPr>
          <a:lstStyle/>
          <a:p>
            <a:pPr marL="0" lvl="1" algn="ctr"/>
            <a:r>
              <a:rPr lang="en-US" sz="1400" b="0" i="1" dirty="0" smtClean="0">
                <a:solidFill>
                  <a:srgbClr val="000000"/>
                </a:solidFill>
              </a:rPr>
              <a:t>Selected Residues </a:t>
            </a:r>
            <a:r>
              <a:rPr lang="en-US" sz="1400" b="0" dirty="0" smtClean="0">
                <a:solidFill>
                  <a:srgbClr val="000000"/>
                </a:solidFill>
              </a:rPr>
              <a:t>define the residues for creating protein conformations </a:t>
            </a:r>
            <a:r>
              <a:rPr lang="en-US" sz="1400" b="0" dirty="0">
                <a:solidFill>
                  <a:srgbClr val="000000"/>
                </a:solidFill>
              </a:rPr>
              <a:t>and side-chain </a:t>
            </a:r>
            <a:r>
              <a:rPr lang="en-US" sz="1400" b="0" dirty="0" smtClean="0">
                <a:solidFill>
                  <a:srgbClr val="000000"/>
                </a:solidFill>
              </a:rPr>
              <a:t>refinement </a:t>
            </a:r>
            <a:r>
              <a:rPr lang="en-US" sz="1400" b="0" dirty="0">
                <a:solidFill>
                  <a:srgbClr val="000000"/>
                </a:solidFill>
              </a:rPr>
              <a:t>in the presence of the </a:t>
            </a:r>
            <a:r>
              <a:rPr lang="en-US" sz="1400" b="0" dirty="0" smtClean="0">
                <a:solidFill>
                  <a:srgbClr val="000000"/>
                </a:solidFill>
              </a:rPr>
              <a:t>ligand</a:t>
            </a:r>
          </a:p>
          <a:p>
            <a:pPr marL="0" lvl="1" algn="ctr"/>
            <a:endParaRPr lang="en-US" sz="1200" b="0" dirty="0" smtClean="0">
              <a:solidFill>
                <a:srgbClr val="000000"/>
              </a:solidFill>
            </a:endParaRPr>
          </a:p>
          <a:p>
            <a:pPr marL="0" lvl="1" algn="ctr"/>
            <a:r>
              <a:rPr lang="en-US" sz="1400" b="0" dirty="0" smtClean="0">
                <a:solidFill>
                  <a:srgbClr val="000000"/>
                </a:solidFill>
              </a:rPr>
              <a:t>Protein conformations can be generated without proceeding with the flexible docking, analyzed and a selection of conformations chosen to be re-used in the flexible docking </a:t>
            </a:r>
          </a:p>
        </p:txBody>
      </p:sp>
      <p:pic>
        <p:nvPicPr>
          <p:cNvPr id="11" name="Picture 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875600" y="896475"/>
            <a:ext cx="4339590" cy="585358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2" name="Oval 11"/>
          <p:cNvSpPr/>
          <p:nvPr/>
        </p:nvSpPr>
        <p:spPr bwMode="auto">
          <a:xfrm>
            <a:off x="1998865" y="1854395"/>
            <a:ext cx="1188000" cy="288000"/>
          </a:xfrm>
          <a:prstGeom prst="ellipse">
            <a:avLst/>
          </a:prstGeom>
          <a:noFill/>
          <a:ln>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grpSp>
        <p:nvGrpSpPr>
          <p:cNvPr id="10" name="Group 9"/>
          <p:cNvGrpSpPr/>
          <p:nvPr/>
        </p:nvGrpSpPr>
        <p:grpSpPr>
          <a:xfrm>
            <a:off x="54000" y="72000"/>
            <a:ext cx="111468" cy="404769"/>
            <a:chOff x="792988" y="4787108"/>
            <a:chExt cx="111468" cy="404769"/>
          </a:xfrm>
        </p:grpSpPr>
        <p:sp>
          <p:nvSpPr>
            <p:cNvPr id="13" name="Teardrop 12"/>
            <p:cNvSpPr/>
            <p:nvPr/>
          </p:nvSpPr>
          <p:spPr>
            <a:xfrm rot="8100000">
              <a:off x="792990" y="4787108"/>
              <a:ext cx="111464" cy="111464"/>
            </a:xfrm>
            <a:prstGeom prst="teardrop">
              <a:avLst>
                <a:gd name="adj" fmla="val 200000"/>
              </a:avLst>
            </a:prstGeom>
            <a:solidFill>
              <a:schemeClr val="bg1"/>
            </a:solidFill>
          </p:spPr>
          <p:style>
            <a:lnRef idx="0">
              <a:schemeClr val="dk1"/>
            </a:lnRef>
            <a:fillRef idx="3">
              <a:schemeClr val="dk1"/>
            </a:fillRef>
            <a:effectRef idx="3">
              <a:schemeClr val="dk1"/>
            </a:effectRef>
            <a:fontRef idx="minor">
              <a:schemeClr val="lt1"/>
            </a:fontRef>
          </p:style>
        </p:sp>
        <p:sp>
          <p:nvSpPr>
            <p:cNvPr id="14" name="Teardrop 13"/>
            <p:cNvSpPr/>
            <p:nvPr/>
          </p:nvSpPr>
          <p:spPr>
            <a:xfrm rot="8100000">
              <a:off x="792990" y="4884877"/>
              <a:ext cx="111464" cy="111464"/>
            </a:xfrm>
            <a:prstGeom prst="teardrop">
              <a:avLst>
                <a:gd name="adj" fmla="val 200000"/>
              </a:avLst>
            </a:prstGeom>
          </p:spPr>
          <p:style>
            <a:lnRef idx="0">
              <a:schemeClr val="accent2"/>
            </a:lnRef>
            <a:fillRef idx="3">
              <a:schemeClr val="accent2"/>
            </a:fillRef>
            <a:effectRef idx="3">
              <a:schemeClr val="accent2"/>
            </a:effectRef>
            <a:fontRef idx="minor">
              <a:schemeClr val="lt1"/>
            </a:fontRef>
          </p:style>
        </p:sp>
        <p:sp>
          <p:nvSpPr>
            <p:cNvPr id="15" name="Teardrop 14"/>
            <p:cNvSpPr/>
            <p:nvPr/>
          </p:nvSpPr>
          <p:spPr>
            <a:xfrm rot="8100000">
              <a:off x="792990" y="4982646"/>
              <a:ext cx="111464" cy="111464"/>
            </a:xfrm>
            <a:prstGeom prst="teardrop">
              <a:avLst>
                <a:gd name="adj" fmla="val 200000"/>
              </a:avLst>
            </a:prstGeom>
            <a:solidFill>
              <a:schemeClr val="bg1"/>
            </a:solidFill>
          </p:spPr>
          <p:style>
            <a:lnRef idx="0">
              <a:schemeClr val="accent4"/>
            </a:lnRef>
            <a:fillRef idx="3">
              <a:schemeClr val="accent4"/>
            </a:fillRef>
            <a:effectRef idx="3">
              <a:schemeClr val="accent4"/>
            </a:effectRef>
            <a:fontRef idx="minor">
              <a:schemeClr val="lt1"/>
            </a:fontRef>
          </p:style>
        </p:sp>
        <p:sp>
          <p:nvSpPr>
            <p:cNvPr id="16" name="Oval 15"/>
            <p:cNvSpPr/>
            <p:nvPr/>
          </p:nvSpPr>
          <p:spPr>
            <a:xfrm rot="5400000">
              <a:off x="792991" y="5080412"/>
              <a:ext cx="111462" cy="111468"/>
            </a:xfrm>
            <a:prstGeom prst="ellipse">
              <a:avLst/>
            </a:prstGeom>
            <a:solidFill>
              <a:schemeClr val="bg1"/>
            </a:solidFill>
          </p:spPr>
          <p:style>
            <a:lnRef idx="0">
              <a:schemeClr val="accent6"/>
            </a:lnRef>
            <a:fillRef idx="3">
              <a:schemeClr val="accent6"/>
            </a:fillRef>
            <a:effectRef idx="3">
              <a:schemeClr val="accent6"/>
            </a:effectRef>
            <a:fontRef idx="minor">
              <a:schemeClr val="lt1"/>
            </a:fontRef>
          </p:style>
        </p:sp>
      </p:grpSp>
    </p:spTree>
    <p:extLst>
      <p:ext uri="{BB962C8B-B14F-4D97-AF65-F5344CB8AC3E}">
        <p14:creationId xmlns:p14="http://schemas.microsoft.com/office/powerpoint/2010/main" xmlns="" val="319295332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1000"/>
                                        <p:tgtEl>
                                          <p:spTgt spid="9"/>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12"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7"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a:t>Flexible </a:t>
            </a:r>
            <a:r>
              <a:rPr lang="en-GB" dirty="0" smtClean="0"/>
              <a:t>Docking Results</a:t>
            </a:r>
            <a:endParaRPr lang="en-GB" dirty="0"/>
          </a:p>
        </p:txBody>
      </p:sp>
      <p:sp>
        <p:nvSpPr>
          <p:cNvPr id="5" name="Rounded Rectangle 4"/>
          <p:cNvSpPr/>
          <p:nvPr/>
        </p:nvSpPr>
        <p:spPr bwMode="auto">
          <a:xfrm>
            <a:off x="5914800" y="676800"/>
            <a:ext cx="3124635" cy="1293971"/>
          </a:xfrm>
          <a:prstGeom prst="round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36000" tIns="45720" rIns="36000" bIns="45720" numCol="1" rtlCol="0" anchor="t" anchorCtr="0" compatLnSpc="1">
            <a:prstTxWarp prst="textNoShape">
              <a:avLst/>
            </a:prstTxWarp>
            <a:spAutoFit/>
          </a:bodyPr>
          <a:lstStyle/>
          <a:p>
            <a:pPr marL="0" lvl="1" algn="ctr"/>
            <a:r>
              <a:rPr lang="en-US" sz="1400" b="0" dirty="0" smtClean="0">
                <a:solidFill>
                  <a:srgbClr val="000000"/>
                </a:solidFill>
              </a:rPr>
              <a:t>The </a:t>
            </a:r>
            <a:r>
              <a:rPr lang="en-US" sz="1400" b="0" i="1" dirty="0" smtClean="0">
                <a:solidFill>
                  <a:srgbClr val="000000"/>
                </a:solidFill>
              </a:rPr>
              <a:t>Protein </a:t>
            </a:r>
            <a:r>
              <a:rPr lang="en-US" sz="1400" b="0" i="1" dirty="0">
                <a:solidFill>
                  <a:srgbClr val="000000"/>
                </a:solidFill>
              </a:rPr>
              <a:t>C</a:t>
            </a:r>
            <a:r>
              <a:rPr lang="en-US" sz="1400" b="0" i="1" dirty="0" smtClean="0">
                <a:solidFill>
                  <a:srgbClr val="000000"/>
                </a:solidFill>
              </a:rPr>
              <a:t>onformation </a:t>
            </a:r>
            <a:r>
              <a:rPr lang="en-US" sz="1400" b="0" dirty="0" smtClean="0">
                <a:solidFill>
                  <a:srgbClr val="000000"/>
                </a:solidFill>
              </a:rPr>
              <a:t>property allows you to track the protein conformation </a:t>
            </a:r>
            <a:r>
              <a:rPr lang="en-US" sz="1400" b="0" dirty="0">
                <a:solidFill>
                  <a:srgbClr val="000000"/>
                </a:solidFill>
              </a:rPr>
              <a:t>used </a:t>
            </a:r>
            <a:r>
              <a:rPr lang="en-US" sz="1400" b="0" dirty="0" smtClean="0">
                <a:solidFill>
                  <a:srgbClr val="000000"/>
                </a:solidFill>
              </a:rPr>
              <a:t>to dock that ligand pose in the &lt;receptor</a:t>
            </a:r>
            <a:r>
              <a:rPr lang="en-US" sz="1400" b="0" dirty="0">
                <a:solidFill>
                  <a:srgbClr val="000000"/>
                </a:solidFill>
              </a:rPr>
              <a:t>&gt;-conformations.mol2.gz</a:t>
            </a:r>
            <a:r>
              <a:rPr lang="en-US" sz="1400" b="0" dirty="0" smtClean="0">
                <a:solidFill>
                  <a:srgbClr val="000000"/>
                </a:solidFill>
              </a:rPr>
              <a:t> file</a:t>
            </a:r>
          </a:p>
        </p:txBody>
      </p:sp>
      <p:sp>
        <p:nvSpPr>
          <p:cNvPr id="6" name="Rounded Rectangle 5"/>
          <p:cNvSpPr/>
          <p:nvPr/>
        </p:nvSpPr>
        <p:spPr bwMode="auto">
          <a:xfrm>
            <a:off x="4582800" y="4773600"/>
            <a:ext cx="4455148" cy="1975009"/>
          </a:xfrm>
          <a:prstGeom prst="round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36000" tIns="45720" rIns="36000" bIns="45720" numCol="1" rtlCol="0" anchor="t" anchorCtr="0" compatLnSpc="1">
            <a:prstTxWarp prst="textNoShape">
              <a:avLst/>
            </a:prstTxWarp>
            <a:spAutoFit/>
          </a:bodyPr>
          <a:lstStyle/>
          <a:p>
            <a:pPr marL="0" lvl="1" algn="ctr"/>
            <a:r>
              <a:rPr lang="en-US" sz="1400" b="0" dirty="0" smtClean="0">
                <a:solidFill>
                  <a:srgbClr val="000000"/>
                </a:solidFill>
              </a:rPr>
              <a:t>The ligand poses include a </a:t>
            </a:r>
            <a:r>
              <a:rPr lang="en-US" sz="1400" b="0" dirty="0">
                <a:solidFill>
                  <a:srgbClr val="000000"/>
                </a:solidFill>
              </a:rPr>
              <a:t>new property </a:t>
            </a:r>
            <a:r>
              <a:rPr lang="en-US" sz="1400" b="0" i="1" dirty="0" err="1" smtClean="0">
                <a:solidFill>
                  <a:srgbClr val="000000"/>
                </a:solidFill>
              </a:rPr>
              <a:t>Receptor.Positions</a:t>
            </a:r>
            <a:r>
              <a:rPr lang="en-US" sz="1400" b="0" dirty="0" smtClean="0">
                <a:solidFill>
                  <a:srgbClr val="000000"/>
                </a:solidFill>
              </a:rPr>
              <a:t> which </a:t>
            </a:r>
            <a:r>
              <a:rPr lang="en-US" sz="1400" b="0" dirty="0">
                <a:solidFill>
                  <a:srgbClr val="000000"/>
                </a:solidFill>
              </a:rPr>
              <a:t>contains the coordinates of the </a:t>
            </a:r>
            <a:r>
              <a:rPr lang="en-US" sz="1400" b="0" dirty="0" smtClean="0">
                <a:solidFill>
                  <a:srgbClr val="000000"/>
                </a:solidFill>
              </a:rPr>
              <a:t>corresponding flexible </a:t>
            </a:r>
            <a:r>
              <a:rPr lang="en-US" sz="1400" b="0" dirty="0">
                <a:solidFill>
                  <a:srgbClr val="000000"/>
                </a:solidFill>
              </a:rPr>
              <a:t>receptor </a:t>
            </a:r>
            <a:r>
              <a:rPr lang="en-US" sz="1400" b="0" dirty="0" smtClean="0">
                <a:solidFill>
                  <a:srgbClr val="000000"/>
                </a:solidFill>
              </a:rPr>
              <a:t>atoms</a:t>
            </a:r>
          </a:p>
          <a:p>
            <a:pPr marL="0" lvl="1" algn="ctr"/>
            <a:endParaRPr lang="en-US" sz="1200" b="0" dirty="0" smtClean="0">
              <a:solidFill>
                <a:srgbClr val="000000"/>
              </a:solidFill>
            </a:endParaRPr>
          </a:p>
          <a:p>
            <a:pPr marL="0" lvl="1" algn="ctr"/>
            <a:r>
              <a:rPr lang="en-US" sz="1400" b="0" dirty="0" smtClean="0">
                <a:solidFill>
                  <a:srgbClr val="000000"/>
                </a:solidFill>
              </a:rPr>
              <a:t>These are used in other protocols like </a:t>
            </a:r>
            <a:r>
              <a:rPr lang="en-US" sz="1400" dirty="0" smtClean="0">
                <a:solidFill>
                  <a:srgbClr val="000000"/>
                </a:solidFill>
              </a:rPr>
              <a:t>Score Ligand Poses</a:t>
            </a:r>
            <a:r>
              <a:rPr lang="en-US" sz="1400" b="0" dirty="0" smtClean="0">
                <a:solidFill>
                  <a:srgbClr val="000000"/>
                </a:solidFill>
              </a:rPr>
              <a:t> and </a:t>
            </a:r>
            <a:r>
              <a:rPr lang="en-US" sz="1400" dirty="0" smtClean="0">
                <a:solidFill>
                  <a:srgbClr val="000000"/>
                </a:solidFill>
              </a:rPr>
              <a:t>Analyze Ligand Poses </a:t>
            </a:r>
            <a:r>
              <a:rPr lang="en-US" sz="1400" b="0" dirty="0" smtClean="0">
                <a:solidFill>
                  <a:srgbClr val="000000"/>
                </a:solidFill>
              </a:rPr>
              <a:t>to correctly calculate the ligand scores and interactions with the corresponding protein conformation</a:t>
            </a:r>
          </a:p>
        </p:txBody>
      </p:sp>
      <p:grpSp>
        <p:nvGrpSpPr>
          <p:cNvPr id="8" name="Group 7"/>
          <p:cNvGrpSpPr/>
          <p:nvPr/>
        </p:nvGrpSpPr>
        <p:grpSpPr>
          <a:xfrm>
            <a:off x="54000" y="72000"/>
            <a:ext cx="111468" cy="404769"/>
            <a:chOff x="792988" y="4787108"/>
            <a:chExt cx="111468" cy="404769"/>
          </a:xfrm>
        </p:grpSpPr>
        <p:sp>
          <p:nvSpPr>
            <p:cNvPr id="9" name="Teardrop 8"/>
            <p:cNvSpPr/>
            <p:nvPr/>
          </p:nvSpPr>
          <p:spPr>
            <a:xfrm rot="8100000">
              <a:off x="792990" y="4787108"/>
              <a:ext cx="111464" cy="111464"/>
            </a:xfrm>
            <a:prstGeom prst="teardrop">
              <a:avLst>
                <a:gd name="adj" fmla="val 200000"/>
              </a:avLst>
            </a:prstGeom>
            <a:solidFill>
              <a:schemeClr val="bg1"/>
            </a:solidFill>
          </p:spPr>
          <p:style>
            <a:lnRef idx="0">
              <a:schemeClr val="dk1"/>
            </a:lnRef>
            <a:fillRef idx="3">
              <a:schemeClr val="dk1"/>
            </a:fillRef>
            <a:effectRef idx="3">
              <a:schemeClr val="dk1"/>
            </a:effectRef>
            <a:fontRef idx="minor">
              <a:schemeClr val="lt1"/>
            </a:fontRef>
          </p:style>
        </p:sp>
        <p:sp>
          <p:nvSpPr>
            <p:cNvPr id="10" name="Teardrop 9"/>
            <p:cNvSpPr/>
            <p:nvPr/>
          </p:nvSpPr>
          <p:spPr>
            <a:xfrm rot="8100000">
              <a:off x="792990" y="4884877"/>
              <a:ext cx="111464" cy="111464"/>
            </a:xfrm>
            <a:prstGeom prst="teardrop">
              <a:avLst>
                <a:gd name="adj" fmla="val 200000"/>
              </a:avLst>
            </a:prstGeom>
          </p:spPr>
          <p:style>
            <a:lnRef idx="0">
              <a:schemeClr val="accent2"/>
            </a:lnRef>
            <a:fillRef idx="3">
              <a:schemeClr val="accent2"/>
            </a:fillRef>
            <a:effectRef idx="3">
              <a:schemeClr val="accent2"/>
            </a:effectRef>
            <a:fontRef idx="minor">
              <a:schemeClr val="lt1"/>
            </a:fontRef>
          </p:style>
        </p:sp>
        <p:sp>
          <p:nvSpPr>
            <p:cNvPr id="11" name="Teardrop 10"/>
            <p:cNvSpPr/>
            <p:nvPr/>
          </p:nvSpPr>
          <p:spPr>
            <a:xfrm rot="8100000">
              <a:off x="792990" y="4982646"/>
              <a:ext cx="111464" cy="111464"/>
            </a:xfrm>
            <a:prstGeom prst="teardrop">
              <a:avLst>
                <a:gd name="adj" fmla="val 200000"/>
              </a:avLst>
            </a:prstGeom>
            <a:solidFill>
              <a:schemeClr val="bg1"/>
            </a:solidFill>
          </p:spPr>
          <p:style>
            <a:lnRef idx="0">
              <a:schemeClr val="accent4"/>
            </a:lnRef>
            <a:fillRef idx="3">
              <a:schemeClr val="accent4"/>
            </a:fillRef>
            <a:effectRef idx="3">
              <a:schemeClr val="accent4"/>
            </a:effectRef>
            <a:fontRef idx="minor">
              <a:schemeClr val="lt1"/>
            </a:fontRef>
          </p:style>
        </p:sp>
        <p:sp>
          <p:nvSpPr>
            <p:cNvPr id="12" name="Oval 11"/>
            <p:cNvSpPr/>
            <p:nvPr/>
          </p:nvSpPr>
          <p:spPr>
            <a:xfrm rot="5400000">
              <a:off x="792991" y="5080412"/>
              <a:ext cx="111462" cy="111468"/>
            </a:xfrm>
            <a:prstGeom prst="ellipse">
              <a:avLst/>
            </a:prstGeom>
            <a:solidFill>
              <a:schemeClr val="bg1"/>
            </a:solidFill>
          </p:spPr>
          <p:style>
            <a:lnRef idx="0">
              <a:schemeClr val="accent6"/>
            </a:lnRef>
            <a:fillRef idx="3">
              <a:schemeClr val="accent6"/>
            </a:fillRef>
            <a:effectRef idx="3">
              <a:schemeClr val="accent6"/>
            </a:effectRef>
            <a:fontRef idx="minor">
              <a:schemeClr val="lt1"/>
            </a:fontRef>
          </p:style>
        </p:sp>
      </p:grpSp>
    </p:spTree>
    <p:extLst>
      <p:ext uri="{BB962C8B-B14F-4D97-AF65-F5344CB8AC3E}">
        <p14:creationId xmlns:p14="http://schemas.microsoft.com/office/powerpoint/2010/main" xmlns="" val="130574492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7020" y="625435"/>
            <a:ext cx="8909960" cy="6106395"/>
          </a:xfrm>
        </p:spPr>
        <p:txBody>
          <a:bodyPr numCol="1"/>
          <a:lstStyle/>
          <a:p>
            <a:pPr eaLnBrk="1" hangingPunct="1">
              <a:defRPr/>
            </a:pPr>
            <a:r>
              <a:rPr lang="en-US" dirty="0" smtClean="0"/>
              <a:t>Accelrys Training</a:t>
            </a:r>
          </a:p>
          <a:p>
            <a:pPr lvl="1" eaLnBrk="1" hangingPunct="1">
              <a:defRPr/>
            </a:pPr>
            <a:r>
              <a:rPr lang="en-US" dirty="0">
                <a:hlinkClick r:id="rId2"/>
              </a:rPr>
              <a:t>http://</a:t>
            </a:r>
            <a:r>
              <a:rPr lang="en-US" dirty="0" smtClean="0">
                <a:hlinkClick r:id="rId2"/>
              </a:rPr>
              <a:t>accelrys.com/services/training/life-science/index.html</a:t>
            </a:r>
            <a:endParaRPr lang="en-US" dirty="0" smtClean="0"/>
          </a:p>
        </p:txBody>
      </p:sp>
      <p:sp>
        <p:nvSpPr>
          <p:cNvPr id="3" name="Title 2"/>
          <p:cNvSpPr>
            <a:spLocks noGrp="1"/>
          </p:cNvSpPr>
          <p:nvPr>
            <p:ph type="title"/>
          </p:nvPr>
        </p:nvSpPr>
        <p:spPr/>
        <p:txBody>
          <a:bodyPr/>
          <a:lstStyle/>
          <a:p>
            <a:r>
              <a:rPr lang="en-GB" dirty="0" smtClean="0"/>
              <a:t>Additional Training</a:t>
            </a:r>
            <a:endParaRPr lang="en-GB" dirty="0"/>
          </a:p>
        </p:txBody>
      </p:sp>
      <p:sp>
        <p:nvSpPr>
          <p:cNvPr id="14" name="Rounded Rectangle 13"/>
          <p:cNvSpPr/>
          <p:nvPr/>
        </p:nvSpPr>
        <p:spPr>
          <a:xfrm>
            <a:off x="117020" y="1585560"/>
            <a:ext cx="4493385" cy="817245"/>
          </a:xfrm>
          <a:prstGeom prst="roundRect">
            <a:avLst/>
          </a:prstGeom>
          <a:gradFill>
            <a:gsLst>
              <a:gs pos="0">
                <a:srgbClr val="FF8798"/>
              </a:gs>
              <a:gs pos="35000">
                <a:srgbClr val="FFACB7"/>
              </a:gs>
              <a:gs pos="100000">
                <a:schemeClr val="accent3">
                  <a:tint val="15000"/>
                  <a:satMod val="350000"/>
                </a:schemeClr>
              </a:gs>
            </a:gsLst>
            <a:lin ang="16200000" scaled="1"/>
          </a:gradFill>
        </p:spPr>
        <p:style>
          <a:lnRef idx="0">
            <a:schemeClr val="accent3"/>
          </a:lnRef>
          <a:fillRef idx="3">
            <a:schemeClr val="accent3"/>
          </a:fillRef>
          <a:effectRef idx="3">
            <a:schemeClr val="accent3"/>
          </a:effectRef>
          <a:fontRef idx="minor">
            <a:schemeClr val="lt1"/>
          </a:fontRef>
        </p:style>
        <p:txBody>
          <a:bodyPr wrap="square" rtlCol="0" anchor="ctr">
            <a:spAutoFit/>
          </a:bodyPr>
          <a:lstStyle/>
          <a:p>
            <a:pPr algn="ctr"/>
            <a:r>
              <a:rPr lang="en-US" sz="1400" b="0" u="sng" dirty="0">
                <a:solidFill>
                  <a:srgbClr val="000000"/>
                </a:solidFill>
              </a:rPr>
              <a:t>General</a:t>
            </a:r>
          </a:p>
          <a:p>
            <a:pPr marL="180975" indent="-180975">
              <a:buFont typeface="Arial" pitchFamily="34" charset="0"/>
              <a:buChar char="•"/>
            </a:pPr>
            <a:r>
              <a:rPr lang="en-US" sz="1400" b="0" dirty="0">
                <a:solidFill>
                  <a:srgbClr val="000000"/>
                </a:solidFill>
              </a:rPr>
              <a:t>Discovery Studio Pipeline Pilot Integration</a:t>
            </a:r>
          </a:p>
          <a:p>
            <a:pPr marL="180975" indent="-180975">
              <a:buFont typeface="Arial" pitchFamily="34" charset="0"/>
              <a:buChar char="•"/>
            </a:pPr>
            <a:r>
              <a:rPr lang="en-US" sz="1400" b="0" dirty="0">
                <a:solidFill>
                  <a:srgbClr val="000000"/>
                </a:solidFill>
              </a:rPr>
              <a:t>Scripting</a:t>
            </a:r>
          </a:p>
        </p:txBody>
      </p:sp>
      <p:sp>
        <p:nvSpPr>
          <p:cNvPr id="15" name="Rounded Rectangle 14"/>
          <p:cNvSpPr/>
          <p:nvPr/>
        </p:nvSpPr>
        <p:spPr>
          <a:xfrm>
            <a:off x="2333106" y="2561144"/>
            <a:ext cx="4493385" cy="1770698"/>
          </a:xfrm>
          <a:prstGeom prst="roundRect">
            <a:avLst/>
          </a:prstGeom>
          <a:gradFill>
            <a:gsLst>
              <a:gs pos="0">
                <a:srgbClr val="FF8798"/>
              </a:gs>
              <a:gs pos="35000">
                <a:srgbClr val="FFACB7"/>
              </a:gs>
              <a:gs pos="100000">
                <a:schemeClr val="accent3">
                  <a:tint val="15000"/>
                  <a:satMod val="350000"/>
                </a:schemeClr>
              </a:gs>
            </a:gsLst>
            <a:lin ang="16200000" scaled="1"/>
          </a:gradFill>
        </p:spPr>
        <p:style>
          <a:lnRef idx="0">
            <a:schemeClr val="accent3"/>
          </a:lnRef>
          <a:fillRef idx="3">
            <a:schemeClr val="accent3"/>
          </a:fillRef>
          <a:effectRef idx="3">
            <a:schemeClr val="accent3"/>
          </a:effectRef>
          <a:fontRef idx="minor">
            <a:schemeClr val="lt1"/>
          </a:fontRef>
        </p:style>
        <p:txBody>
          <a:bodyPr wrap="square" rtlCol="0" anchor="ctr">
            <a:spAutoFit/>
          </a:bodyPr>
          <a:lstStyle/>
          <a:p>
            <a:pPr algn="ctr"/>
            <a:r>
              <a:rPr lang="en-US" sz="1400" b="0" u="sng" dirty="0">
                <a:solidFill>
                  <a:srgbClr val="000000"/>
                </a:solidFill>
              </a:rPr>
              <a:t>Protein Based Modeling</a:t>
            </a:r>
          </a:p>
          <a:p>
            <a:pPr marL="180975" indent="-180975">
              <a:buFont typeface="Arial" pitchFamily="34" charset="0"/>
              <a:buChar char="•"/>
            </a:pPr>
            <a:r>
              <a:rPr lang="en-US" sz="1400" b="0" dirty="0">
                <a:solidFill>
                  <a:srgbClr val="000000"/>
                </a:solidFill>
              </a:rPr>
              <a:t>Protein Homology Modeling</a:t>
            </a:r>
          </a:p>
          <a:p>
            <a:pPr marL="180975" indent="-180975">
              <a:buFont typeface="Arial" pitchFamily="34" charset="0"/>
              <a:buChar char="•"/>
            </a:pPr>
            <a:r>
              <a:rPr lang="en-US" sz="1400" b="0" dirty="0">
                <a:solidFill>
                  <a:srgbClr val="000000"/>
                </a:solidFill>
              </a:rPr>
              <a:t>Antibody Modeling</a:t>
            </a:r>
          </a:p>
          <a:p>
            <a:pPr marL="180975" indent="-180975">
              <a:buFont typeface="Arial" pitchFamily="34" charset="0"/>
              <a:buChar char="•"/>
            </a:pPr>
            <a:r>
              <a:rPr lang="en-US" sz="1400" b="0" dirty="0">
                <a:solidFill>
                  <a:srgbClr val="000000"/>
                </a:solidFill>
              </a:rPr>
              <a:t>Protein-Protein Docking</a:t>
            </a:r>
          </a:p>
          <a:p>
            <a:pPr marL="180975" indent="-180975">
              <a:buFont typeface="Arial" pitchFamily="34" charset="0"/>
              <a:buChar char="•"/>
            </a:pPr>
            <a:r>
              <a:rPr lang="en-US" sz="1400" b="0" dirty="0">
                <a:solidFill>
                  <a:srgbClr val="000000"/>
                </a:solidFill>
              </a:rPr>
              <a:t>Simulations</a:t>
            </a:r>
          </a:p>
          <a:p>
            <a:pPr marL="180975" indent="-180975">
              <a:buFont typeface="Arial" pitchFamily="34" charset="0"/>
              <a:buChar char="•"/>
            </a:pPr>
            <a:r>
              <a:rPr lang="en-US" sz="1400" b="0" dirty="0">
                <a:solidFill>
                  <a:srgbClr val="000000"/>
                </a:solidFill>
              </a:rPr>
              <a:t>QM/MM</a:t>
            </a:r>
          </a:p>
          <a:p>
            <a:pPr marL="180975" indent="-180975">
              <a:buFont typeface="Arial" pitchFamily="34" charset="0"/>
              <a:buChar char="•"/>
            </a:pPr>
            <a:r>
              <a:rPr lang="en-US" sz="1400" b="0" dirty="0">
                <a:solidFill>
                  <a:srgbClr val="000000"/>
                </a:solidFill>
              </a:rPr>
              <a:t>Ligand Based Design</a:t>
            </a:r>
          </a:p>
        </p:txBody>
      </p:sp>
      <p:sp>
        <p:nvSpPr>
          <p:cNvPr id="16" name="Rounded Rectangle 15"/>
          <p:cNvSpPr/>
          <p:nvPr/>
        </p:nvSpPr>
        <p:spPr>
          <a:xfrm>
            <a:off x="4549192" y="4490180"/>
            <a:ext cx="4493385" cy="2247424"/>
          </a:xfrm>
          <a:prstGeom prst="roundRect">
            <a:avLst/>
          </a:prstGeom>
          <a:gradFill>
            <a:gsLst>
              <a:gs pos="0">
                <a:srgbClr val="FF8798"/>
              </a:gs>
              <a:gs pos="35000">
                <a:srgbClr val="FFACB7"/>
              </a:gs>
              <a:gs pos="100000">
                <a:schemeClr val="accent3">
                  <a:tint val="15000"/>
                  <a:satMod val="350000"/>
                </a:schemeClr>
              </a:gs>
            </a:gsLst>
            <a:lin ang="16200000" scaled="1"/>
          </a:gradFill>
        </p:spPr>
        <p:style>
          <a:lnRef idx="0">
            <a:schemeClr val="accent3"/>
          </a:lnRef>
          <a:fillRef idx="3">
            <a:schemeClr val="accent3"/>
          </a:fillRef>
          <a:effectRef idx="3">
            <a:schemeClr val="accent3"/>
          </a:effectRef>
          <a:fontRef idx="minor">
            <a:schemeClr val="lt1"/>
          </a:fontRef>
        </p:style>
        <p:txBody>
          <a:bodyPr wrap="square" rtlCol="0" anchor="ctr">
            <a:spAutoFit/>
          </a:bodyPr>
          <a:lstStyle/>
          <a:p>
            <a:pPr algn="ctr"/>
            <a:r>
              <a:rPr lang="en-US" sz="1400" b="0" u="sng" dirty="0">
                <a:solidFill>
                  <a:srgbClr val="000000"/>
                </a:solidFill>
              </a:rPr>
              <a:t>Ligand Based Modeling	 </a:t>
            </a:r>
          </a:p>
          <a:p>
            <a:pPr marL="180975" indent="-180975">
              <a:buFont typeface="Arial" pitchFamily="34" charset="0"/>
              <a:buChar char="•"/>
            </a:pPr>
            <a:r>
              <a:rPr lang="en-US" sz="1400" b="0" dirty="0">
                <a:solidFill>
                  <a:srgbClr val="000000"/>
                </a:solidFill>
              </a:rPr>
              <a:t>Pharmacophore Modeling in Discovery Studio</a:t>
            </a:r>
          </a:p>
          <a:p>
            <a:pPr marL="180975" indent="-180975">
              <a:buFont typeface="Arial" pitchFamily="34" charset="0"/>
              <a:buChar char="•"/>
            </a:pPr>
            <a:r>
              <a:rPr lang="en-US" sz="1400" b="0" dirty="0">
                <a:solidFill>
                  <a:srgbClr val="000000"/>
                </a:solidFill>
              </a:rPr>
              <a:t>Common Feature Pharmacophore Generation</a:t>
            </a:r>
          </a:p>
          <a:p>
            <a:pPr marL="180975" indent="-180975">
              <a:buFont typeface="Arial" pitchFamily="34" charset="0"/>
              <a:buChar char="•"/>
            </a:pPr>
            <a:r>
              <a:rPr lang="en-US" sz="1400" b="0" dirty="0">
                <a:solidFill>
                  <a:srgbClr val="000000"/>
                </a:solidFill>
              </a:rPr>
              <a:t>3D QSAR Pharmacophore Generation</a:t>
            </a:r>
          </a:p>
          <a:p>
            <a:pPr marL="180975" indent="-180975">
              <a:buFont typeface="Arial" pitchFamily="34" charset="0"/>
              <a:buChar char="•"/>
            </a:pPr>
            <a:r>
              <a:rPr lang="en-US" sz="1400" b="0" dirty="0">
                <a:solidFill>
                  <a:srgbClr val="000000"/>
                </a:solidFill>
              </a:rPr>
              <a:t>Receptor-Based Pharmacophores</a:t>
            </a:r>
          </a:p>
          <a:p>
            <a:pPr marL="180975" indent="-180975">
              <a:buFont typeface="Arial" pitchFamily="34" charset="0"/>
              <a:buChar char="•"/>
            </a:pPr>
            <a:r>
              <a:rPr lang="en-US" sz="1400" b="0" dirty="0">
                <a:solidFill>
                  <a:srgbClr val="000000"/>
                </a:solidFill>
              </a:rPr>
              <a:t>Fragment Based Drug Design in Discovery Studio</a:t>
            </a:r>
          </a:p>
          <a:p>
            <a:pPr marL="180975" indent="-180975">
              <a:buFont typeface="Arial" pitchFamily="34" charset="0"/>
              <a:buChar char="•"/>
            </a:pPr>
            <a:r>
              <a:rPr lang="en-US" sz="1400" b="0" dirty="0">
                <a:solidFill>
                  <a:srgbClr val="000000"/>
                </a:solidFill>
              </a:rPr>
              <a:t>QSAR</a:t>
            </a:r>
          </a:p>
          <a:p>
            <a:pPr marL="180975" indent="-180975">
              <a:buFont typeface="Arial" pitchFamily="34" charset="0"/>
              <a:buChar char="•"/>
            </a:pPr>
            <a:r>
              <a:rPr lang="en-US" sz="1400" b="0" dirty="0">
                <a:solidFill>
                  <a:srgbClr val="000000"/>
                </a:solidFill>
              </a:rPr>
              <a:t>Library Design and Analysis</a:t>
            </a:r>
          </a:p>
          <a:p>
            <a:pPr marL="180975" indent="-180975">
              <a:buFont typeface="Arial" pitchFamily="34" charset="0"/>
              <a:buChar char="•"/>
            </a:pPr>
            <a:r>
              <a:rPr lang="en-US" sz="1400" b="0" dirty="0">
                <a:solidFill>
                  <a:srgbClr val="000000"/>
                </a:solidFill>
              </a:rPr>
              <a:t>Structure-Based Design - Docking</a:t>
            </a:r>
          </a:p>
        </p:txBody>
      </p:sp>
    </p:spTree>
    <p:extLst>
      <p:ext uri="{BB962C8B-B14F-4D97-AF65-F5344CB8AC3E}">
        <p14:creationId xmlns:p14="http://schemas.microsoft.com/office/powerpoint/2010/main" xmlns="" val="252633356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numCol="1"/>
          <a:lstStyle/>
          <a:p>
            <a:pPr eaLnBrk="1" hangingPunct="1">
              <a:defRPr/>
            </a:pPr>
            <a:r>
              <a:rPr lang="en-US" dirty="0" smtClean="0">
                <a:solidFill>
                  <a:srgbClr val="000000"/>
                </a:solidFill>
              </a:rPr>
              <a:t>Accelrys Support</a:t>
            </a:r>
          </a:p>
          <a:p>
            <a:pPr lvl="1" eaLnBrk="1" hangingPunct="1">
              <a:defRPr/>
            </a:pPr>
            <a:r>
              <a:rPr lang="en-US" dirty="0" smtClean="0">
                <a:solidFill>
                  <a:srgbClr val="000000"/>
                </a:solidFill>
                <a:hlinkClick r:id="rId2"/>
              </a:rPr>
              <a:t>http://accelrys.com/customer-support/contact.html</a:t>
            </a:r>
            <a:endParaRPr lang="en-US" dirty="0" smtClean="0">
              <a:solidFill>
                <a:srgbClr val="000000"/>
              </a:solidFill>
            </a:endParaRPr>
          </a:p>
          <a:p>
            <a:pPr lvl="1" eaLnBrk="1" hangingPunct="1">
              <a:defRPr/>
            </a:pPr>
            <a:endParaRPr lang="en-US" dirty="0" smtClean="0">
              <a:solidFill>
                <a:srgbClr val="000000"/>
              </a:solidFill>
            </a:endParaRPr>
          </a:p>
          <a:p>
            <a:pPr lvl="1" eaLnBrk="1" hangingPunct="1">
              <a:defRPr/>
            </a:pPr>
            <a:endParaRPr lang="en-US" dirty="0" smtClean="0">
              <a:solidFill>
                <a:srgbClr val="000000"/>
              </a:solidFill>
            </a:endParaRPr>
          </a:p>
          <a:p>
            <a:pPr lvl="1" eaLnBrk="1" hangingPunct="1">
              <a:defRPr/>
            </a:pPr>
            <a:endParaRPr lang="en-US" dirty="0">
              <a:solidFill>
                <a:srgbClr val="000000"/>
              </a:solidFill>
            </a:endParaRPr>
          </a:p>
          <a:p>
            <a:pPr lvl="1" eaLnBrk="1" hangingPunct="1">
              <a:defRPr/>
            </a:pPr>
            <a:endParaRPr lang="en-US" dirty="0" smtClean="0">
              <a:solidFill>
                <a:srgbClr val="000000"/>
              </a:solidFill>
            </a:endParaRPr>
          </a:p>
          <a:p>
            <a:pPr lvl="1" eaLnBrk="1" hangingPunct="1">
              <a:defRPr/>
            </a:pPr>
            <a:endParaRPr lang="en-US" dirty="0">
              <a:solidFill>
                <a:srgbClr val="000000"/>
              </a:solidFill>
            </a:endParaRPr>
          </a:p>
          <a:p>
            <a:pPr lvl="1" eaLnBrk="1" hangingPunct="1">
              <a:defRPr/>
            </a:pPr>
            <a:endParaRPr lang="en-US" dirty="0" smtClean="0">
              <a:solidFill>
                <a:srgbClr val="000000"/>
              </a:solidFill>
            </a:endParaRPr>
          </a:p>
          <a:p>
            <a:pPr lvl="1" eaLnBrk="1" hangingPunct="1">
              <a:defRPr/>
            </a:pPr>
            <a:endParaRPr lang="en-US" dirty="0">
              <a:solidFill>
                <a:srgbClr val="000000"/>
              </a:solidFill>
            </a:endParaRPr>
          </a:p>
          <a:p>
            <a:pPr lvl="1" eaLnBrk="1" hangingPunct="1">
              <a:defRPr/>
            </a:pPr>
            <a:endParaRPr lang="en-US" dirty="0" smtClean="0">
              <a:solidFill>
                <a:srgbClr val="000000"/>
              </a:solidFill>
            </a:endParaRPr>
          </a:p>
          <a:p>
            <a:pPr lvl="1" eaLnBrk="1" hangingPunct="1">
              <a:defRPr/>
            </a:pPr>
            <a:endParaRPr lang="en-US" dirty="0">
              <a:solidFill>
                <a:srgbClr val="000000"/>
              </a:solidFill>
            </a:endParaRPr>
          </a:p>
          <a:p>
            <a:pPr lvl="1" eaLnBrk="1" hangingPunct="1">
              <a:defRPr/>
            </a:pPr>
            <a:endParaRPr lang="en-US" dirty="0" smtClean="0">
              <a:solidFill>
                <a:srgbClr val="000000"/>
              </a:solidFill>
            </a:endParaRPr>
          </a:p>
          <a:p>
            <a:pPr eaLnBrk="1" hangingPunct="1">
              <a:defRPr/>
            </a:pPr>
            <a:r>
              <a:rPr lang="en-US" dirty="0" smtClean="0">
                <a:solidFill>
                  <a:srgbClr val="000000"/>
                </a:solidFill>
              </a:rPr>
              <a:t>Accelrys </a:t>
            </a:r>
            <a:r>
              <a:rPr lang="en-US" dirty="0">
                <a:solidFill>
                  <a:srgbClr val="000000"/>
                </a:solidFill>
              </a:rPr>
              <a:t>User </a:t>
            </a:r>
            <a:r>
              <a:rPr lang="en-US" dirty="0" smtClean="0">
                <a:solidFill>
                  <a:srgbClr val="000000"/>
                </a:solidFill>
              </a:rPr>
              <a:t>Community</a:t>
            </a:r>
          </a:p>
          <a:p>
            <a:pPr lvl="1" eaLnBrk="1" hangingPunct="1">
              <a:defRPr/>
            </a:pPr>
            <a:r>
              <a:rPr lang="en-US" dirty="0" smtClean="0">
                <a:solidFill>
                  <a:srgbClr val="000000"/>
                </a:solidFill>
                <a:hlinkClick r:id="rId3"/>
              </a:rPr>
              <a:t>https</a:t>
            </a:r>
            <a:r>
              <a:rPr lang="en-US" dirty="0">
                <a:solidFill>
                  <a:srgbClr val="000000"/>
                </a:solidFill>
                <a:hlinkClick r:id="rId3"/>
              </a:rPr>
              <a:t>://</a:t>
            </a:r>
            <a:r>
              <a:rPr lang="en-US" dirty="0" smtClean="0">
                <a:solidFill>
                  <a:srgbClr val="000000"/>
                </a:solidFill>
                <a:hlinkClick r:id="rId3"/>
              </a:rPr>
              <a:t>community.accelrys.com</a:t>
            </a:r>
            <a:endParaRPr lang="en-US" dirty="0" smtClean="0">
              <a:solidFill>
                <a:srgbClr val="000000"/>
              </a:solidFill>
            </a:endParaRPr>
          </a:p>
          <a:p>
            <a:pPr lvl="1" eaLnBrk="1" hangingPunct="1">
              <a:defRPr/>
            </a:pPr>
            <a:endParaRPr lang="en-US" dirty="0">
              <a:solidFill>
                <a:srgbClr val="000000"/>
              </a:solidFill>
            </a:endParaRPr>
          </a:p>
          <a:p>
            <a:pPr eaLnBrk="1" hangingPunct="1">
              <a:defRPr/>
            </a:pPr>
            <a:endParaRPr lang="en-US" dirty="0">
              <a:solidFill>
                <a:srgbClr val="000000"/>
              </a:solidFill>
            </a:endParaRPr>
          </a:p>
          <a:p>
            <a:pPr eaLnBrk="1" hangingPunct="1">
              <a:defRPr/>
            </a:pPr>
            <a:endParaRPr lang="en-US" dirty="0">
              <a:solidFill>
                <a:srgbClr val="000000"/>
              </a:solidFill>
            </a:endParaRPr>
          </a:p>
          <a:p>
            <a:endParaRPr lang="en-GB" dirty="0">
              <a:solidFill>
                <a:srgbClr val="000000"/>
              </a:solidFill>
            </a:endParaRPr>
          </a:p>
        </p:txBody>
      </p:sp>
      <p:sp>
        <p:nvSpPr>
          <p:cNvPr id="3" name="Title 2"/>
          <p:cNvSpPr>
            <a:spLocks noGrp="1"/>
          </p:cNvSpPr>
          <p:nvPr>
            <p:ph type="title"/>
          </p:nvPr>
        </p:nvSpPr>
        <p:spPr/>
        <p:txBody>
          <a:bodyPr/>
          <a:lstStyle/>
          <a:p>
            <a:r>
              <a:rPr lang="en-GB" dirty="0" smtClean="0"/>
              <a:t>Additional Information </a:t>
            </a:r>
            <a:endParaRPr lang="en-GB" dirty="0"/>
          </a:p>
        </p:txBody>
      </p:sp>
      <p:sp>
        <p:nvSpPr>
          <p:cNvPr id="6" name="Content Placeholder 1"/>
          <p:cNvSpPr txBox="1">
            <a:spLocks/>
          </p:cNvSpPr>
          <p:nvPr/>
        </p:nvSpPr>
        <p:spPr bwMode="auto">
          <a:xfrm>
            <a:off x="117020" y="1700775"/>
            <a:ext cx="8909960" cy="32260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3" anchor="t" anchorCtr="0" compatLnSpc="1">
            <a:prstTxWarp prst="textNoShape">
              <a:avLst/>
            </a:prstTxWarp>
          </a:bodyPr>
          <a:lst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marL="0" indent="0" eaLnBrk="1" hangingPunct="1">
              <a:buFontTx/>
              <a:buNone/>
              <a:defRPr/>
            </a:pPr>
            <a:r>
              <a:rPr lang="en-US" sz="1400" b="1" u="sng" dirty="0" smtClean="0">
                <a:solidFill>
                  <a:srgbClr val="000000"/>
                </a:solidFill>
              </a:rPr>
              <a:t>U.S.</a:t>
            </a:r>
          </a:p>
          <a:p>
            <a:pPr marL="0" indent="0" eaLnBrk="1" hangingPunct="1">
              <a:buFontTx/>
              <a:buNone/>
              <a:defRPr/>
            </a:pPr>
            <a:r>
              <a:rPr lang="en-US" sz="1400" b="0" dirty="0" smtClean="0">
                <a:solidFill>
                  <a:srgbClr val="000000"/>
                </a:solidFill>
              </a:rPr>
              <a:t>7am -5pm (Pacific Time)</a:t>
            </a:r>
          </a:p>
          <a:p>
            <a:pPr marL="0" indent="0" eaLnBrk="1" hangingPunct="1">
              <a:buFontTx/>
              <a:buNone/>
              <a:defRPr/>
            </a:pPr>
            <a:r>
              <a:rPr lang="en-US" sz="1400" b="0" dirty="0" smtClean="0">
                <a:solidFill>
                  <a:srgbClr val="000000"/>
                </a:solidFill>
              </a:rPr>
              <a:t>Toll Free: 1-800-756- 4674</a:t>
            </a:r>
          </a:p>
          <a:p>
            <a:pPr marL="0" indent="0" eaLnBrk="1" hangingPunct="1">
              <a:buFontTx/>
              <a:buNone/>
              <a:defRPr/>
            </a:pPr>
            <a:r>
              <a:rPr lang="en-US" sz="1400" b="0" dirty="0" smtClean="0">
                <a:solidFill>
                  <a:srgbClr val="000000"/>
                </a:solidFill>
              </a:rPr>
              <a:t>Tel: (858) 799-5509</a:t>
            </a:r>
          </a:p>
          <a:p>
            <a:pPr marL="0" indent="0" eaLnBrk="1" hangingPunct="1">
              <a:buFontTx/>
              <a:buNone/>
              <a:defRPr/>
            </a:pPr>
            <a:r>
              <a:rPr lang="en-US" sz="1400" b="0" dirty="0" smtClean="0">
                <a:solidFill>
                  <a:srgbClr val="000000"/>
                </a:solidFill>
              </a:rPr>
              <a:t>Fax: (858) 799-5102</a:t>
            </a:r>
          </a:p>
          <a:p>
            <a:pPr marL="0" indent="0" eaLnBrk="1" hangingPunct="1">
              <a:buFontTx/>
              <a:buNone/>
              <a:defRPr/>
            </a:pPr>
            <a:r>
              <a:rPr lang="en-US" sz="1400" b="0" dirty="0" smtClean="0">
                <a:solidFill>
                  <a:srgbClr val="000000"/>
                </a:solidFill>
                <a:hlinkClick r:id="rId4"/>
              </a:rPr>
              <a:t>support@accelrys.com</a:t>
            </a:r>
            <a:endParaRPr lang="en-US" sz="1400" b="0" dirty="0" smtClean="0">
              <a:solidFill>
                <a:srgbClr val="000000"/>
              </a:solidFill>
            </a:endParaRPr>
          </a:p>
          <a:p>
            <a:pPr marL="0" indent="0" eaLnBrk="1" hangingPunct="1">
              <a:buFontTx/>
              <a:buNone/>
              <a:defRPr/>
            </a:pPr>
            <a:endParaRPr lang="en-US" sz="1400" b="0" dirty="0" smtClean="0">
              <a:solidFill>
                <a:srgbClr val="000000"/>
              </a:solidFill>
            </a:endParaRPr>
          </a:p>
          <a:p>
            <a:pPr marL="0" indent="0" eaLnBrk="1" hangingPunct="1">
              <a:buFontTx/>
              <a:buNone/>
              <a:defRPr/>
            </a:pPr>
            <a:endParaRPr lang="en-US" sz="1400" b="0" dirty="0" smtClean="0">
              <a:solidFill>
                <a:srgbClr val="000000"/>
              </a:solidFill>
            </a:endParaRPr>
          </a:p>
          <a:p>
            <a:pPr marL="0" indent="0" eaLnBrk="1" hangingPunct="1">
              <a:buFontTx/>
              <a:buNone/>
              <a:defRPr/>
            </a:pPr>
            <a:endParaRPr lang="en-US" sz="1400" b="0" dirty="0" smtClean="0">
              <a:solidFill>
                <a:srgbClr val="000000"/>
              </a:solidFill>
            </a:endParaRPr>
          </a:p>
          <a:p>
            <a:pPr marL="0" indent="0" eaLnBrk="1" hangingPunct="1">
              <a:buFontTx/>
              <a:buNone/>
              <a:defRPr/>
            </a:pPr>
            <a:endParaRPr lang="en-US" sz="1400" b="0" dirty="0" smtClean="0">
              <a:solidFill>
                <a:srgbClr val="000000"/>
              </a:solidFill>
            </a:endParaRPr>
          </a:p>
          <a:p>
            <a:pPr marL="0" indent="0" eaLnBrk="1" hangingPunct="1">
              <a:buFontTx/>
              <a:buNone/>
              <a:defRPr/>
            </a:pPr>
            <a:endParaRPr lang="en-US" sz="1400" b="0" dirty="0" smtClean="0">
              <a:solidFill>
                <a:srgbClr val="000000"/>
              </a:solidFill>
            </a:endParaRPr>
          </a:p>
          <a:p>
            <a:pPr marL="0" indent="0" eaLnBrk="1" hangingPunct="1">
              <a:buFontTx/>
              <a:buNone/>
              <a:defRPr/>
            </a:pPr>
            <a:endParaRPr lang="en-US" sz="1400" b="0" dirty="0" smtClean="0">
              <a:solidFill>
                <a:srgbClr val="000000"/>
              </a:solidFill>
            </a:endParaRPr>
          </a:p>
          <a:p>
            <a:pPr marL="0" indent="0" eaLnBrk="1" hangingPunct="1">
              <a:buFontTx/>
              <a:buNone/>
              <a:defRPr/>
            </a:pPr>
            <a:r>
              <a:rPr lang="en-US" sz="1400" u="sng" dirty="0" smtClean="0">
                <a:solidFill>
                  <a:srgbClr val="000000"/>
                </a:solidFill>
              </a:rPr>
              <a:t>Europe</a:t>
            </a:r>
          </a:p>
          <a:p>
            <a:pPr marL="0" indent="0" eaLnBrk="1" hangingPunct="1">
              <a:buFontTx/>
              <a:buNone/>
              <a:defRPr/>
            </a:pPr>
            <a:r>
              <a:rPr lang="en-US" sz="1400" b="0" dirty="0" smtClean="0">
                <a:solidFill>
                  <a:srgbClr val="000000"/>
                </a:solidFill>
              </a:rPr>
              <a:t>09:00 - 17:30 (Central EU time)</a:t>
            </a:r>
          </a:p>
          <a:p>
            <a:pPr marL="0" indent="0" eaLnBrk="1" hangingPunct="1">
              <a:buFontTx/>
              <a:buNone/>
              <a:defRPr/>
            </a:pPr>
            <a:r>
              <a:rPr lang="en-US" sz="1400" b="0" dirty="0" smtClean="0">
                <a:solidFill>
                  <a:srgbClr val="000000"/>
                </a:solidFill>
              </a:rPr>
              <a:t>Tel: +44 1223 228822</a:t>
            </a:r>
          </a:p>
          <a:p>
            <a:pPr marL="0" indent="0" eaLnBrk="1" hangingPunct="1">
              <a:buFontTx/>
              <a:buNone/>
              <a:defRPr/>
            </a:pPr>
            <a:r>
              <a:rPr lang="en-US" sz="1400" b="0" dirty="0" smtClean="0">
                <a:solidFill>
                  <a:srgbClr val="000000"/>
                </a:solidFill>
              </a:rPr>
              <a:t>UK local rate:</a:t>
            </a:r>
          </a:p>
          <a:p>
            <a:pPr marL="0" indent="0" eaLnBrk="1" hangingPunct="1">
              <a:buFontTx/>
              <a:buNone/>
              <a:defRPr/>
            </a:pPr>
            <a:r>
              <a:rPr lang="en-US" sz="1400" b="0" dirty="0" smtClean="0">
                <a:solidFill>
                  <a:srgbClr val="000000"/>
                </a:solidFill>
              </a:rPr>
              <a:t>Tel: +44 845 741 3375</a:t>
            </a:r>
          </a:p>
          <a:p>
            <a:pPr marL="0" indent="0" eaLnBrk="1" hangingPunct="1">
              <a:buFontTx/>
              <a:buNone/>
              <a:defRPr/>
            </a:pPr>
            <a:r>
              <a:rPr lang="en-US" sz="1400" b="0" dirty="0" smtClean="0">
                <a:solidFill>
                  <a:srgbClr val="000000"/>
                </a:solidFill>
              </a:rPr>
              <a:t>Fax: +44 1223 228501</a:t>
            </a:r>
          </a:p>
          <a:p>
            <a:pPr marL="0" indent="0" eaLnBrk="1" hangingPunct="1">
              <a:buFontTx/>
              <a:buNone/>
              <a:defRPr/>
            </a:pPr>
            <a:r>
              <a:rPr lang="en-US" sz="1400" b="0" dirty="0" smtClean="0">
                <a:solidFill>
                  <a:srgbClr val="000000"/>
                </a:solidFill>
              </a:rPr>
              <a:t>Switzerland:</a:t>
            </a:r>
          </a:p>
          <a:p>
            <a:pPr marL="0" indent="0" eaLnBrk="1" hangingPunct="1">
              <a:buFontTx/>
              <a:buNone/>
              <a:defRPr/>
            </a:pPr>
            <a:r>
              <a:rPr lang="en-US" sz="1400" b="0" dirty="0" smtClean="0">
                <a:solidFill>
                  <a:srgbClr val="000000"/>
                </a:solidFill>
              </a:rPr>
              <a:t>Tel: +41 61 486 8880</a:t>
            </a:r>
          </a:p>
          <a:p>
            <a:pPr marL="0" indent="0" eaLnBrk="1" hangingPunct="1">
              <a:buFontTx/>
              <a:buNone/>
              <a:defRPr/>
            </a:pPr>
            <a:r>
              <a:rPr lang="en-US" sz="1400" b="0" dirty="0" smtClean="0">
                <a:solidFill>
                  <a:srgbClr val="000000"/>
                </a:solidFill>
              </a:rPr>
              <a:t>Fax: +41 61 486 8889</a:t>
            </a:r>
          </a:p>
          <a:p>
            <a:pPr marL="0" indent="0" eaLnBrk="1" hangingPunct="1">
              <a:buFontTx/>
              <a:buNone/>
              <a:defRPr/>
            </a:pPr>
            <a:r>
              <a:rPr lang="en-US" sz="1400" b="0" dirty="0" smtClean="0">
                <a:solidFill>
                  <a:srgbClr val="000000"/>
                </a:solidFill>
              </a:rPr>
              <a:t>Germany:</a:t>
            </a:r>
          </a:p>
          <a:p>
            <a:pPr marL="0" indent="0" eaLnBrk="1" hangingPunct="1">
              <a:buFontTx/>
              <a:buNone/>
              <a:defRPr/>
            </a:pPr>
            <a:r>
              <a:rPr lang="en-US" sz="1400" b="0" dirty="0" smtClean="0">
                <a:solidFill>
                  <a:srgbClr val="000000"/>
                </a:solidFill>
              </a:rPr>
              <a:t>Tel: +49 221 160 25255</a:t>
            </a:r>
          </a:p>
          <a:p>
            <a:pPr marL="0" indent="0" eaLnBrk="1" hangingPunct="1">
              <a:buFontTx/>
              <a:buNone/>
              <a:defRPr/>
            </a:pPr>
            <a:r>
              <a:rPr lang="en-US" sz="1400" b="0" dirty="0" smtClean="0">
                <a:solidFill>
                  <a:srgbClr val="000000"/>
                </a:solidFill>
                <a:hlinkClick r:id="rId4"/>
              </a:rPr>
              <a:t>support@accelrys.com</a:t>
            </a:r>
            <a:endParaRPr lang="en-US" sz="1400" b="0" dirty="0" smtClean="0">
              <a:solidFill>
                <a:srgbClr val="000000"/>
              </a:solidFill>
            </a:endParaRPr>
          </a:p>
          <a:p>
            <a:pPr marL="0" indent="0" eaLnBrk="1" hangingPunct="1">
              <a:buFontTx/>
              <a:buNone/>
              <a:defRPr/>
            </a:pPr>
            <a:r>
              <a:rPr lang="en-US" sz="1400" u="sng" dirty="0" smtClean="0">
                <a:solidFill>
                  <a:srgbClr val="000000"/>
                </a:solidFill>
              </a:rPr>
              <a:t>Japan</a:t>
            </a:r>
          </a:p>
          <a:p>
            <a:pPr marL="0" indent="0" eaLnBrk="1" hangingPunct="1">
              <a:buFontTx/>
              <a:buNone/>
              <a:defRPr/>
            </a:pPr>
            <a:r>
              <a:rPr lang="en-US" sz="1400" b="0" dirty="0" smtClean="0">
                <a:solidFill>
                  <a:srgbClr val="000000"/>
                </a:solidFill>
              </a:rPr>
              <a:t>10:00 - 17:00 (Japan Time)</a:t>
            </a:r>
          </a:p>
          <a:p>
            <a:pPr marL="0" indent="0" eaLnBrk="1" hangingPunct="1">
              <a:buFontTx/>
              <a:buNone/>
              <a:defRPr/>
            </a:pPr>
            <a:r>
              <a:rPr lang="en-US" sz="1400" b="0" dirty="0" smtClean="0">
                <a:solidFill>
                  <a:srgbClr val="000000"/>
                </a:solidFill>
              </a:rPr>
              <a:t>Toll Free: 0120-712655</a:t>
            </a:r>
          </a:p>
          <a:p>
            <a:pPr marL="0" indent="0" eaLnBrk="1" hangingPunct="1">
              <a:buFontTx/>
              <a:buNone/>
              <a:defRPr/>
            </a:pPr>
            <a:r>
              <a:rPr lang="en-US" sz="1400" b="0" dirty="0" smtClean="0">
                <a:solidFill>
                  <a:srgbClr val="000000"/>
                </a:solidFill>
              </a:rPr>
              <a:t>Tel: 81 3 5532 3860</a:t>
            </a:r>
          </a:p>
          <a:p>
            <a:pPr marL="0" indent="0" eaLnBrk="1" hangingPunct="1">
              <a:buFontTx/>
              <a:buNone/>
              <a:defRPr/>
            </a:pPr>
            <a:r>
              <a:rPr lang="en-US" sz="1400" b="0" dirty="0" smtClean="0">
                <a:solidFill>
                  <a:srgbClr val="000000"/>
                </a:solidFill>
              </a:rPr>
              <a:t>Fax: 81 3 5532 3801</a:t>
            </a:r>
          </a:p>
          <a:p>
            <a:pPr marL="0" indent="0" eaLnBrk="1" hangingPunct="1">
              <a:buFontTx/>
              <a:buNone/>
              <a:defRPr/>
            </a:pPr>
            <a:r>
              <a:rPr lang="en-US" sz="1400" b="0" dirty="0" smtClean="0">
                <a:solidFill>
                  <a:srgbClr val="000000"/>
                </a:solidFill>
                <a:hlinkClick r:id="rId5"/>
              </a:rPr>
              <a:t>support-japan@accelrys.com</a:t>
            </a:r>
            <a:endParaRPr lang="en-US" sz="1400" b="0" dirty="0" smtClean="0">
              <a:solidFill>
                <a:srgbClr val="000000"/>
              </a:solidFill>
            </a:endParaRPr>
          </a:p>
          <a:p>
            <a:pPr marL="0" indent="0" eaLnBrk="1" hangingPunct="1">
              <a:buFontTx/>
              <a:buNone/>
              <a:defRPr/>
            </a:pPr>
            <a:endParaRPr lang="en-US" sz="1400" dirty="0">
              <a:solidFill>
                <a:srgbClr val="000000"/>
              </a:solidFill>
            </a:endParaRPr>
          </a:p>
        </p:txBody>
      </p:sp>
    </p:spTree>
    <p:extLst>
      <p:ext uri="{BB962C8B-B14F-4D97-AF65-F5344CB8AC3E}">
        <p14:creationId xmlns:p14="http://schemas.microsoft.com/office/powerpoint/2010/main" xmlns="" val="329327929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2007_training">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2007_training">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2007_train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007_training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007_training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007_training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007_training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007_training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007_training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007_training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007_training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007_training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007_training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007_training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5EA7036FA61604AB53902A6ABC05F13" ma:contentTypeVersion="3" ma:contentTypeDescription="Create a new document." ma:contentTypeScope="" ma:versionID="b148d91ee461da1fb903ee7289c3a30f">
  <xsd:schema xmlns:xsd="http://www.w3.org/2001/XMLSchema" xmlns:xs="http://www.w3.org/2001/XMLSchema" xmlns:p="http://schemas.microsoft.com/office/2006/metadata/properties" xmlns:ns2="2daefb1d-aeab-42a8-8702-6b142f91c8eb" xmlns:ns3="http://schemas.microsoft.com/sharepoint/v3/fields" xmlns:ns4="1a362573-0621-456c-8079-a0ee0213394c" targetNamespace="http://schemas.microsoft.com/office/2006/metadata/properties" ma:root="true" ma:fieldsID="5ad956449be17008f31c2460b37c88d8" ns2:_="" ns3:_="" ns4:_="">
    <xsd:import namespace="2daefb1d-aeab-42a8-8702-6b142f91c8eb"/>
    <xsd:import namespace="http://schemas.microsoft.com/sharepoint/v3/fields"/>
    <xsd:import namespace="1a362573-0621-456c-8079-a0ee0213394c"/>
    <xsd:element name="properties">
      <xsd:complexType>
        <xsd:sequence>
          <xsd:element name="documentManagement">
            <xsd:complexType>
              <xsd:all>
                <xsd:element ref="ns2:Comments" minOccurs="0"/>
                <xsd:element ref="ns3:_Version"/>
                <xsd:element ref="ns4:_dlc_DocId" minOccurs="0"/>
                <xsd:element ref="ns4:_dlc_DocIdUrl" minOccurs="0"/>
                <xsd:element ref="ns4: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daefb1d-aeab-42a8-8702-6b142f91c8eb" elementFormDefault="qualified">
    <xsd:import namespace="http://schemas.microsoft.com/office/2006/documentManagement/types"/>
    <xsd:import namespace="http://schemas.microsoft.com/office/infopath/2007/PartnerControls"/>
    <xsd:element name="Comments" ma:index="8" nillable="true" ma:displayName="Comments" ma:internalName="Comment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Version" ma:index="9" ma:displayName="Version" ma:internalName="_Version">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1a362573-0621-456c-8079-a0ee0213394c" elementFormDefault="qualified">
    <xsd:import namespace="http://schemas.microsoft.com/office/2006/documentManagement/types"/>
    <xsd:import namespace="http://schemas.microsoft.com/office/infopath/2007/PartnerControls"/>
    <xsd:element name="_dlc_DocId" ma:index="11" nillable="true" ma:displayName="Document ID Value" ma:description="The value of the document ID assigned to this item." ma:internalName="_dlc_DocId" ma:readOnly="true">
      <xsd:simpleType>
        <xsd:restriction base="dms:Text"/>
      </xsd:simpleType>
    </xsd:element>
    <xsd:element name="_dlc_DocIdUrl" ma:index="1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3"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LongProperties xmlns="http://schemas.microsoft.com/office/2006/metadata/longProperties"/>
</file>

<file path=customXml/item5.xml><?xml version="1.0" encoding="utf-8"?>
<p:properties xmlns:p="http://schemas.microsoft.com/office/2006/metadata/properties" xmlns:xsi="http://www.w3.org/2001/XMLSchema-instance" xmlns:pc="http://schemas.microsoft.com/office/infopath/2007/PartnerControls">
  <documentManagement>
    <Comments xmlns="2daefb1d-aeab-42a8-8702-6b142f91c8eb">Updated to DS 4.0</Comments>
    <_Version xmlns="http://schemas.microsoft.com/sharepoint/v3/fields">0.1</_Version>
    <_dlc_DocId xmlns="1a362573-0621-456c-8079-a0ee0213394c">H766M3RADSZE-778-2235</_dlc_DocId>
    <_dlc_DocIdUrl xmlns="1a362573-0621-456c-8079-a0ee0213394c">
      <Url>http://biovia-portal.dsone.3ds.com/teams/training-materials/_layouts/DocIdRedir.aspx?ID=H766M3RADSZE-778-2235</Url>
      <Description>H766M3RADSZE-778-2235</Description>
    </_dlc_DocIdUrl>
  </documentManagement>
</p:properties>
</file>

<file path=customXml/itemProps1.xml><?xml version="1.0" encoding="utf-8"?>
<ds:datastoreItem xmlns:ds="http://schemas.openxmlformats.org/officeDocument/2006/customXml" ds:itemID="{2C999077-B958-409B-95D3-6BB55716F49B}">
  <ds:schemaRefs>
    <ds:schemaRef ds:uri="http://schemas.microsoft.com/sharepoint/v3/contenttype/forms"/>
  </ds:schemaRefs>
</ds:datastoreItem>
</file>

<file path=customXml/itemProps2.xml><?xml version="1.0" encoding="utf-8"?>
<ds:datastoreItem xmlns:ds="http://schemas.openxmlformats.org/officeDocument/2006/customXml" ds:itemID="{3F320316-41B7-445F-8554-47E85C5D5D6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daefb1d-aeab-42a8-8702-6b142f91c8eb"/>
    <ds:schemaRef ds:uri="http://schemas.microsoft.com/sharepoint/v3/fields"/>
    <ds:schemaRef ds:uri="1a362573-0621-456c-8079-a0ee0213394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1964668-167C-4648-88FA-73523107E1C0}">
  <ds:schemaRefs>
    <ds:schemaRef ds:uri="http://schemas.microsoft.com/sharepoint/events"/>
  </ds:schemaRefs>
</ds:datastoreItem>
</file>

<file path=customXml/itemProps4.xml><?xml version="1.0" encoding="utf-8"?>
<ds:datastoreItem xmlns:ds="http://schemas.openxmlformats.org/officeDocument/2006/customXml" ds:itemID="{2DCBCF17-526C-484B-8064-A7079D0F9D3F}">
  <ds:schemaRefs>
    <ds:schemaRef ds:uri="http://schemas.microsoft.com/office/2006/metadata/longProperties"/>
  </ds:schemaRefs>
</ds:datastoreItem>
</file>

<file path=customXml/itemProps5.xml><?xml version="1.0" encoding="utf-8"?>
<ds:datastoreItem xmlns:ds="http://schemas.openxmlformats.org/officeDocument/2006/customXml" ds:itemID="{546C217D-90E5-4070-8EAF-14ED4242486A}">
  <ds:schemaRefs>
    <ds:schemaRef ds:uri="http://purl.org/dc/terms/"/>
    <ds:schemaRef ds:uri="http://schemas.microsoft.com/office/2006/documentManagement/types"/>
    <ds:schemaRef ds:uri="2daefb1d-aeab-42a8-8702-6b142f91c8eb"/>
    <ds:schemaRef ds:uri="http://schemas.openxmlformats.org/package/2006/metadata/core-properties"/>
    <ds:schemaRef ds:uri="http://purl.org/dc/elements/1.1/"/>
    <ds:schemaRef ds:uri="http://schemas.microsoft.com/office/2006/metadata/properties"/>
    <ds:schemaRef ds:uri="http://schemas.microsoft.com/office/infopath/2007/PartnerControls"/>
    <ds:schemaRef ds:uri="1a362573-0621-456c-8079-a0ee0213394c"/>
    <ds:schemaRef ds:uri="http://schemas.microsoft.com/sharepoint/v3/field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Couture</Template>
  <TotalTime>42476</TotalTime>
  <Words>3490</Words>
  <Application>Microsoft Office PowerPoint</Application>
  <PresentationFormat>On-screen Show (4:3)</PresentationFormat>
  <Paragraphs>579</Paragraphs>
  <Slides>46</Slides>
  <Notes>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46</vt:i4>
      </vt:variant>
    </vt:vector>
  </HeadingPairs>
  <TitlesOfParts>
    <vt:vector size="48" baseType="lpstr">
      <vt:lpstr>2007_training</vt:lpstr>
      <vt:lpstr>Equation</vt:lpstr>
      <vt:lpstr>Docking</vt:lpstr>
      <vt:lpstr>Structure-Based Design - Docking </vt:lpstr>
      <vt:lpstr>Copyright and Disclaimer</vt:lpstr>
      <vt:lpstr>Overview</vt:lpstr>
      <vt:lpstr>Docking Workflow</vt:lpstr>
      <vt:lpstr>Preparation of Input Structures</vt:lpstr>
      <vt:lpstr>Preparation – Working with PDB Files</vt:lpstr>
      <vt:lpstr>Preparation – Working with PDB Files</vt:lpstr>
      <vt:lpstr>Preparation – Protein Report</vt:lpstr>
      <vt:lpstr>Preparation – Protein Report</vt:lpstr>
      <vt:lpstr>Preparation – Clean Protein</vt:lpstr>
      <vt:lpstr>Preparation – Prepare Protein</vt:lpstr>
      <vt:lpstr>Preparation – Binding Sites</vt:lpstr>
      <vt:lpstr>Preparation – Ligand Filtering</vt:lpstr>
      <vt:lpstr>Preparation – Prepare Ligands</vt:lpstr>
      <vt:lpstr>Preparation – Prepare Ligands</vt:lpstr>
      <vt:lpstr>Docking</vt:lpstr>
      <vt:lpstr>CDOCKER</vt:lpstr>
      <vt:lpstr>CDOCKER</vt:lpstr>
      <vt:lpstr>CDOCKER – Key Parameters</vt:lpstr>
      <vt:lpstr>CDOCKER Results</vt:lpstr>
      <vt:lpstr>Scoring</vt:lpstr>
      <vt:lpstr>Scoring</vt:lpstr>
      <vt:lpstr>Binding Energies</vt:lpstr>
      <vt:lpstr>Docking Workflow</vt:lpstr>
      <vt:lpstr>Analysis - RMSD</vt:lpstr>
      <vt:lpstr>Analysis - Non-Bond Interactions</vt:lpstr>
      <vt:lpstr>Analysis - Non-Bond Interactions</vt:lpstr>
      <vt:lpstr>Analysis - Non-Bond Interactions</vt:lpstr>
      <vt:lpstr>Analysis - Non-Bond Interactions Poses</vt:lpstr>
      <vt:lpstr>Analysis - Analyze Ligand Poses </vt:lpstr>
      <vt:lpstr>Analysis - Analyze Ligand Poses </vt:lpstr>
      <vt:lpstr>Analysis - Analyze Ligand Poses </vt:lpstr>
      <vt:lpstr>Analysis - ROC</vt:lpstr>
      <vt:lpstr>Analysis - ROC</vt:lpstr>
      <vt:lpstr>Receiver Operating Characteristic</vt:lpstr>
      <vt:lpstr>Analysis – Refinement - Filtering</vt:lpstr>
      <vt:lpstr>Constrained Docking</vt:lpstr>
      <vt:lpstr>LibDock</vt:lpstr>
      <vt:lpstr>LibDock</vt:lpstr>
      <vt:lpstr>LibDock Results</vt:lpstr>
      <vt:lpstr>Flexible Docking</vt:lpstr>
      <vt:lpstr>Flexible Docking</vt:lpstr>
      <vt:lpstr>Flexible Docking Results</vt:lpstr>
      <vt:lpstr>Additional Training</vt:lpstr>
      <vt:lpstr>Additional Information </vt:lpstr>
    </vt:vector>
  </TitlesOfParts>
  <Company>Accelrys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Antibody Modeling</dc:title>
  <dc:subject>Ovreview</dc:subject>
  <dc:creator>Tien Luu</dc:creator>
  <cp:lastModifiedBy>suresh123</cp:lastModifiedBy>
  <cp:revision>2083</cp:revision>
  <cp:lastPrinted>2013-05-31T13:02:33Z</cp:lastPrinted>
  <dcterms:created xsi:type="dcterms:W3CDTF">2005-11-17T17:48:44Z</dcterms:created>
  <dcterms:modified xsi:type="dcterms:W3CDTF">2017-11-16T11:31:09Z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
    <vt:lpwstr>Document</vt:lpwstr>
  </property>
  <property fmtid="{D5CDD505-2E9C-101B-9397-08002B2CF9AE}" pid="3" name="ContentTypeId">
    <vt:lpwstr>0x01010035EA7036FA61604AB53902A6ABC05F13</vt:lpwstr>
  </property>
  <property fmtid="{D5CDD505-2E9C-101B-9397-08002B2CF9AE}" pid="4" name="_dlc_DocIdItemGuid">
    <vt:lpwstr>2ad2b4af-56bc-49e2-af93-019ebd2926cd</vt:lpwstr>
  </property>
</Properties>
</file>