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customXml/itemProps5.xml" ContentType="application/vnd.openxmlformats-officedocument.customXmlPropertie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customXml/itemProps4.xml" ContentType="application/vnd.openxmlformats-officedocument.customXmlProperties+xml"/>
  <Override PartName="/ppt/slides/slide7.xml" ContentType="application/vnd.openxmlformats-officedocument.presentationml.slide+xml"/>
  <Override PartName="/ppt/slides/slide68.xml" ContentType="application/vnd.openxmlformats-officedocument.presentationml.slide+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6"/>
  </p:sldMasterIdLst>
  <p:notesMasterIdLst>
    <p:notesMasterId r:id="rId89"/>
  </p:notesMasterIdLst>
  <p:handoutMasterIdLst>
    <p:handoutMasterId r:id="rId90"/>
  </p:handoutMasterIdLst>
  <p:sldIdLst>
    <p:sldId id="533" r:id="rId7"/>
    <p:sldId id="537" r:id="rId8"/>
    <p:sldId id="608" r:id="rId9"/>
    <p:sldId id="619" r:id="rId10"/>
    <p:sldId id="641" r:id="rId11"/>
    <p:sldId id="643" r:id="rId12"/>
    <p:sldId id="618" r:id="rId13"/>
    <p:sldId id="616" r:id="rId14"/>
    <p:sldId id="617" r:id="rId15"/>
    <p:sldId id="640" r:id="rId16"/>
    <p:sldId id="605" r:id="rId17"/>
    <p:sldId id="721" r:id="rId18"/>
    <p:sldId id="622" r:id="rId19"/>
    <p:sldId id="723" r:id="rId20"/>
    <p:sldId id="724" r:id="rId21"/>
    <p:sldId id="725" r:id="rId22"/>
    <p:sldId id="726" r:id="rId23"/>
    <p:sldId id="727" r:id="rId24"/>
    <p:sldId id="769" r:id="rId25"/>
    <p:sldId id="768" r:id="rId26"/>
    <p:sldId id="770" r:id="rId27"/>
    <p:sldId id="771" r:id="rId28"/>
    <p:sldId id="772" r:id="rId29"/>
    <p:sldId id="773" r:id="rId30"/>
    <p:sldId id="774" r:id="rId31"/>
    <p:sldId id="784" r:id="rId32"/>
    <p:sldId id="546" r:id="rId33"/>
    <p:sldId id="633" r:id="rId34"/>
    <p:sldId id="728" r:id="rId35"/>
    <p:sldId id="729" r:id="rId36"/>
    <p:sldId id="730" r:id="rId37"/>
    <p:sldId id="646" r:id="rId38"/>
    <p:sldId id="731" r:id="rId39"/>
    <p:sldId id="762" r:id="rId40"/>
    <p:sldId id="765" r:id="rId41"/>
    <p:sldId id="732" r:id="rId42"/>
    <p:sldId id="778" r:id="rId43"/>
    <p:sldId id="734" r:id="rId44"/>
    <p:sldId id="735" r:id="rId45"/>
    <p:sldId id="763" r:id="rId46"/>
    <p:sldId id="634" r:id="rId47"/>
    <p:sldId id="736" r:id="rId48"/>
    <p:sldId id="737" r:id="rId49"/>
    <p:sldId id="635" r:id="rId50"/>
    <p:sldId id="655" r:id="rId51"/>
    <p:sldId id="653" r:id="rId52"/>
    <p:sldId id="689" r:id="rId53"/>
    <p:sldId id="742" r:id="rId54"/>
    <p:sldId id="743" r:id="rId55"/>
    <p:sldId id="656" r:id="rId56"/>
    <p:sldId id="744" r:id="rId57"/>
    <p:sldId id="745" r:id="rId58"/>
    <p:sldId id="746" r:id="rId59"/>
    <p:sldId id="747" r:id="rId60"/>
    <p:sldId id="748" r:id="rId61"/>
    <p:sldId id="749" r:id="rId62"/>
    <p:sldId id="750" r:id="rId63"/>
    <p:sldId id="781" r:id="rId64"/>
    <p:sldId id="782" r:id="rId65"/>
    <p:sldId id="783" r:id="rId66"/>
    <p:sldId id="664" r:id="rId67"/>
    <p:sldId id="751" r:id="rId68"/>
    <p:sldId id="752" r:id="rId69"/>
    <p:sldId id="753" r:id="rId70"/>
    <p:sldId id="754" r:id="rId71"/>
    <p:sldId id="670" r:id="rId72"/>
    <p:sldId id="775" r:id="rId73"/>
    <p:sldId id="678" r:id="rId74"/>
    <p:sldId id="785" r:id="rId75"/>
    <p:sldId id="786" r:id="rId76"/>
    <p:sldId id="787" r:id="rId77"/>
    <p:sldId id="788" r:id="rId78"/>
    <p:sldId id="776" r:id="rId79"/>
    <p:sldId id="755" r:id="rId80"/>
    <p:sldId id="756" r:id="rId81"/>
    <p:sldId id="757" r:id="rId82"/>
    <p:sldId id="720" r:id="rId83"/>
    <p:sldId id="719" r:id="rId84"/>
    <p:sldId id="789" r:id="rId85"/>
    <p:sldId id="712" r:id="rId86"/>
    <p:sldId id="777" r:id="rId87"/>
    <p:sldId id="698" r:id="rId88"/>
  </p:sldIdLst>
  <p:sldSz cx="9144000" cy="6858000" type="screen4x3"/>
  <p:notesSz cx="6810375" cy="9942513"/>
  <p:defaultTextStyle>
    <a:defPPr>
      <a:defRPr lang="en-US"/>
    </a:defPPr>
    <a:lvl1pPr algn="l" rtl="0" fontAlgn="base">
      <a:spcBef>
        <a:spcPct val="0"/>
      </a:spcBef>
      <a:spcAft>
        <a:spcPct val="0"/>
      </a:spcAft>
      <a:defRPr sz="2400" b="1" kern="1200">
        <a:solidFill>
          <a:schemeClr val="tx1"/>
        </a:solidFill>
        <a:latin typeface="Times New Roman" pitchFamily="18" charset="0"/>
        <a:ea typeface="+mn-ea"/>
        <a:cs typeface="+mn-cs"/>
      </a:defRPr>
    </a:lvl1pPr>
    <a:lvl2pPr marL="457200" algn="l" rtl="0" fontAlgn="base">
      <a:spcBef>
        <a:spcPct val="0"/>
      </a:spcBef>
      <a:spcAft>
        <a:spcPct val="0"/>
      </a:spcAft>
      <a:defRPr sz="2400" b="1" kern="1200">
        <a:solidFill>
          <a:schemeClr val="tx1"/>
        </a:solidFill>
        <a:latin typeface="Times New Roman" pitchFamily="18" charset="0"/>
        <a:ea typeface="+mn-ea"/>
        <a:cs typeface="+mn-cs"/>
      </a:defRPr>
    </a:lvl2pPr>
    <a:lvl3pPr marL="914400" algn="l" rtl="0" fontAlgn="base">
      <a:spcBef>
        <a:spcPct val="0"/>
      </a:spcBef>
      <a:spcAft>
        <a:spcPct val="0"/>
      </a:spcAft>
      <a:defRPr sz="2400" b="1" kern="1200">
        <a:solidFill>
          <a:schemeClr val="tx1"/>
        </a:solidFill>
        <a:latin typeface="Times New Roman" pitchFamily="18" charset="0"/>
        <a:ea typeface="+mn-ea"/>
        <a:cs typeface="+mn-cs"/>
      </a:defRPr>
    </a:lvl3pPr>
    <a:lvl4pPr marL="1371600" algn="l" rtl="0" fontAlgn="base">
      <a:spcBef>
        <a:spcPct val="0"/>
      </a:spcBef>
      <a:spcAft>
        <a:spcPct val="0"/>
      </a:spcAft>
      <a:defRPr sz="2400" b="1" kern="1200">
        <a:solidFill>
          <a:schemeClr val="tx1"/>
        </a:solidFill>
        <a:latin typeface="Times New Roman" pitchFamily="18" charset="0"/>
        <a:ea typeface="+mn-ea"/>
        <a:cs typeface="+mn-cs"/>
      </a:defRPr>
    </a:lvl4pPr>
    <a:lvl5pPr marL="1828800" algn="l" rtl="0" fontAlgn="base">
      <a:spcBef>
        <a:spcPct val="0"/>
      </a:spcBef>
      <a:spcAft>
        <a:spcPct val="0"/>
      </a:spcAft>
      <a:defRPr sz="2400" b="1" kern="1200">
        <a:solidFill>
          <a:schemeClr val="tx1"/>
        </a:solidFill>
        <a:latin typeface="Times New Roman" pitchFamily="18" charset="0"/>
        <a:ea typeface="+mn-ea"/>
        <a:cs typeface="+mn-cs"/>
      </a:defRPr>
    </a:lvl5pPr>
    <a:lvl6pPr marL="2286000" algn="l" defTabSz="914400" rtl="0" eaLnBrk="1" latinLnBrk="0" hangingPunct="1">
      <a:defRPr sz="2400" b="1" kern="1200">
        <a:solidFill>
          <a:schemeClr val="tx1"/>
        </a:solidFill>
        <a:latin typeface="Times New Roman" pitchFamily="18" charset="0"/>
        <a:ea typeface="+mn-ea"/>
        <a:cs typeface="+mn-cs"/>
      </a:defRPr>
    </a:lvl6pPr>
    <a:lvl7pPr marL="2743200" algn="l" defTabSz="914400" rtl="0" eaLnBrk="1" latinLnBrk="0" hangingPunct="1">
      <a:defRPr sz="2400" b="1" kern="1200">
        <a:solidFill>
          <a:schemeClr val="tx1"/>
        </a:solidFill>
        <a:latin typeface="Times New Roman" pitchFamily="18" charset="0"/>
        <a:ea typeface="+mn-ea"/>
        <a:cs typeface="+mn-cs"/>
      </a:defRPr>
    </a:lvl7pPr>
    <a:lvl8pPr marL="3200400" algn="l" defTabSz="914400" rtl="0" eaLnBrk="1" latinLnBrk="0" hangingPunct="1">
      <a:defRPr sz="2400" b="1" kern="1200">
        <a:solidFill>
          <a:schemeClr val="tx1"/>
        </a:solidFill>
        <a:latin typeface="Times New Roman" pitchFamily="18" charset="0"/>
        <a:ea typeface="+mn-ea"/>
        <a:cs typeface="+mn-cs"/>
      </a:defRPr>
    </a:lvl8pPr>
    <a:lvl9pPr marL="3657600" algn="l" defTabSz="914400" rtl="0" eaLnBrk="1" latinLnBrk="0" hangingPunct="1">
      <a:defRPr sz="2400" b="1"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00FF"/>
    <a:srgbClr val="007A37"/>
    <a:srgbClr val="00E668"/>
    <a:srgbClr val="00863D"/>
    <a:srgbClr val="0000FF"/>
    <a:srgbClr val="00FFFF"/>
    <a:srgbClr val="6699FF"/>
    <a:srgbClr val="99CCFF"/>
    <a:srgbClr val="66C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611" autoAdjust="0"/>
    <p:restoredTop sz="99208" autoAdjust="0"/>
  </p:normalViewPr>
  <p:slideViewPr>
    <p:cSldViewPr>
      <p:cViewPr>
        <p:scale>
          <a:sx n="70" d="100"/>
          <a:sy n="70" d="100"/>
        </p:scale>
        <p:origin x="-1338" y="-84"/>
      </p:cViewPr>
      <p:guideLst>
        <p:guide orient="horz" pos="2160"/>
        <p:guide pos="2880"/>
      </p:guideLst>
    </p:cSldViewPr>
  </p:slideViewPr>
  <p:outlineViewPr>
    <p:cViewPr>
      <p:scale>
        <a:sx n="33" d="100"/>
        <a:sy n="33" d="100"/>
      </p:scale>
      <p:origin x="0" y="10692"/>
    </p:cViewPr>
  </p:outlineViewPr>
  <p:notesTextViewPr>
    <p:cViewPr>
      <p:scale>
        <a:sx n="100" d="100"/>
        <a:sy n="100" d="100"/>
      </p:scale>
      <p:origin x="0" y="0"/>
    </p:cViewPr>
  </p:notesTextViewPr>
  <p:sorterViewPr>
    <p:cViewPr>
      <p:scale>
        <a:sx n="81" d="100"/>
        <a:sy n="81" d="100"/>
      </p:scale>
      <p:origin x="0" y="3630"/>
    </p:cViewPr>
  </p:sorterViewPr>
  <p:notesViewPr>
    <p:cSldViewPr>
      <p:cViewPr>
        <p:scale>
          <a:sx n="100" d="100"/>
          <a:sy n="100" d="100"/>
        </p:scale>
        <p:origin x="-1416" y="-72"/>
      </p:cViewPr>
      <p:guideLst>
        <p:guide orient="horz" pos="3132"/>
        <p:guide pos="2145"/>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6" Type="http://schemas.openxmlformats.org/officeDocument/2006/relationships/slide" Target="slides/slide70.xml"/><Relationship Id="rId84" Type="http://schemas.openxmlformats.org/officeDocument/2006/relationships/slide" Target="slides/slide78.xml"/><Relationship Id="rId89" Type="http://schemas.openxmlformats.org/officeDocument/2006/relationships/notesMaster" Target="notesMasters/notesMaster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slide" Target="slides/slide73.xml"/><Relationship Id="rId87" Type="http://schemas.openxmlformats.org/officeDocument/2006/relationships/slide" Target="slides/slide81.xml"/><Relationship Id="rId5" Type="http://schemas.openxmlformats.org/officeDocument/2006/relationships/customXml" Target="../customXml/item5.xml"/><Relationship Id="rId61" Type="http://schemas.openxmlformats.org/officeDocument/2006/relationships/slide" Target="slides/slide55.xml"/><Relationship Id="rId82" Type="http://schemas.openxmlformats.org/officeDocument/2006/relationships/slide" Target="slides/slide76.xml"/><Relationship Id="rId90" Type="http://schemas.openxmlformats.org/officeDocument/2006/relationships/handoutMaster" Target="handoutMasters/handoutMaster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1"/>
            <a:ext cx="2951459" cy="496468"/>
          </a:xfrm>
          <a:prstGeom prst="rect">
            <a:avLst/>
          </a:prstGeom>
          <a:noFill/>
          <a:ln w="9525">
            <a:noFill/>
            <a:miter lim="800000"/>
            <a:headEnd/>
            <a:tailEnd/>
          </a:ln>
          <a:effectLst/>
        </p:spPr>
        <p:txBody>
          <a:bodyPr vert="horz" wrap="square" lIns="96653" tIns="48327" rIns="96653" bIns="48327" numCol="1" anchor="t" anchorCtr="0" compatLnSpc="1">
            <a:prstTxWarp prst="textNoShape">
              <a:avLst/>
            </a:prstTxWarp>
          </a:bodyPr>
          <a:lstStyle>
            <a:lvl1pPr defTabSz="966704">
              <a:defRPr sz="1200" b="0">
                <a:latin typeface="Arial" charset="0"/>
              </a:defRPr>
            </a:lvl1pPr>
          </a:lstStyle>
          <a:p>
            <a:pPr>
              <a:defRPr/>
            </a:pPr>
            <a:endParaRPr lang="en-US" dirty="0"/>
          </a:p>
        </p:txBody>
      </p:sp>
      <p:sp>
        <p:nvSpPr>
          <p:cNvPr id="26627" name="Rectangle 3"/>
          <p:cNvSpPr>
            <a:spLocks noGrp="1" noChangeArrowheads="1"/>
          </p:cNvSpPr>
          <p:nvPr>
            <p:ph type="dt" sz="quarter" idx="1"/>
          </p:nvPr>
        </p:nvSpPr>
        <p:spPr bwMode="auto">
          <a:xfrm>
            <a:off x="3857439" y="1"/>
            <a:ext cx="2951459" cy="496468"/>
          </a:xfrm>
          <a:prstGeom prst="rect">
            <a:avLst/>
          </a:prstGeom>
          <a:noFill/>
          <a:ln w="9525">
            <a:noFill/>
            <a:miter lim="800000"/>
            <a:headEnd/>
            <a:tailEnd/>
          </a:ln>
          <a:effectLst/>
        </p:spPr>
        <p:txBody>
          <a:bodyPr vert="horz" wrap="square" lIns="96653" tIns="48327" rIns="96653" bIns="48327" numCol="1" anchor="t" anchorCtr="0" compatLnSpc="1">
            <a:prstTxWarp prst="textNoShape">
              <a:avLst/>
            </a:prstTxWarp>
          </a:bodyPr>
          <a:lstStyle>
            <a:lvl1pPr algn="r" defTabSz="966704">
              <a:defRPr sz="1200" b="0">
                <a:latin typeface="Arial" charset="0"/>
              </a:defRPr>
            </a:lvl1pPr>
          </a:lstStyle>
          <a:p>
            <a:pPr>
              <a:defRPr/>
            </a:pPr>
            <a:endParaRPr lang="en-US" dirty="0"/>
          </a:p>
        </p:txBody>
      </p:sp>
      <p:sp>
        <p:nvSpPr>
          <p:cNvPr id="26628" name="Rectangle 4"/>
          <p:cNvSpPr>
            <a:spLocks noGrp="1" noChangeArrowheads="1"/>
          </p:cNvSpPr>
          <p:nvPr>
            <p:ph type="ftr" sz="quarter" idx="2"/>
          </p:nvPr>
        </p:nvSpPr>
        <p:spPr bwMode="auto">
          <a:xfrm>
            <a:off x="0" y="9444402"/>
            <a:ext cx="2951459" cy="496468"/>
          </a:xfrm>
          <a:prstGeom prst="rect">
            <a:avLst/>
          </a:prstGeom>
          <a:noFill/>
          <a:ln w="9525">
            <a:noFill/>
            <a:miter lim="800000"/>
            <a:headEnd/>
            <a:tailEnd/>
          </a:ln>
          <a:effectLst/>
        </p:spPr>
        <p:txBody>
          <a:bodyPr vert="horz" wrap="square" lIns="96653" tIns="48327" rIns="96653" bIns="48327" numCol="1" anchor="b" anchorCtr="0" compatLnSpc="1">
            <a:prstTxWarp prst="textNoShape">
              <a:avLst/>
            </a:prstTxWarp>
          </a:bodyPr>
          <a:lstStyle>
            <a:lvl1pPr defTabSz="966704">
              <a:defRPr sz="1200" b="0">
                <a:latin typeface="Arial" charset="0"/>
              </a:defRPr>
            </a:lvl1pPr>
          </a:lstStyle>
          <a:p>
            <a:pPr>
              <a:defRPr/>
            </a:pPr>
            <a:endParaRPr lang="en-US" dirty="0"/>
          </a:p>
        </p:txBody>
      </p:sp>
      <p:sp>
        <p:nvSpPr>
          <p:cNvPr id="26629" name="Rectangle 5"/>
          <p:cNvSpPr>
            <a:spLocks noGrp="1" noChangeArrowheads="1"/>
          </p:cNvSpPr>
          <p:nvPr>
            <p:ph type="sldNum" sz="quarter" idx="3"/>
          </p:nvPr>
        </p:nvSpPr>
        <p:spPr bwMode="auto">
          <a:xfrm>
            <a:off x="3857439" y="9444402"/>
            <a:ext cx="2951459" cy="496468"/>
          </a:xfrm>
          <a:prstGeom prst="rect">
            <a:avLst/>
          </a:prstGeom>
          <a:noFill/>
          <a:ln w="9525">
            <a:noFill/>
            <a:miter lim="800000"/>
            <a:headEnd/>
            <a:tailEnd/>
          </a:ln>
          <a:effectLst/>
        </p:spPr>
        <p:txBody>
          <a:bodyPr vert="horz" wrap="square" lIns="96653" tIns="48327" rIns="96653" bIns="48327" numCol="1" anchor="b" anchorCtr="0" compatLnSpc="1">
            <a:prstTxWarp prst="textNoShape">
              <a:avLst/>
            </a:prstTxWarp>
          </a:bodyPr>
          <a:lstStyle>
            <a:lvl1pPr algn="r" defTabSz="966704">
              <a:defRPr sz="1200" b="0">
                <a:latin typeface="Arial" charset="0"/>
              </a:defRPr>
            </a:lvl1pPr>
          </a:lstStyle>
          <a:p>
            <a:pPr>
              <a:defRPr/>
            </a:pPr>
            <a:fld id="{7C552123-A618-4CE3-AD3F-BD4CDED6E704}" type="slidenum">
              <a:rPr lang="en-US"/>
              <a:pPr>
                <a:defRPr/>
              </a:pPr>
              <a:t>‹#›</a:t>
            </a:fld>
            <a:endParaRPr lang="en-US" dirty="0"/>
          </a:p>
        </p:txBody>
      </p:sp>
    </p:spTree>
    <p:extLst>
      <p:ext uri="{BB962C8B-B14F-4D97-AF65-F5344CB8AC3E}">
        <p14:creationId xmlns:p14="http://schemas.microsoft.com/office/powerpoint/2010/main" xmlns="" val="8024933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22" name="Rectangle 4"/>
          <p:cNvSpPr>
            <a:spLocks noGrp="1" noRot="1" noChangeAspect="1" noChangeArrowheads="1" noTextEdit="1"/>
          </p:cNvSpPr>
          <p:nvPr>
            <p:ph type="sldImg" idx="2"/>
          </p:nvPr>
        </p:nvSpPr>
        <p:spPr bwMode="auto">
          <a:xfrm>
            <a:off x="919163" y="746125"/>
            <a:ext cx="4972050" cy="3729038"/>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557" name="Rectangle 5"/>
          <p:cNvSpPr>
            <a:spLocks noGrp="1" noChangeArrowheads="1"/>
          </p:cNvSpPr>
          <p:nvPr>
            <p:ph type="body" sz="quarter" idx="3"/>
          </p:nvPr>
        </p:nvSpPr>
        <p:spPr bwMode="auto">
          <a:xfrm>
            <a:off x="681334" y="4723023"/>
            <a:ext cx="5447709" cy="4473144"/>
          </a:xfrm>
          <a:prstGeom prst="rect">
            <a:avLst/>
          </a:prstGeom>
          <a:noFill/>
          <a:ln w="9525">
            <a:noFill/>
            <a:miter lim="800000"/>
            <a:headEnd/>
            <a:tailEnd/>
          </a:ln>
          <a:effectLst/>
        </p:spPr>
        <p:txBody>
          <a:bodyPr vert="horz" wrap="square" lIns="96653" tIns="48327" rIns="96653" bIns="48327"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23560" name="Rectangle 8"/>
          <p:cNvSpPr>
            <a:spLocks noChangeArrowheads="1"/>
          </p:cNvSpPr>
          <p:nvPr/>
        </p:nvSpPr>
        <p:spPr bwMode="auto">
          <a:xfrm>
            <a:off x="563098" y="0"/>
            <a:ext cx="5685658" cy="521128"/>
          </a:xfrm>
          <a:prstGeom prst="rect">
            <a:avLst/>
          </a:prstGeom>
          <a:noFill/>
          <a:ln w="12700">
            <a:noFill/>
            <a:miter lim="800000"/>
            <a:headEnd/>
            <a:tailEnd/>
          </a:ln>
          <a:effectLst/>
        </p:spPr>
        <p:txBody>
          <a:bodyPr lIns="102273" tIns="51135" rIns="102273" bIns="51135"/>
          <a:lstStyle/>
          <a:p>
            <a:pPr marL="482557" indent="-482557" algn="ctr" defTabSz="1022260" eaLnBrk="0" hangingPunct="0">
              <a:defRPr/>
            </a:pPr>
            <a:r>
              <a:rPr lang="en-US" sz="1100" b="0" dirty="0">
                <a:solidFill>
                  <a:srgbClr val="000000"/>
                </a:solidFill>
                <a:cs typeface="Times New Roman" pitchFamily="18" charset="0"/>
              </a:rPr>
              <a:t>Copyright ©2009, Accelrys Software Inc. All rights reserved.</a:t>
            </a:r>
          </a:p>
        </p:txBody>
      </p:sp>
      <p:sp>
        <p:nvSpPr>
          <p:cNvPr id="23561" name="Rectangle 9"/>
          <p:cNvSpPr>
            <a:spLocks noChangeArrowheads="1"/>
          </p:cNvSpPr>
          <p:nvPr/>
        </p:nvSpPr>
        <p:spPr bwMode="auto">
          <a:xfrm>
            <a:off x="2880165" y="9432894"/>
            <a:ext cx="1033788" cy="252651"/>
          </a:xfrm>
          <a:prstGeom prst="rect">
            <a:avLst/>
          </a:prstGeom>
          <a:noFill/>
          <a:ln w="12700">
            <a:noFill/>
            <a:miter lim="800000"/>
            <a:headEnd/>
            <a:tailEnd/>
          </a:ln>
          <a:effectLst/>
        </p:spPr>
        <p:txBody>
          <a:bodyPr wrap="none" lIns="97557" tIns="49666" rIns="97557" bIns="49666">
            <a:spAutoFit/>
          </a:bodyPr>
          <a:lstStyle/>
          <a:p>
            <a:pPr algn="ctr" defTabSz="969878" eaLnBrk="0" hangingPunct="0">
              <a:lnSpc>
                <a:spcPct val="90000"/>
              </a:lnSpc>
              <a:defRPr/>
            </a:pPr>
            <a:r>
              <a:rPr lang="en-US" sz="1100" b="0" dirty="0"/>
              <a:t>Overview - </a:t>
            </a:r>
            <a:fld id="{496825F0-FD80-4EFA-A20A-A72ECF6781AD}" type="slidenum">
              <a:rPr lang="en-US" sz="1100" b="0"/>
              <a:pPr algn="ctr" defTabSz="969878" eaLnBrk="0" hangingPunct="0">
                <a:lnSpc>
                  <a:spcPct val="90000"/>
                </a:lnSpc>
                <a:defRPr/>
              </a:pPr>
              <a:t>‹#›</a:t>
            </a:fld>
            <a:endParaRPr lang="en-US" sz="1100" b="0" dirty="0"/>
          </a:p>
        </p:txBody>
      </p:sp>
    </p:spTree>
    <p:extLst>
      <p:ext uri="{BB962C8B-B14F-4D97-AF65-F5344CB8AC3E}">
        <p14:creationId xmlns:p14="http://schemas.microsoft.com/office/powerpoint/2010/main" xmlns="" val="21043773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DSVisualizer/references.html"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4294967295"/>
          </p:nvPr>
        </p:nvSpPr>
        <p:spPr bwMode="auto">
          <a:xfrm>
            <a:off x="3858918" y="9446045"/>
            <a:ext cx="2951458" cy="49646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fld id="{EDDBBE9C-F7A9-4BFF-AE73-88951CE55211}" type="slidenum">
              <a:rPr lang="en-GB"/>
              <a:pPr eaLnBrk="1" hangingPunct="1"/>
              <a:t>1</a:t>
            </a:fld>
            <a:endParaRPr lang="en-GB" dirty="0"/>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4294967295"/>
          </p:nvPr>
        </p:nvSpPr>
        <p:spPr bwMode="auto">
          <a:xfrm>
            <a:off x="3858918" y="9446045"/>
            <a:ext cx="2951458" cy="49646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fld id="{129F68A6-466E-4F55-8F72-C3AAFAC92488}" type="slidenum">
              <a:rPr lang="en-GB"/>
              <a:pPr eaLnBrk="1" hangingPunct="1"/>
              <a:t>2</a:t>
            </a:fld>
            <a:endParaRPr lang="en-GB" dirty="0"/>
          </a:p>
        </p:txBody>
      </p:sp>
      <p:sp>
        <p:nvSpPr>
          <p:cNvPr id="240643" name="Rectangle 2"/>
          <p:cNvSpPr>
            <a:spLocks noGrp="1" noRot="1" noChangeAspect="1" noChangeArrowheads="1" noTextEdit="1"/>
          </p:cNvSpPr>
          <p:nvPr>
            <p:ph type="sldImg"/>
          </p:nvPr>
        </p:nvSpPr>
        <p:spPr>
          <a:xfrm>
            <a:off x="917575" y="746125"/>
            <a:ext cx="4972050" cy="3729038"/>
          </a:xfrm>
          <a:ln/>
        </p:spPr>
      </p:sp>
      <p:sp>
        <p:nvSpPr>
          <p:cNvPr id="240644" name="Rectangle 3"/>
          <p:cNvSpPr>
            <a:spLocks noGrp="1" noChangeArrowheads="1"/>
          </p:cNvSpPr>
          <p:nvPr>
            <p:ph type="body" idx="1"/>
          </p:nvPr>
        </p:nvSpPr>
        <p:spPr>
          <a:xfrm>
            <a:off x="681334" y="4721379"/>
            <a:ext cx="5447709" cy="44747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4294967295"/>
          </p:nvPr>
        </p:nvSpPr>
        <p:spPr bwMode="auto">
          <a:xfrm>
            <a:off x="3858918" y="9446045"/>
            <a:ext cx="2951458" cy="49646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fld id="{129F68A6-466E-4F55-8F72-C3AAFAC92488}" type="slidenum">
              <a:rPr lang="en-GB"/>
              <a:pPr eaLnBrk="1" hangingPunct="1"/>
              <a:t>3</a:t>
            </a:fld>
            <a:endParaRPr lang="en-GB"/>
          </a:p>
        </p:txBody>
      </p:sp>
      <p:sp>
        <p:nvSpPr>
          <p:cNvPr id="240643" name="Rectangle 2"/>
          <p:cNvSpPr>
            <a:spLocks noGrp="1" noRot="1" noChangeAspect="1" noChangeArrowheads="1" noTextEdit="1"/>
          </p:cNvSpPr>
          <p:nvPr>
            <p:ph type="sldImg"/>
          </p:nvPr>
        </p:nvSpPr>
        <p:spPr>
          <a:xfrm>
            <a:off x="917575" y="746125"/>
            <a:ext cx="4972050" cy="3729038"/>
          </a:xfrm>
          <a:ln/>
        </p:spPr>
      </p:sp>
      <p:sp>
        <p:nvSpPr>
          <p:cNvPr id="240644" name="Rectangle 3"/>
          <p:cNvSpPr>
            <a:spLocks noGrp="1" noChangeArrowheads="1"/>
          </p:cNvSpPr>
          <p:nvPr>
            <p:ph type="body" idx="1"/>
          </p:nvPr>
        </p:nvSpPr>
        <p:spPr>
          <a:xfrm>
            <a:off x="681334" y="4721379"/>
            <a:ext cx="5447709" cy="44747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xmlns="" val="1236201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4294967295"/>
          </p:nvPr>
        </p:nvSpPr>
        <p:spPr bwMode="auto">
          <a:xfrm>
            <a:off x="3858918" y="9446045"/>
            <a:ext cx="2951458" cy="49646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fld id="{129F68A6-466E-4F55-8F72-C3AAFAC92488}" type="slidenum">
              <a:rPr lang="en-GB"/>
              <a:pPr eaLnBrk="1" hangingPunct="1"/>
              <a:t>6</a:t>
            </a:fld>
            <a:endParaRPr lang="en-GB" dirty="0"/>
          </a:p>
        </p:txBody>
      </p:sp>
      <p:sp>
        <p:nvSpPr>
          <p:cNvPr id="240643" name="Rectangle 2"/>
          <p:cNvSpPr>
            <a:spLocks noGrp="1" noRot="1" noChangeAspect="1" noChangeArrowheads="1" noTextEdit="1"/>
          </p:cNvSpPr>
          <p:nvPr>
            <p:ph type="sldImg"/>
          </p:nvPr>
        </p:nvSpPr>
        <p:spPr>
          <a:xfrm>
            <a:off x="917575" y="746125"/>
            <a:ext cx="4972050" cy="3729038"/>
          </a:xfrm>
          <a:ln/>
        </p:spPr>
      </p:sp>
      <p:sp>
        <p:nvSpPr>
          <p:cNvPr id="240644" name="Rectangle 3"/>
          <p:cNvSpPr>
            <a:spLocks noGrp="1" noChangeArrowheads="1"/>
          </p:cNvSpPr>
          <p:nvPr>
            <p:ph type="body" idx="1"/>
          </p:nvPr>
        </p:nvSpPr>
        <p:spPr>
          <a:xfrm>
            <a:off x="681334" y="4721379"/>
            <a:ext cx="5447709" cy="44747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4294967295"/>
          </p:nvPr>
        </p:nvSpPr>
        <p:spPr bwMode="auto">
          <a:xfrm>
            <a:off x="3858918" y="9446045"/>
            <a:ext cx="2951458" cy="49646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fld id="{129F68A6-466E-4F55-8F72-C3AAFAC92488}" type="slidenum">
              <a:rPr lang="en-GB"/>
              <a:pPr eaLnBrk="1" hangingPunct="1"/>
              <a:t>7</a:t>
            </a:fld>
            <a:endParaRPr lang="en-GB" dirty="0"/>
          </a:p>
        </p:txBody>
      </p:sp>
      <p:sp>
        <p:nvSpPr>
          <p:cNvPr id="240643" name="Rectangle 2"/>
          <p:cNvSpPr>
            <a:spLocks noGrp="1" noRot="1" noChangeAspect="1" noChangeArrowheads="1" noTextEdit="1"/>
          </p:cNvSpPr>
          <p:nvPr>
            <p:ph type="sldImg"/>
          </p:nvPr>
        </p:nvSpPr>
        <p:spPr>
          <a:xfrm>
            <a:off x="917575" y="746125"/>
            <a:ext cx="4972050" cy="3729038"/>
          </a:xfrm>
          <a:ln/>
        </p:spPr>
      </p:sp>
      <p:sp>
        <p:nvSpPr>
          <p:cNvPr id="240644" name="Rectangle 3"/>
          <p:cNvSpPr>
            <a:spLocks noGrp="1" noChangeArrowheads="1"/>
          </p:cNvSpPr>
          <p:nvPr>
            <p:ph type="body" idx="1"/>
          </p:nvPr>
        </p:nvSpPr>
        <p:spPr>
          <a:xfrm>
            <a:off x="681334" y="4721379"/>
            <a:ext cx="5447709" cy="44747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4294967295"/>
          </p:nvPr>
        </p:nvSpPr>
        <p:spPr bwMode="auto">
          <a:xfrm>
            <a:off x="3858918" y="9446045"/>
            <a:ext cx="2951458" cy="49646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fld id="{129F68A6-466E-4F55-8F72-C3AAFAC92488}" type="slidenum">
              <a:rPr lang="en-GB"/>
              <a:pPr eaLnBrk="1" hangingPunct="1"/>
              <a:t>8</a:t>
            </a:fld>
            <a:endParaRPr lang="en-GB" dirty="0"/>
          </a:p>
        </p:txBody>
      </p:sp>
      <p:sp>
        <p:nvSpPr>
          <p:cNvPr id="240643" name="Rectangle 2"/>
          <p:cNvSpPr>
            <a:spLocks noGrp="1" noRot="1" noChangeAspect="1" noChangeArrowheads="1" noTextEdit="1"/>
          </p:cNvSpPr>
          <p:nvPr>
            <p:ph type="sldImg"/>
          </p:nvPr>
        </p:nvSpPr>
        <p:spPr>
          <a:xfrm>
            <a:off x="917575" y="746125"/>
            <a:ext cx="4972050" cy="3729038"/>
          </a:xfrm>
          <a:ln/>
        </p:spPr>
      </p:sp>
      <p:sp>
        <p:nvSpPr>
          <p:cNvPr id="240644" name="Rectangle 3"/>
          <p:cNvSpPr>
            <a:spLocks noGrp="1" noChangeArrowheads="1"/>
          </p:cNvSpPr>
          <p:nvPr>
            <p:ph type="body" idx="1"/>
          </p:nvPr>
        </p:nvSpPr>
        <p:spPr>
          <a:xfrm>
            <a:off x="681334" y="4721379"/>
            <a:ext cx="5447709" cy="44747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4294967295"/>
          </p:nvPr>
        </p:nvSpPr>
        <p:spPr bwMode="auto">
          <a:xfrm>
            <a:off x="3858918" y="9446045"/>
            <a:ext cx="2951458" cy="49646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fld id="{129F68A6-466E-4F55-8F72-C3AAFAC92488}" type="slidenum">
              <a:rPr lang="en-GB"/>
              <a:pPr eaLnBrk="1" hangingPunct="1"/>
              <a:t>9</a:t>
            </a:fld>
            <a:endParaRPr lang="en-GB" dirty="0"/>
          </a:p>
        </p:txBody>
      </p:sp>
      <p:sp>
        <p:nvSpPr>
          <p:cNvPr id="240643" name="Rectangle 2"/>
          <p:cNvSpPr>
            <a:spLocks noGrp="1" noRot="1" noChangeAspect="1" noChangeArrowheads="1" noTextEdit="1"/>
          </p:cNvSpPr>
          <p:nvPr>
            <p:ph type="sldImg"/>
          </p:nvPr>
        </p:nvSpPr>
        <p:spPr>
          <a:xfrm>
            <a:off x="917575" y="746125"/>
            <a:ext cx="4972050" cy="3729038"/>
          </a:xfrm>
          <a:ln/>
        </p:spPr>
      </p:sp>
      <p:sp>
        <p:nvSpPr>
          <p:cNvPr id="240644" name="Rectangle 3"/>
          <p:cNvSpPr>
            <a:spLocks noGrp="1" noChangeArrowheads="1"/>
          </p:cNvSpPr>
          <p:nvPr>
            <p:ph type="body" idx="1"/>
          </p:nvPr>
        </p:nvSpPr>
        <p:spPr>
          <a:xfrm>
            <a:off x="681334" y="4721379"/>
            <a:ext cx="5447709" cy="44747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xmlns="" val="686955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xmlns="" val="14429484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4294967295"/>
          </p:nvPr>
        </p:nvSpPr>
        <p:spPr bwMode="auto">
          <a:xfrm>
            <a:off x="3858918" y="9446045"/>
            <a:ext cx="2951458" cy="49646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fld id="{129F68A6-466E-4F55-8F72-C3AAFAC92488}" type="slidenum">
              <a:rPr lang="en-GB"/>
              <a:pPr eaLnBrk="1" hangingPunct="1"/>
              <a:t>12</a:t>
            </a:fld>
            <a:endParaRPr lang="en-GB"/>
          </a:p>
        </p:txBody>
      </p:sp>
      <p:sp>
        <p:nvSpPr>
          <p:cNvPr id="240643" name="Rectangle 2"/>
          <p:cNvSpPr>
            <a:spLocks noGrp="1" noRot="1" noChangeAspect="1" noChangeArrowheads="1" noTextEdit="1"/>
          </p:cNvSpPr>
          <p:nvPr>
            <p:ph type="sldImg"/>
          </p:nvPr>
        </p:nvSpPr>
        <p:spPr>
          <a:xfrm>
            <a:off x="917575" y="746125"/>
            <a:ext cx="4972050" cy="3729038"/>
          </a:xfrm>
          <a:ln/>
        </p:spPr>
      </p:sp>
      <p:sp>
        <p:nvSpPr>
          <p:cNvPr id="240644" name="Rectangle 3"/>
          <p:cNvSpPr>
            <a:spLocks noGrp="1" noChangeArrowheads="1"/>
          </p:cNvSpPr>
          <p:nvPr>
            <p:ph type="body" idx="1"/>
          </p:nvPr>
        </p:nvSpPr>
        <p:spPr>
          <a:xfrm>
            <a:off x="681334" y="4721379"/>
            <a:ext cx="5447709" cy="44747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xmlns="" val="1417310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4294967295"/>
          </p:nvPr>
        </p:nvSpPr>
        <p:spPr bwMode="auto">
          <a:xfrm>
            <a:off x="3858918" y="9446045"/>
            <a:ext cx="2951458" cy="49646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fld id="{129F68A6-466E-4F55-8F72-C3AAFAC92488}" type="slidenum">
              <a:rPr lang="en-GB"/>
              <a:pPr eaLnBrk="1" hangingPunct="1"/>
              <a:t>19</a:t>
            </a:fld>
            <a:endParaRPr lang="en-GB"/>
          </a:p>
        </p:txBody>
      </p:sp>
      <p:sp>
        <p:nvSpPr>
          <p:cNvPr id="240643" name="Rectangle 2"/>
          <p:cNvSpPr>
            <a:spLocks noGrp="1" noRot="1" noChangeAspect="1" noChangeArrowheads="1" noTextEdit="1"/>
          </p:cNvSpPr>
          <p:nvPr>
            <p:ph type="sldImg"/>
          </p:nvPr>
        </p:nvSpPr>
        <p:spPr>
          <a:xfrm>
            <a:off x="917575" y="746125"/>
            <a:ext cx="4972050" cy="3729038"/>
          </a:xfrm>
          <a:ln/>
        </p:spPr>
      </p:sp>
      <p:sp>
        <p:nvSpPr>
          <p:cNvPr id="240644" name="Rectangle 3"/>
          <p:cNvSpPr>
            <a:spLocks noGrp="1" noChangeArrowheads="1"/>
          </p:cNvSpPr>
          <p:nvPr>
            <p:ph type="body" idx="1"/>
          </p:nvPr>
        </p:nvSpPr>
        <p:spPr>
          <a:xfrm>
            <a:off x="681334" y="4721379"/>
            <a:ext cx="5447709" cy="44747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4294967295"/>
          </p:nvPr>
        </p:nvSpPr>
        <p:spPr bwMode="auto">
          <a:xfrm>
            <a:off x="3858918" y="9446045"/>
            <a:ext cx="2951458" cy="49646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fld id="{129F68A6-466E-4F55-8F72-C3AAFAC92488}" type="slidenum">
              <a:rPr lang="en-GB"/>
              <a:pPr eaLnBrk="1" hangingPunct="1"/>
              <a:t>25</a:t>
            </a:fld>
            <a:endParaRPr lang="en-GB"/>
          </a:p>
        </p:txBody>
      </p:sp>
      <p:sp>
        <p:nvSpPr>
          <p:cNvPr id="240643" name="Rectangle 2"/>
          <p:cNvSpPr>
            <a:spLocks noGrp="1" noRot="1" noChangeAspect="1" noChangeArrowheads="1" noTextEdit="1"/>
          </p:cNvSpPr>
          <p:nvPr>
            <p:ph type="sldImg"/>
          </p:nvPr>
        </p:nvSpPr>
        <p:spPr>
          <a:xfrm>
            <a:off x="917575" y="746125"/>
            <a:ext cx="4972050" cy="3729038"/>
          </a:xfrm>
          <a:ln/>
        </p:spPr>
      </p:sp>
      <p:sp>
        <p:nvSpPr>
          <p:cNvPr id="240644" name="Rectangle 3"/>
          <p:cNvSpPr>
            <a:spLocks noGrp="1" noChangeArrowheads="1"/>
          </p:cNvSpPr>
          <p:nvPr>
            <p:ph type="body" idx="1"/>
          </p:nvPr>
        </p:nvSpPr>
        <p:spPr>
          <a:xfrm>
            <a:off x="681334" y="4721379"/>
            <a:ext cx="5447709" cy="44747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4294967295"/>
          </p:nvPr>
        </p:nvSpPr>
        <p:spPr bwMode="auto">
          <a:xfrm>
            <a:off x="3858918" y="9446045"/>
            <a:ext cx="2951458" cy="49646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fld id="{129F68A6-466E-4F55-8F72-C3AAFAC92488}" type="slidenum">
              <a:rPr lang="en-GB"/>
              <a:pPr eaLnBrk="1" hangingPunct="1"/>
              <a:t>26</a:t>
            </a:fld>
            <a:endParaRPr lang="en-GB"/>
          </a:p>
        </p:txBody>
      </p:sp>
      <p:sp>
        <p:nvSpPr>
          <p:cNvPr id="240643" name="Rectangle 2"/>
          <p:cNvSpPr>
            <a:spLocks noGrp="1" noRot="1" noChangeAspect="1" noChangeArrowheads="1" noTextEdit="1"/>
          </p:cNvSpPr>
          <p:nvPr>
            <p:ph type="sldImg"/>
          </p:nvPr>
        </p:nvSpPr>
        <p:spPr>
          <a:xfrm>
            <a:off x="917575" y="746125"/>
            <a:ext cx="4972050" cy="3729038"/>
          </a:xfrm>
          <a:ln/>
        </p:spPr>
      </p:sp>
      <p:sp>
        <p:nvSpPr>
          <p:cNvPr id="240644" name="Rectangle 3"/>
          <p:cNvSpPr>
            <a:spLocks noGrp="1" noChangeArrowheads="1"/>
          </p:cNvSpPr>
          <p:nvPr>
            <p:ph type="body" idx="1"/>
          </p:nvPr>
        </p:nvSpPr>
        <p:spPr>
          <a:xfrm>
            <a:off x="681334" y="4721379"/>
            <a:ext cx="5447709" cy="44747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xmlns="" val="13538211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Tree>
    <p:extLst>
      <p:ext uri="{BB962C8B-B14F-4D97-AF65-F5344CB8AC3E}">
        <p14:creationId xmlns:p14="http://schemas.microsoft.com/office/powerpoint/2010/main" xmlns="" val="40066379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mn-cs"/>
              </a:rPr>
              <a:t>Residues in variable domains are renumbered according to one of the following commonly used annotation schemes from the antibody literature: </a:t>
            </a:r>
            <a:endParaRPr lang="en-US" dirty="0" smtClean="0">
              <a:effectLst/>
            </a:endParaRPr>
          </a:p>
          <a:p>
            <a:endParaRPr lang="en-US" sz="1200" kern="1200" dirty="0" smtClean="0">
              <a:solidFill>
                <a:schemeClr val="tx1"/>
              </a:solidFill>
              <a:effectLst/>
              <a:latin typeface="Times New Roman" pitchFamily="18" charset="0"/>
              <a:ea typeface="+mn-ea"/>
              <a:cs typeface="+mn-cs"/>
            </a:endParaRPr>
          </a:p>
          <a:p>
            <a:r>
              <a:rPr lang="en-US" sz="1200" kern="1200" dirty="0" smtClean="0">
                <a:solidFill>
                  <a:schemeClr val="tx1"/>
                </a:solidFill>
                <a:effectLst/>
                <a:latin typeface="Times New Roman" pitchFamily="18" charset="0"/>
                <a:ea typeface="+mn-ea"/>
                <a:cs typeface="+mn-cs"/>
              </a:rPr>
              <a:t>IMGT (</a:t>
            </a:r>
            <a:r>
              <a:rPr lang="en-US" sz="1200" u="sng" kern="1200" dirty="0" smtClean="0">
                <a:solidFill>
                  <a:schemeClr val="tx1"/>
                </a:solidFill>
                <a:effectLst/>
                <a:latin typeface="Times New Roman" pitchFamily="18" charset="0"/>
                <a:ea typeface="+mn-ea"/>
                <a:cs typeface="+mn-cs"/>
                <a:hlinkClick r:id="rId3" action="ppaction://hlinkfile"/>
              </a:rPr>
              <a:t>[</a:t>
            </a:r>
            <a:r>
              <a:rPr lang="en-US" sz="1200" u="sng" kern="1200" dirty="0" err="1" smtClean="0">
                <a:solidFill>
                  <a:schemeClr val="tx1"/>
                </a:solidFill>
                <a:effectLst/>
                <a:latin typeface="Times New Roman" pitchFamily="18" charset="0"/>
                <a:ea typeface="+mn-ea"/>
                <a:cs typeface="+mn-cs"/>
                <a:hlinkClick r:id="rId3" action="ppaction://hlinkfile"/>
              </a:rPr>
              <a:t>LeFranc</a:t>
            </a:r>
            <a:r>
              <a:rPr lang="en-US" sz="1200" u="sng" kern="1200" dirty="0" smtClean="0">
                <a:solidFill>
                  <a:schemeClr val="tx1"/>
                </a:solidFill>
                <a:effectLst/>
                <a:latin typeface="Times New Roman" pitchFamily="18" charset="0"/>
                <a:ea typeface="+mn-ea"/>
                <a:cs typeface="+mn-cs"/>
                <a:hlinkClick r:id="rId3" action="ppaction://hlinkfile"/>
              </a:rPr>
              <a:t> et al., 2003]</a:t>
            </a:r>
            <a:r>
              <a:rPr lang="en-US" sz="1200" kern="1200" dirty="0" smtClean="0">
                <a:solidFill>
                  <a:schemeClr val="tx1"/>
                </a:solidFill>
                <a:effectLst/>
                <a:latin typeface="Times New Roman" pitchFamily="18" charset="0"/>
                <a:ea typeface="+mn-ea"/>
                <a:cs typeface="+mn-cs"/>
              </a:rPr>
              <a:t> and </a:t>
            </a:r>
            <a:r>
              <a:rPr lang="en-US" sz="1200" u="sng" kern="1200" dirty="0" smtClean="0">
                <a:solidFill>
                  <a:schemeClr val="tx1"/>
                </a:solidFill>
                <a:effectLst/>
                <a:latin typeface="Times New Roman" pitchFamily="18" charset="0"/>
                <a:ea typeface="+mn-ea"/>
                <a:cs typeface="+mn-cs"/>
                <a:hlinkClick r:id="rId3" action="ppaction://hlinkfile"/>
              </a:rPr>
              <a:t>[</a:t>
            </a:r>
            <a:r>
              <a:rPr lang="en-US" sz="1200" u="sng" kern="1200" dirty="0" err="1" smtClean="0">
                <a:solidFill>
                  <a:schemeClr val="tx1"/>
                </a:solidFill>
                <a:effectLst/>
                <a:latin typeface="Times New Roman" pitchFamily="18" charset="0"/>
                <a:ea typeface="+mn-ea"/>
                <a:cs typeface="+mn-cs"/>
                <a:hlinkClick r:id="rId3" action="ppaction://hlinkfile"/>
              </a:rPr>
              <a:t>LeFranc</a:t>
            </a:r>
            <a:r>
              <a:rPr lang="en-US" sz="1200" u="sng" kern="1200" dirty="0" smtClean="0">
                <a:solidFill>
                  <a:schemeClr val="tx1"/>
                </a:solidFill>
                <a:effectLst/>
                <a:latin typeface="Times New Roman" pitchFamily="18" charset="0"/>
                <a:ea typeface="+mn-ea"/>
                <a:cs typeface="+mn-cs"/>
                <a:hlinkClick r:id="rId3" action="ppaction://hlinkfile"/>
              </a:rPr>
              <a:t>, 1999]</a:t>
            </a:r>
            <a:r>
              <a:rPr lang="en-US" sz="1200" kern="1200" dirty="0" smtClean="0">
                <a:solidFill>
                  <a:schemeClr val="tx1"/>
                </a:solidFill>
                <a:effectLst/>
                <a:latin typeface="Times New Roman" pitchFamily="18" charset="0"/>
                <a:ea typeface="+mn-ea"/>
                <a:cs typeface="+mn-cs"/>
              </a:rPr>
              <a:t>) </a:t>
            </a:r>
          </a:p>
          <a:p>
            <a:r>
              <a:rPr lang="en-US" sz="1200" b="1" kern="1200" dirty="0" smtClean="0">
                <a:solidFill>
                  <a:schemeClr val="tx1"/>
                </a:solidFill>
                <a:effectLst/>
                <a:latin typeface="Times New Roman" pitchFamily="18" charset="0"/>
                <a:ea typeface="+mn-ea"/>
                <a:cs typeface="+mn-cs"/>
              </a:rPr>
              <a:t>[</a:t>
            </a:r>
            <a:r>
              <a:rPr lang="en-US" sz="1200" b="1" kern="1200" dirty="0" err="1" smtClean="0">
                <a:solidFill>
                  <a:schemeClr val="tx1"/>
                </a:solidFill>
                <a:effectLst/>
                <a:latin typeface="Times New Roman" pitchFamily="18" charset="0"/>
                <a:ea typeface="+mn-ea"/>
                <a:cs typeface="+mn-cs"/>
              </a:rPr>
              <a:t>Lefranc</a:t>
            </a:r>
            <a:r>
              <a:rPr lang="en-US" sz="1200" b="1" kern="1200" dirty="0" smtClean="0">
                <a:solidFill>
                  <a:schemeClr val="tx1"/>
                </a:solidFill>
                <a:effectLst/>
                <a:latin typeface="Times New Roman" pitchFamily="18" charset="0"/>
                <a:ea typeface="+mn-ea"/>
                <a:cs typeface="+mn-cs"/>
              </a:rPr>
              <a:t>, 2003]</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Lefranc</a:t>
            </a:r>
            <a:r>
              <a:rPr lang="en-US" sz="1200" kern="1200" dirty="0" smtClean="0">
                <a:solidFill>
                  <a:schemeClr val="tx1"/>
                </a:solidFill>
                <a:effectLst/>
                <a:latin typeface="Times New Roman" pitchFamily="18" charset="0"/>
                <a:ea typeface="+mn-ea"/>
                <a:cs typeface="+mn-cs"/>
              </a:rPr>
              <a:t>, M.-P., </a:t>
            </a:r>
            <a:r>
              <a:rPr lang="en-US" sz="1200" kern="1200" dirty="0" err="1" smtClean="0">
                <a:solidFill>
                  <a:schemeClr val="tx1"/>
                </a:solidFill>
                <a:effectLst/>
                <a:latin typeface="Times New Roman" pitchFamily="18" charset="0"/>
                <a:ea typeface="+mn-ea"/>
                <a:cs typeface="+mn-cs"/>
              </a:rPr>
              <a:t>Pommié</a:t>
            </a:r>
            <a:r>
              <a:rPr lang="en-US" sz="1200" kern="1200" dirty="0" smtClean="0">
                <a:solidFill>
                  <a:schemeClr val="tx1"/>
                </a:solidFill>
                <a:effectLst/>
                <a:latin typeface="Times New Roman" pitchFamily="18" charset="0"/>
                <a:ea typeface="+mn-ea"/>
                <a:cs typeface="+mn-cs"/>
              </a:rPr>
              <a:t>, C., Ruiz, M., </a:t>
            </a:r>
            <a:r>
              <a:rPr lang="en-US" sz="1200" kern="1200" dirty="0" err="1" smtClean="0">
                <a:solidFill>
                  <a:schemeClr val="tx1"/>
                </a:solidFill>
                <a:effectLst/>
                <a:latin typeface="Times New Roman" pitchFamily="18" charset="0"/>
                <a:ea typeface="+mn-ea"/>
                <a:cs typeface="+mn-cs"/>
              </a:rPr>
              <a:t>Giudicelli</a:t>
            </a:r>
            <a:r>
              <a:rPr lang="en-US" sz="1200" kern="1200" dirty="0" smtClean="0">
                <a:solidFill>
                  <a:schemeClr val="tx1"/>
                </a:solidFill>
                <a:effectLst/>
                <a:latin typeface="Times New Roman" pitchFamily="18" charset="0"/>
                <a:ea typeface="+mn-ea"/>
                <a:cs typeface="+mn-cs"/>
              </a:rPr>
              <a:t>, V., </a:t>
            </a:r>
            <a:r>
              <a:rPr lang="en-US" sz="1200" kern="1200" dirty="0" err="1" smtClean="0">
                <a:solidFill>
                  <a:schemeClr val="tx1"/>
                </a:solidFill>
                <a:effectLst/>
                <a:latin typeface="Times New Roman" pitchFamily="18" charset="0"/>
                <a:ea typeface="+mn-ea"/>
                <a:cs typeface="+mn-cs"/>
              </a:rPr>
              <a:t>Foulquier</a:t>
            </a:r>
            <a:r>
              <a:rPr lang="en-US" sz="1200" kern="1200" dirty="0" smtClean="0">
                <a:solidFill>
                  <a:schemeClr val="tx1"/>
                </a:solidFill>
                <a:effectLst/>
                <a:latin typeface="Times New Roman" pitchFamily="18" charset="0"/>
                <a:ea typeface="+mn-ea"/>
                <a:cs typeface="+mn-cs"/>
              </a:rPr>
              <a:t>, E., Truong, L., </a:t>
            </a:r>
            <a:r>
              <a:rPr lang="en-US" sz="1200" kern="1200" dirty="0" err="1" smtClean="0">
                <a:solidFill>
                  <a:schemeClr val="tx1"/>
                </a:solidFill>
                <a:effectLst/>
                <a:latin typeface="Times New Roman" pitchFamily="18" charset="0"/>
                <a:ea typeface="+mn-ea"/>
                <a:cs typeface="+mn-cs"/>
              </a:rPr>
              <a:t>Thouvenin-Contet</a:t>
            </a:r>
            <a:r>
              <a:rPr lang="en-US" sz="1200" kern="1200" dirty="0" smtClean="0">
                <a:solidFill>
                  <a:schemeClr val="tx1"/>
                </a:solidFill>
                <a:effectLst/>
                <a:latin typeface="Times New Roman" pitchFamily="18" charset="0"/>
                <a:ea typeface="+mn-ea"/>
                <a:cs typeface="+mn-cs"/>
              </a:rPr>
              <a:t>, V. and </a:t>
            </a:r>
            <a:r>
              <a:rPr lang="en-US" sz="1200" kern="1200" dirty="0" err="1" smtClean="0">
                <a:solidFill>
                  <a:schemeClr val="tx1"/>
                </a:solidFill>
                <a:effectLst/>
                <a:latin typeface="Times New Roman" pitchFamily="18" charset="0"/>
                <a:ea typeface="+mn-ea"/>
                <a:cs typeface="+mn-cs"/>
              </a:rPr>
              <a:t>Lefranc</a:t>
            </a:r>
            <a:r>
              <a:rPr lang="en-US" sz="1200" kern="1200" dirty="0" smtClean="0">
                <a:solidFill>
                  <a:schemeClr val="tx1"/>
                </a:solidFill>
                <a:effectLst/>
                <a:latin typeface="Times New Roman" pitchFamily="18" charset="0"/>
                <a:ea typeface="+mn-ea"/>
                <a:cs typeface="+mn-cs"/>
              </a:rPr>
              <a:t>, G. IMGT unique numbering for immunoglobulin and T cell receptor variable domains and </a:t>
            </a:r>
            <a:r>
              <a:rPr lang="en-US" sz="1200" kern="1200" dirty="0" err="1" smtClean="0">
                <a:solidFill>
                  <a:schemeClr val="tx1"/>
                </a:solidFill>
                <a:effectLst/>
                <a:latin typeface="Times New Roman" pitchFamily="18" charset="0"/>
                <a:ea typeface="+mn-ea"/>
                <a:cs typeface="+mn-cs"/>
              </a:rPr>
              <a:t>Ig</a:t>
            </a:r>
            <a:r>
              <a:rPr lang="en-US" sz="1200" kern="1200" dirty="0" smtClean="0">
                <a:solidFill>
                  <a:schemeClr val="tx1"/>
                </a:solidFill>
                <a:effectLst/>
                <a:latin typeface="Times New Roman" pitchFamily="18" charset="0"/>
                <a:ea typeface="+mn-ea"/>
                <a:cs typeface="+mn-cs"/>
              </a:rPr>
              <a:t> superfamily V-like domains </a:t>
            </a:r>
            <a:r>
              <a:rPr lang="en-US" sz="1200" i="1" kern="1200" dirty="0" smtClean="0">
                <a:solidFill>
                  <a:schemeClr val="tx1"/>
                </a:solidFill>
                <a:effectLst/>
                <a:latin typeface="Times New Roman" pitchFamily="18" charset="0"/>
                <a:ea typeface="+mn-ea"/>
                <a:cs typeface="+mn-cs"/>
              </a:rPr>
              <a:t>Dev. Comp. </a:t>
            </a:r>
            <a:r>
              <a:rPr lang="en-US" sz="1200" i="1" kern="1200" dirty="0" err="1" smtClean="0">
                <a:solidFill>
                  <a:schemeClr val="tx1"/>
                </a:solidFill>
                <a:effectLst/>
                <a:latin typeface="Times New Roman" pitchFamily="18" charset="0"/>
                <a:ea typeface="+mn-ea"/>
                <a:cs typeface="+mn-cs"/>
              </a:rPr>
              <a:t>Immunol</a:t>
            </a:r>
            <a:r>
              <a:rPr lang="en-US" sz="1200" i="1" kern="1200" dirty="0" smtClean="0">
                <a:solidFill>
                  <a:schemeClr val="tx1"/>
                </a:solidFill>
                <a:effectLst/>
                <a:latin typeface="Times New Roman" pitchFamily="18" charset="0"/>
                <a:ea typeface="+mn-ea"/>
                <a:cs typeface="+mn-cs"/>
              </a:rPr>
              <a:t>.</a:t>
            </a:r>
            <a:r>
              <a:rPr lang="en-US" sz="1200" kern="1200" dirty="0" smtClean="0">
                <a:solidFill>
                  <a:schemeClr val="tx1"/>
                </a:solidFill>
                <a:effectLst/>
                <a:latin typeface="Times New Roman" pitchFamily="18" charset="0"/>
                <a:ea typeface="+mn-ea"/>
                <a:cs typeface="+mn-cs"/>
              </a:rPr>
              <a:t>, </a:t>
            </a:r>
            <a:r>
              <a:rPr lang="en-US" sz="1200" b="1" kern="1200" dirty="0" smtClean="0">
                <a:solidFill>
                  <a:schemeClr val="tx1"/>
                </a:solidFill>
                <a:effectLst/>
                <a:latin typeface="Times New Roman" pitchFamily="18" charset="0"/>
                <a:ea typeface="+mn-ea"/>
                <a:cs typeface="+mn-cs"/>
              </a:rPr>
              <a:t>2003</a:t>
            </a:r>
            <a:r>
              <a:rPr lang="en-US" sz="1200" kern="1200" dirty="0" smtClean="0">
                <a:solidFill>
                  <a:schemeClr val="tx1"/>
                </a:solidFill>
                <a:effectLst/>
                <a:latin typeface="Times New Roman" pitchFamily="18" charset="0"/>
                <a:ea typeface="+mn-ea"/>
                <a:cs typeface="+mn-cs"/>
              </a:rPr>
              <a:t>,27, 55-77</a:t>
            </a:r>
          </a:p>
          <a:p>
            <a:endParaRPr lang="en-US" sz="1200" kern="1200" dirty="0" smtClean="0">
              <a:solidFill>
                <a:schemeClr val="tx1"/>
              </a:solidFill>
              <a:effectLst/>
              <a:latin typeface="Times New Roman" pitchFamily="18" charset="0"/>
              <a:ea typeface="+mn-ea"/>
              <a:cs typeface="+mn-cs"/>
            </a:endParaRPr>
          </a:p>
          <a:p>
            <a:r>
              <a:rPr lang="en-US" sz="1200" kern="1200" dirty="0" err="1" smtClean="0">
                <a:solidFill>
                  <a:schemeClr val="tx1"/>
                </a:solidFill>
                <a:effectLst/>
                <a:latin typeface="Times New Roman" pitchFamily="18" charset="0"/>
                <a:ea typeface="+mn-ea"/>
                <a:cs typeface="+mn-cs"/>
              </a:rPr>
              <a:t>Chothia</a:t>
            </a:r>
            <a:r>
              <a:rPr lang="en-US" sz="1200" kern="1200" dirty="0" smtClean="0">
                <a:solidFill>
                  <a:schemeClr val="tx1"/>
                </a:solidFill>
                <a:effectLst/>
                <a:latin typeface="Times New Roman" pitchFamily="18" charset="0"/>
                <a:ea typeface="+mn-ea"/>
                <a:cs typeface="+mn-cs"/>
              </a:rPr>
              <a:t> (</a:t>
            </a:r>
            <a:r>
              <a:rPr lang="en-US" sz="1200" u="sng" kern="1200" dirty="0" smtClean="0">
                <a:solidFill>
                  <a:schemeClr val="tx1"/>
                </a:solidFill>
                <a:effectLst/>
                <a:latin typeface="Times New Roman" pitchFamily="18" charset="0"/>
                <a:ea typeface="+mn-ea"/>
                <a:cs typeface="+mn-cs"/>
                <a:hlinkClick r:id="rId3" action="ppaction://hlinkfile"/>
              </a:rPr>
              <a:t>[Al-</a:t>
            </a:r>
            <a:r>
              <a:rPr lang="en-US" sz="1200" u="sng" kern="1200" dirty="0" err="1" smtClean="0">
                <a:solidFill>
                  <a:schemeClr val="tx1"/>
                </a:solidFill>
                <a:effectLst/>
                <a:latin typeface="Times New Roman" pitchFamily="18" charset="0"/>
                <a:ea typeface="+mn-ea"/>
                <a:cs typeface="+mn-cs"/>
                <a:hlinkClick r:id="rId3" action="ppaction://hlinkfile"/>
              </a:rPr>
              <a:t>Lazikani</a:t>
            </a:r>
            <a:r>
              <a:rPr lang="en-US" sz="1200" u="sng" kern="1200" dirty="0" smtClean="0">
                <a:solidFill>
                  <a:schemeClr val="tx1"/>
                </a:solidFill>
                <a:effectLst/>
                <a:latin typeface="Times New Roman" pitchFamily="18" charset="0"/>
                <a:ea typeface="+mn-ea"/>
                <a:cs typeface="+mn-cs"/>
                <a:hlinkClick r:id="rId3" action="ppaction://hlinkfile"/>
              </a:rPr>
              <a:t> et al, 1997]</a:t>
            </a:r>
            <a:r>
              <a:rPr lang="en-US" sz="1200" kern="1200" dirty="0" smtClean="0">
                <a:solidFill>
                  <a:schemeClr val="tx1"/>
                </a:solidFill>
                <a:effectLst/>
                <a:latin typeface="Times New Roman" pitchFamily="18" charset="0"/>
                <a:ea typeface="+mn-ea"/>
                <a:cs typeface="+mn-cs"/>
              </a:rPr>
              <a:t>, </a:t>
            </a:r>
            <a:r>
              <a:rPr lang="en-US" sz="1200" u="sng" kern="1200" dirty="0" smtClean="0">
                <a:solidFill>
                  <a:schemeClr val="tx1"/>
                </a:solidFill>
                <a:effectLst/>
                <a:latin typeface="Times New Roman" pitchFamily="18" charset="0"/>
                <a:ea typeface="+mn-ea"/>
                <a:cs typeface="+mn-cs"/>
                <a:hlinkClick r:id="rId3" action="ppaction://hlinkfile"/>
              </a:rPr>
              <a:t>[</a:t>
            </a:r>
            <a:r>
              <a:rPr lang="en-US" sz="1200" u="sng" kern="1200" dirty="0" err="1" smtClean="0">
                <a:solidFill>
                  <a:schemeClr val="tx1"/>
                </a:solidFill>
                <a:effectLst/>
                <a:latin typeface="Times New Roman" pitchFamily="18" charset="0"/>
                <a:ea typeface="+mn-ea"/>
                <a:cs typeface="+mn-cs"/>
                <a:hlinkClick r:id="rId3" action="ppaction://hlinkfile"/>
              </a:rPr>
              <a:t>Morea</a:t>
            </a:r>
            <a:r>
              <a:rPr lang="en-US" sz="1200" u="sng" kern="1200" dirty="0" smtClean="0">
                <a:solidFill>
                  <a:schemeClr val="tx1"/>
                </a:solidFill>
                <a:effectLst/>
                <a:latin typeface="Times New Roman" pitchFamily="18" charset="0"/>
                <a:ea typeface="+mn-ea"/>
                <a:cs typeface="+mn-cs"/>
                <a:hlinkClick r:id="rId3" action="ppaction://hlinkfile"/>
              </a:rPr>
              <a:t> et al., 2000]</a:t>
            </a:r>
            <a:r>
              <a:rPr lang="en-US" sz="1200" kern="1200" dirty="0" smtClean="0">
                <a:solidFill>
                  <a:schemeClr val="tx1"/>
                </a:solidFill>
                <a:effectLst/>
                <a:latin typeface="Times New Roman" pitchFamily="18" charset="0"/>
                <a:ea typeface="+mn-ea"/>
                <a:cs typeface="+mn-cs"/>
              </a:rPr>
              <a:t>, and </a:t>
            </a:r>
            <a:r>
              <a:rPr lang="en-US" sz="1200" u="sng" kern="1200" dirty="0" smtClean="0">
                <a:solidFill>
                  <a:schemeClr val="tx1"/>
                </a:solidFill>
                <a:effectLst/>
                <a:latin typeface="Times New Roman" pitchFamily="18" charset="0"/>
                <a:ea typeface="+mn-ea"/>
                <a:cs typeface="+mn-cs"/>
                <a:hlinkClick r:id="rId3" action="ppaction://hlinkfile"/>
              </a:rPr>
              <a:t>[</a:t>
            </a:r>
            <a:r>
              <a:rPr lang="en-US" sz="1200" u="sng" kern="1200" dirty="0" err="1" smtClean="0">
                <a:solidFill>
                  <a:schemeClr val="tx1"/>
                </a:solidFill>
                <a:effectLst/>
                <a:latin typeface="Times New Roman" pitchFamily="18" charset="0"/>
                <a:ea typeface="+mn-ea"/>
                <a:cs typeface="+mn-cs"/>
                <a:hlinkClick r:id="rId3" action="ppaction://hlinkfile"/>
              </a:rPr>
              <a:t>Chothia</a:t>
            </a:r>
            <a:r>
              <a:rPr lang="en-US" sz="1200" u="sng" kern="1200" dirty="0" smtClean="0">
                <a:solidFill>
                  <a:schemeClr val="tx1"/>
                </a:solidFill>
                <a:effectLst/>
                <a:latin typeface="Times New Roman" pitchFamily="18" charset="0"/>
                <a:ea typeface="+mn-ea"/>
                <a:cs typeface="+mn-cs"/>
                <a:hlinkClick r:id="rId3" action="ppaction://hlinkfile"/>
              </a:rPr>
              <a:t> and </a:t>
            </a:r>
            <a:r>
              <a:rPr lang="en-US" sz="1200" u="sng" kern="1200" dirty="0" err="1" smtClean="0">
                <a:solidFill>
                  <a:schemeClr val="tx1"/>
                </a:solidFill>
                <a:effectLst/>
                <a:latin typeface="Times New Roman" pitchFamily="18" charset="0"/>
                <a:ea typeface="+mn-ea"/>
                <a:cs typeface="+mn-cs"/>
                <a:hlinkClick r:id="rId3" action="ppaction://hlinkfile"/>
              </a:rPr>
              <a:t>Lesk</a:t>
            </a:r>
            <a:r>
              <a:rPr lang="en-US" sz="1200" u="sng" kern="1200" dirty="0" smtClean="0">
                <a:solidFill>
                  <a:schemeClr val="tx1"/>
                </a:solidFill>
                <a:effectLst/>
                <a:latin typeface="Times New Roman" pitchFamily="18" charset="0"/>
                <a:ea typeface="+mn-ea"/>
                <a:cs typeface="+mn-cs"/>
                <a:hlinkClick r:id="rId3" action="ppaction://hlinkfile"/>
              </a:rPr>
              <a:t>, 1987]</a:t>
            </a:r>
            <a:r>
              <a:rPr lang="en-US" sz="1200" kern="1200" dirty="0" smtClean="0">
                <a:solidFill>
                  <a:schemeClr val="tx1"/>
                </a:solidFill>
                <a:effectLst/>
                <a:latin typeface="Times New Roman" pitchFamily="18" charset="0"/>
                <a:ea typeface="+mn-ea"/>
                <a:cs typeface="+mn-cs"/>
              </a:rPr>
              <a:t>) </a:t>
            </a:r>
          </a:p>
          <a:p>
            <a:r>
              <a:rPr lang="en-US" sz="1200" kern="1200" dirty="0" smtClean="0">
                <a:solidFill>
                  <a:schemeClr val="tx1"/>
                </a:solidFill>
                <a:effectLst/>
                <a:latin typeface="Times New Roman" pitchFamily="18" charset="0"/>
                <a:ea typeface="+mn-ea"/>
                <a:cs typeface="+mn-cs"/>
              </a:rPr>
              <a:t>Veronica </a:t>
            </a:r>
            <a:r>
              <a:rPr lang="en-US" sz="1200" kern="1200" dirty="0" err="1" smtClean="0">
                <a:solidFill>
                  <a:schemeClr val="tx1"/>
                </a:solidFill>
                <a:effectLst/>
                <a:latin typeface="Times New Roman" pitchFamily="18" charset="0"/>
                <a:ea typeface="+mn-ea"/>
                <a:cs typeface="+mn-cs"/>
              </a:rPr>
              <a:t>Morea</a:t>
            </a:r>
            <a:r>
              <a:rPr lang="en-US" sz="1200" kern="1200" dirty="0" smtClean="0">
                <a:solidFill>
                  <a:schemeClr val="tx1"/>
                </a:solidFill>
                <a:effectLst/>
                <a:latin typeface="Times New Roman" pitchFamily="18" charset="0"/>
                <a:ea typeface="+mn-ea"/>
                <a:cs typeface="+mn-cs"/>
              </a:rPr>
              <a:t>, V.; </a:t>
            </a:r>
            <a:r>
              <a:rPr lang="en-US" sz="1200" kern="1200" dirty="0" err="1" smtClean="0">
                <a:solidFill>
                  <a:schemeClr val="tx1"/>
                </a:solidFill>
                <a:effectLst/>
                <a:latin typeface="Times New Roman" pitchFamily="18" charset="0"/>
                <a:ea typeface="+mn-ea"/>
                <a:cs typeface="+mn-cs"/>
              </a:rPr>
              <a:t>Tramontano</a:t>
            </a:r>
            <a:r>
              <a:rPr lang="en-US" sz="1200" kern="1200" dirty="0" smtClean="0">
                <a:solidFill>
                  <a:schemeClr val="tx1"/>
                </a:solidFill>
                <a:effectLst/>
                <a:latin typeface="Times New Roman" pitchFamily="18" charset="0"/>
                <a:ea typeface="+mn-ea"/>
                <a:cs typeface="+mn-cs"/>
              </a:rPr>
              <a:t>, A.; </a:t>
            </a:r>
            <a:r>
              <a:rPr lang="en-US" sz="1200" kern="1200" dirty="0" err="1" smtClean="0">
                <a:solidFill>
                  <a:schemeClr val="tx1"/>
                </a:solidFill>
                <a:effectLst/>
                <a:latin typeface="Times New Roman" pitchFamily="18" charset="0"/>
                <a:ea typeface="+mn-ea"/>
                <a:cs typeface="+mn-cs"/>
              </a:rPr>
              <a:t>Rustici,M</a:t>
            </a:r>
            <a:r>
              <a:rPr lang="en-US" sz="1200" kern="1200" dirty="0" smtClean="0">
                <a:solidFill>
                  <a:schemeClr val="tx1"/>
                </a:solidFill>
                <a:effectLst/>
                <a:latin typeface="Times New Roman" pitchFamily="18" charset="0"/>
                <a:ea typeface="+mn-ea"/>
                <a:cs typeface="+mn-cs"/>
              </a:rPr>
              <a:t>., </a:t>
            </a:r>
            <a:r>
              <a:rPr lang="en-US" sz="1200" kern="1200" dirty="0" err="1" smtClean="0">
                <a:solidFill>
                  <a:schemeClr val="tx1"/>
                </a:solidFill>
                <a:effectLst/>
                <a:latin typeface="Times New Roman" pitchFamily="18" charset="0"/>
                <a:ea typeface="+mn-ea"/>
                <a:cs typeface="+mn-cs"/>
              </a:rPr>
              <a:t>Chothia</a:t>
            </a:r>
            <a:r>
              <a:rPr lang="en-US" sz="1200" kern="1200" dirty="0" smtClean="0">
                <a:solidFill>
                  <a:schemeClr val="tx1"/>
                </a:solidFill>
                <a:effectLst/>
                <a:latin typeface="Times New Roman" pitchFamily="18" charset="0"/>
                <a:ea typeface="+mn-ea"/>
                <a:cs typeface="+mn-cs"/>
              </a:rPr>
              <a:t>, C.; </a:t>
            </a:r>
            <a:r>
              <a:rPr lang="en-US" sz="1200" kern="1200" dirty="0" err="1" smtClean="0">
                <a:solidFill>
                  <a:schemeClr val="tx1"/>
                </a:solidFill>
                <a:effectLst/>
                <a:latin typeface="Times New Roman" pitchFamily="18" charset="0"/>
                <a:ea typeface="+mn-ea"/>
                <a:cs typeface="+mn-cs"/>
              </a:rPr>
              <a:t>Lesk</a:t>
            </a:r>
            <a:r>
              <a:rPr lang="en-US" sz="1200" kern="1200" dirty="0" smtClean="0">
                <a:solidFill>
                  <a:schemeClr val="tx1"/>
                </a:solidFill>
                <a:effectLst/>
                <a:latin typeface="Times New Roman" pitchFamily="18" charset="0"/>
                <a:ea typeface="+mn-ea"/>
                <a:cs typeface="+mn-cs"/>
              </a:rPr>
              <a:t>, A.M. Conformations of the Third </a:t>
            </a:r>
            <a:r>
              <a:rPr lang="en-US" sz="1200" kern="1200" dirty="0" err="1" smtClean="0">
                <a:solidFill>
                  <a:schemeClr val="tx1"/>
                </a:solidFill>
                <a:effectLst/>
                <a:latin typeface="Times New Roman" pitchFamily="18" charset="0"/>
                <a:ea typeface="+mn-ea"/>
                <a:cs typeface="+mn-cs"/>
              </a:rPr>
              <a:t>Hypervariable</a:t>
            </a:r>
            <a:r>
              <a:rPr lang="en-US" sz="1200" kern="1200" dirty="0" smtClean="0">
                <a:solidFill>
                  <a:schemeClr val="tx1"/>
                </a:solidFill>
                <a:effectLst/>
                <a:latin typeface="Times New Roman" pitchFamily="18" charset="0"/>
                <a:ea typeface="+mn-ea"/>
                <a:cs typeface="+mn-cs"/>
              </a:rPr>
              <a:t> Region in the VH Domain of </a:t>
            </a:r>
            <a:r>
              <a:rPr lang="en-US" sz="1200" kern="1200" dirty="0" err="1" smtClean="0">
                <a:solidFill>
                  <a:schemeClr val="tx1"/>
                </a:solidFill>
                <a:effectLst/>
                <a:latin typeface="Times New Roman" pitchFamily="18" charset="0"/>
                <a:ea typeface="+mn-ea"/>
                <a:cs typeface="+mn-cs"/>
              </a:rPr>
              <a:t>Immunoglobulins</a:t>
            </a:r>
            <a:r>
              <a:rPr lang="en-US" sz="1200" kern="1200" dirty="0" smtClean="0">
                <a:solidFill>
                  <a:schemeClr val="tx1"/>
                </a:solidFill>
                <a:effectLst/>
                <a:latin typeface="Times New Roman" pitchFamily="18" charset="0"/>
                <a:ea typeface="+mn-ea"/>
                <a:cs typeface="+mn-cs"/>
              </a:rPr>
              <a:t> </a:t>
            </a:r>
            <a:r>
              <a:rPr lang="en-US" sz="1200" i="1" kern="1200" dirty="0" smtClean="0">
                <a:solidFill>
                  <a:schemeClr val="tx1"/>
                </a:solidFill>
                <a:effectLst/>
                <a:latin typeface="Times New Roman" pitchFamily="18" charset="0"/>
                <a:ea typeface="+mn-ea"/>
                <a:cs typeface="+mn-cs"/>
              </a:rPr>
              <a:t>J. Mol. Biol.</a:t>
            </a:r>
            <a:r>
              <a:rPr lang="en-US" sz="1200" kern="1200" dirty="0" smtClean="0">
                <a:solidFill>
                  <a:schemeClr val="tx1"/>
                </a:solidFill>
                <a:effectLst/>
                <a:latin typeface="Times New Roman" pitchFamily="18" charset="0"/>
                <a:ea typeface="+mn-ea"/>
                <a:cs typeface="+mn-cs"/>
              </a:rPr>
              <a:t> </a:t>
            </a:r>
            <a:r>
              <a:rPr lang="en-US" sz="1200" b="1" kern="1200" dirty="0" smtClean="0">
                <a:solidFill>
                  <a:schemeClr val="tx1"/>
                </a:solidFill>
                <a:effectLst/>
                <a:latin typeface="Times New Roman" pitchFamily="18" charset="0"/>
                <a:ea typeface="+mn-ea"/>
                <a:cs typeface="+mn-cs"/>
              </a:rPr>
              <a:t>1998</a:t>
            </a:r>
            <a:r>
              <a:rPr lang="en-US" sz="1200" kern="1200" dirty="0" smtClean="0">
                <a:solidFill>
                  <a:schemeClr val="tx1"/>
                </a:solidFill>
                <a:effectLst/>
                <a:latin typeface="Times New Roman" pitchFamily="18" charset="0"/>
                <a:ea typeface="+mn-ea"/>
                <a:cs typeface="+mn-cs"/>
              </a:rPr>
              <a:t> 275, 269-294</a:t>
            </a:r>
          </a:p>
          <a:p>
            <a:endParaRPr lang="en-US" sz="1200" kern="1200" dirty="0" smtClean="0">
              <a:solidFill>
                <a:schemeClr val="tx1"/>
              </a:solidFill>
              <a:effectLst/>
              <a:latin typeface="Times New Roman" pitchFamily="18" charset="0"/>
              <a:ea typeface="+mn-ea"/>
              <a:cs typeface="+mn-cs"/>
            </a:endParaRPr>
          </a:p>
          <a:p>
            <a:r>
              <a:rPr lang="en-US" sz="1200" kern="1200" dirty="0" err="1" smtClean="0">
                <a:solidFill>
                  <a:schemeClr val="tx1"/>
                </a:solidFill>
                <a:effectLst/>
                <a:latin typeface="Times New Roman" pitchFamily="18" charset="0"/>
                <a:ea typeface="+mn-ea"/>
                <a:cs typeface="+mn-cs"/>
              </a:rPr>
              <a:t>Kabat</a:t>
            </a:r>
            <a:r>
              <a:rPr lang="en-US" sz="1200" kern="1200" dirty="0" smtClean="0">
                <a:solidFill>
                  <a:schemeClr val="tx1"/>
                </a:solidFill>
                <a:effectLst/>
                <a:latin typeface="Times New Roman" pitchFamily="18" charset="0"/>
                <a:ea typeface="+mn-ea"/>
                <a:cs typeface="+mn-cs"/>
              </a:rPr>
              <a:t> (</a:t>
            </a:r>
            <a:r>
              <a:rPr lang="en-US" sz="1200" u="sng" kern="1200" dirty="0" smtClean="0">
                <a:solidFill>
                  <a:schemeClr val="tx1"/>
                </a:solidFill>
                <a:effectLst/>
                <a:latin typeface="Times New Roman" pitchFamily="18" charset="0"/>
                <a:ea typeface="+mn-ea"/>
                <a:cs typeface="+mn-cs"/>
                <a:hlinkClick r:id="rId3" action="ppaction://hlinkfile"/>
              </a:rPr>
              <a:t>[</a:t>
            </a:r>
            <a:r>
              <a:rPr lang="en-US" sz="1200" u="sng" kern="1200" dirty="0" err="1" smtClean="0">
                <a:solidFill>
                  <a:schemeClr val="tx1"/>
                </a:solidFill>
                <a:effectLst/>
                <a:latin typeface="Times New Roman" pitchFamily="18" charset="0"/>
                <a:ea typeface="+mn-ea"/>
                <a:cs typeface="+mn-cs"/>
                <a:hlinkClick r:id="rId3" action="ppaction://hlinkfile"/>
              </a:rPr>
              <a:t>Kabat</a:t>
            </a:r>
            <a:r>
              <a:rPr lang="en-US" sz="1200" u="sng" kern="1200" dirty="0" smtClean="0">
                <a:solidFill>
                  <a:schemeClr val="tx1"/>
                </a:solidFill>
                <a:effectLst/>
                <a:latin typeface="Times New Roman" pitchFamily="18" charset="0"/>
                <a:ea typeface="+mn-ea"/>
                <a:cs typeface="+mn-cs"/>
                <a:hlinkClick r:id="rId3" action="ppaction://hlinkfile"/>
              </a:rPr>
              <a:t> et al., 1991]</a:t>
            </a:r>
            <a:r>
              <a:rPr lang="en-US" sz="1200" kern="1200" dirty="0" smtClean="0">
                <a:solidFill>
                  <a:schemeClr val="tx1"/>
                </a:solidFill>
                <a:effectLst/>
                <a:latin typeface="Times New Roman" pitchFamily="18" charset="0"/>
                <a:ea typeface="+mn-ea"/>
                <a:cs typeface="+mn-cs"/>
              </a:rPr>
              <a:t>) </a:t>
            </a:r>
          </a:p>
          <a:p>
            <a:r>
              <a:rPr lang="en-US" sz="1200" kern="1200" dirty="0" err="1" smtClean="0">
                <a:solidFill>
                  <a:schemeClr val="tx1"/>
                </a:solidFill>
                <a:effectLst/>
                <a:latin typeface="Times New Roman" pitchFamily="18" charset="0"/>
                <a:ea typeface="+mn-ea"/>
                <a:cs typeface="+mn-cs"/>
              </a:rPr>
              <a:t>Kabat</a:t>
            </a:r>
            <a:r>
              <a:rPr lang="en-US" sz="1200" kern="1200" dirty="0" smtClean="0">
                <a:solidFill>
                  <a:schemeClr val="tx1"/>
                </a:solidFill>
                <a:effectLst/>
                <a:latin typeface="Times New Roman" pitchFamily="18" charset="0"/>
                <a:ea typeface="+mn-ea"/>
                <a:cs typeface="+mn-cs"/>
              </a:rPr>
              <a:t>, E. A.; Wu, T. T.; Perry, H. M.; </a:t>
            </a:r>
            <a:r>
              <a:rPr lang="en-US" sz="1200" kern="1200" dirty="0" err="1" smtClean="0">
                <a:solidFill>
                  <a:schemeClr val="tx1"/>
                </a:solidFill>
                <a:effectLst/>
                <a:latin typeface="Times New Roman" pitchFamily="18" charset="0"/>
                <a:ea typeface="+mn-ea"/>
                <a:cs typeface="+mn-cs"/>
              </a:rPr>
              <a:t>Gottesman</a:t>
            </a:r>
            <a:r>
              <a:rPr lang="en-US" sz="1200" kern="1200" dirty="0" smtClean="0">
                <a:solidFill>
                  <a:schemeClr val="tx1"/>
                </a:solidFill>
                <a:effectLst/>
                <a:latin typeface="Times New Roman" pitchFamily="18" charset="0"/>
                <a:ea typeface="+mn-ea"/>
                <a:cs typeface="+mn-cs"/>
              </a:rPr>
              <a:t>, K. S.; </a:t>
            </a:r>
            <a:r>
              <a:rPr lang="en-US" sz="1200" kern="1200" dirty="0" err="1" smtClean="0">
                <a:solidFill>
                  <a:schemeClr val="tx1"/>
                </a:solidFill>
                <a:effectLst/>
                <a:latin typeface="Times New Roman" pitchFamily="18" charset="0"/>
                <a:ea typeface="+mn-ea"/>
                <a:cs typeface="+mn-cs"/>
              </a:rPr>
              <a:t>Foeller</a:t>
            </a:r>
            <a:r>
              <a:rPr lang="en-US" sz="1200" kern="1200" dirty="0" smtClean="0">
                <a:solidFill>
                  <a:schemeClr val="tx1"/>
                </a:solidFill>
                <a:effectLst/>
                <a:latin typeface="Times New Roman" pitchFamily="18" charset="0"/>
                <a:ea typeface="+mn-ea"/>
                <a:cs typeface="+mn-cs"/>
              </a:rPr>
              <a:t>, C.; Sequences of Proteins of Immunological Interest. </a:t>
            </a:r>
            <a:r>
              <a:rPr lang="en-US" sz="1200" i="1" kern="1200" dirty="0" smtClean="0">
                <a:solidFill>
                  <a:schemeClr val="tx1"/>
                </a:solidFill>
                <a:effectLst/>
                <a:latin typeface="Times New Roman" pitchFamily="18" charset="0"/>
                <a:ea typeface="+mn-ea"/>
                <a:cs typeface="+mn-cs"/>
              </a:rPr>
              <a:t>U.S. Department of Health and Human Services, NIH, Bethesda, MD.</a:t>
            </a:r>
            <a:r>
              <a:rPr lang="en-US" sz="1200" kern="1200" dirty="0" smtClean="0">
                <a:solidFill>
                  <a:schemeClr val="tx1"/>
                </a:solidFill>
                <a:effectLst/>
                <a:latin typeface="Times New Roman" pitchFamily="18" charset="0"/>
                <a:ea typeface="+mn-ea"/>
                <a:cs typeface="+mn-cs"/>
              </a:rPr>
              <a:t>, </a:t>
            </a:r>
            <a:r>
              <a:rPr lang="en-US" sz="1200" b="1" kern="1200" dirty="0" smtClean="0">
                <a:solidFill>
                  <a:schemeClr val="tx1"/>
                </a:solidFill>
                <a:effectLst/>
                <a:latin typeface="Times New Roman" pitchFamily="18" charset="0"/>
                <a:ea typeface="+mn-ea"/>
                <a:cs typeface="+mn-cs"/>
              </a:rPr>
              <a:t>1991</a:t>
            </a:r>
            <a:r>
              <a:rPr lang="en-US" sz="1200" kern="1200" dirty="0" smtClean="0">
                <a:solidFill>
                  <a:schemeClr val="tx1"/>
                </a:solidFill>
                <a:effectLst/>
                <a:latin typeface="Times New Roman" pitchFamily="18" charset="0"/>
                <a:ea typeface="+mn-ea"/>
                <a:cs typeface="+mn-cs"/>
              </a:rPr>
              <a:t>. </a:t>
            </a:r>
          </a:p>
          <a:p>
            <a:endParaRPr lang="en-US" sz="1200" kern="1200" dirty="0" smtClean="0">
              <a:solidFill>
                <a:schemeClr val="tx1"/>
              </a:solidFill>
              <a:effectLst/>
              <a:latin typeface="Times New Roman" pitchFamily="18" charset="0"/>
              <a:ea typeface="+mn-ea"/>
              <a:cs typeface="+mn-cs"/>
            </a:endParaRPr>
          </a:p>
          <a:p>
            <a:r>
              <a:rPr lang="en-US" sz="1200" kern="1200" dirty="0" smtClean="0">
                <a:solidFill>
                  <a:schemeClr val="tx1"/>
                </a:solidFill>
                <a:effectLst/>
                <a:latin typeface="Times New Roman" pitchFamily="18" charset="0"/>
                <a:ea typeface="+mn-ea"/>
                <a:cs typeface="+mn-cs"/>
              </a:rPr>
              <a:t>Honegger (</a:t>
            </a:r>
            <a:r>
              <a:rPr lang="en-US" sz="1200" u="sng" kern="1200" dirty="0" smtClean="0">
                <a:solidFill>
                  <a:schemeClr val="tx1"/>
                </a:solidFill>
                <a:effectLst/>
                <a:latin typeface="Times New Roman" pitchFamily="18" charset="0"/>
                <a:ea typeface="+mn-ea"/>
                <a:cs typeface="+mn-cs"/>
                <a:hlinkClick r:id="rId3" action="ppaction://hlinkfile"/>
              </a:rPr>
              <a:t>[Honegger and </a:t>
            </a:r>
            <a:r>
              <a:rPr lang="en-US" sz="1200" u="sng" kern="1200" dirty="0" err="1" smtClean="0">
                <a:solidFill>
                  <a:schemeClr val="tx1"/>
                </a:solidFill>
                <a:effectLst/>
                <a:latin typeface="Times New Roman" pitchFamily="18" charset="0"/>
                <a:ea typeface="+mn-ea"/>
                <a:cs typeface="+mn-cs"/>
                <a:hlinkClick r:id="rId3" action="ppaction://hlinkfile"/>
              </a:rPr>
              <a:t>Plückthun</a:t>
            </a:r>
            <a:r>
              <a:rPr lang="en-US" sz="1200" u="sng" kern="1200" dirty="0" smtClean="0">
                <a:solidFill>
                  <a:schemeClr val="tx1"/>
                </a:solidFill>
                <a:effectLst/>
                <a:latin typeface="Times New Roman" pitchFamily="18" charset="0"/>
                <a:ea typeface="+mn-ea"/>
                <a:cs typeface="+mn-cs"/>
                <a:hlinkClick r:id="rId3" action="ppaction://hlinkfile"/>
              </a:rPr>
              <a:t>, 2001]</a:t>
            </a:r>
            <a:r>
              <a:rPr lang="en-US" sz="1200" kern="1200" dirty="0" smtClean="0">
                <a:solidFill>
                  <a:schemeClr val="tx1"/>
                </a:solidFill>
                <a:effectLst/>
                <a:latin typeface="Times New Roman" pitchFamily="18" charset="0"/>
                <a:ea typeface="+mn-ea"/>
                <a:cs typeface="+mn-cs"/>
              </a:rPr>
              <a:t>) </a:t>
            </a:r>
          </a:p>
          <a:p>
            <a:r>
              <a:rPr lang="en-US" sz="1200" kern="1200" dirty="0" smtClean="0">
                <a:solidFill>
                  <a:schemeClr val="tx1"/>
                </a:solidFill>
                <a:effectLst/>
                <a:latin typeface="Times New Roman" pitchFamily="18" charset="0"/>
                <a:ea typeface="+mn-ea"/>
                <a:cs typeface="+mn-cs"/>
              </a:rPr>
              <a:t>Honegger, A; </a:t>
            </a:r>
            <a:r>
              <a:rPr lang="en-US" sz="1200" kern="1200" dirty="0" err="1" smtClean="0">
                <a:solidFill>
                  <a:schemeClr val="tx1"/>
                </a:solidFill>
                <a:effectLst/>
                <a:latin typeface="Times New Roman" pitchFamily="18" charset="0"/>
                <a:ea typeface="+mn-ea"/>
                <a:cs typeface="+mn-cs"/>
              </a:rPr>
              <a:t>Plückthun</a:t>
            </a:r>
            <a:r>
              <a:rPr lang="en-US" sz="1200" kern="1200" dirty="0" smtClean="0">
                <a:solidFill>
                  <a:schemeClr val="tx1"/>
                </a:solidFill>
                <a:effectLst/>
                <a:latin typeface="Times New Roman" pitchFamily="18" charset="0"/>
                <a:ea typeface="+mn-ea"/>
                <a:cs typeface="+mn-cs"/>
              </a:rPr>
              <a:t> Yet Another Numbering Scheme for Immunoglobulin Variable Domains: An Automatic Modeling and Analysis Tool </a:t>
            </a:r>
            <a:r>
              <a:rPr lang="en-US" sz="1200" i="1" kern="1200" dirty="0" smtClean="0">
                <a:solidFill>
                  <a:schemeClr val="tx1"/>
                </a:solidFill>
                <a:effectLst/>
                <a:latin typeface="Times New Roman" pitchFamily="18" charset="0"/>
                <a:ea typeface="+mn-ea"/>
                <a:cs typeface="+mn-cs"/>
              </a:rPr>
              <a:t>J. Mol. Biol.</a:t>
            </a:r>
            <a:r>
              <a:rPr lang="en-US" sz="1200" kern="1200" dirty="0" smtClean="0">
                <a:solidFill>
                  <a:schemeClr val="tx1"/>
                </a:solidFill>
                <a:effectLst/>
                <a:latin typeface="Times New Roman" pitchFamily="18" charset="0"/>
                <a:ea typeface="+mn-ea"/>
                <a:cs typeface="+mn-cs"/>
              </a:rPr>
              <a:t> 309, 657-670 </a:t>
            </a:r>
            <a:r>
              <a:rPr lang="en-US" sz="1200" b="1" kern="1200" dirty="0" smtClean="0">
                <a:solidFill>
                  <a:schemeClr val="tx1"/>
                </a:solidFill>
                <a:effectLst/>
                <a:latin typeface="Times New Roman" pitchFamily="18" charset="0"/>
                <a:ea typeface="+mn-ea"/>
                <a:cs typeface="+mn-cs"/>
              </a:rPr>
              <a:t>2001</a:t>
            </a:r>
            <a:r>
              <a:rPr lang="en-US" sz="1200" kern="1200" dirty="0" smtClean="0">
                <a:solidFill>
                  <a:schemeClr val="tx1"/>
                </a:solidFill>
                <a:effectLst/>
                <a:latin typeface="Times New Roman" pitchFamily="18" charset="0"/>
                <a:ea typeface="+mn-ea"/>
                <a:cs typeface="+mn-cs"/>
              </a:rPr>
              <a:t>. </a:t>
            </a:r>
          </a:p>
          <a:p>
            <a:endParaRPr lang="en-US" sz="1200" kern="1200" dirty="0" smtClean="0">
              <a:solidFill>
                <a:schemeClr val="tx1"/>
              </a:solidFill>
              <a:effectLst/>
              <a:latin typeface="Times New Roman" pitchFamily="18" charset="0"/>
              <a:ea typeface="+mn-ea"/>
              <a:cs typeface="+mn-cs"/>
            </a:endParaRPr>
          </a:p>
          <a:p>
            <a:r>
              <a:rPr lang="en-US" sz="1200" kern="1200" dirty="0" smtClean="0">
                <a:solidFill>
                  <a:schemeClr val="tx1"/>
                </a:solidFill>
                <a:effectLst/>
                <a:latin typeface="Times New Roman" pitchFamily="18" charset="0"/>
                <a:ea typeface="+mn-ea"/>
                <a:cs typeface="+mn-cs"/>
              </a:rPr>
              <a:t>Additionally, the protocol identifies the CDR loop regions consistent with the selected annotation scheme as defined in the above cited literature. The CDR regions are determined based on the alignment of the input sequence to the </a:t>
            </a:r>
            <a:r>
              <a:rPr lang="en-US" sz="1200" kern="1200" dirty="0" err="1" smtClean="0">
                <a:solidFill>
                  <a:schemeClr val="tx1"/>
                </a:solidFill>
                <a:effectLst/>
                <a:latin typeface="Times New Roman" pitchFamily="18" charset="0"/>
                <a:ea typeface="+mn-ea"/>
                <a:cs typeface="+mn-cs"/>
              </a:rPr>
              <a:t>precomputed</a:t>
            </a:r>
            <a:r>
              <a:rPr lang="en-US" sz="1200" kern="1200" dirty="0" smtClean="0">
                <a:solidFill>
                  <a:schemeClr val="tx1"/>
                </a:solidFill>
                <a:effectLst/>
                <a:latin typeface="Times New Roman" pitchFamily="18" charset="0"/>
                <a:ea typeface="+mn-ea"/>
                <a:cs typeface="+mn-cs"/>
              </a:rPr>
              <a:t> Hidden Markov Models for which the range of the CDR loop regions is known. </a:t>
            </a:r>
            <a:endParaRPr lang="en-US" dirty="0" smtClean="0"/>
          </a:p>
          <a:p>
            <a:endParaRPr lang="en-US" dirty="0"/>
          </a:p>
        </p:txBody>
      </p:sp>
    </p:spTree>
    <p:extLst>
      <p:ext uri="{BB962C8B-B14F-4D97-AF65-F5344CB8AC3E}">
        <p14:creationId xmlns:p14="http://schemas.microsoft.com/office/powerpoint/2010/main" xmlns="" val="18042714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xmlns="" val="6612579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dirty="0"/>
          </a:p>
        </p:txBody>
      </p:sp>
    </p:spTree>
    <p:extLst>
      <p:ext uri="{BB962C8B-B14F-4D97-AF65-F5344CB8AC3E}">
        <p14:creationId xmlns:p14="http://schemas.microsoft.com/office/powerpoint/2010/main" xmlns="" val="8901689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21990538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21990538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21990538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Compare sequences – look for  </a:t>
            </a:r>
            <a:r>
              <a:rPr lang="en-US" dirty="0" err="1" smtClean="0"/>
              <a:t>prolines</a:t>
            </a:r>
            <a:r>
              <a:rPr lang="en-US" dirty="0" smtClean="0"/>
              <a:t> and glycine</a:t>
            </a:r>
            <a:r>
              <a:rPr lang="en-US" baseline="0" dirty="0" smtClean="0"/>
              <a:t> changes in framework positions.</a:t>
            </a:r>
            <a:br>
              <a:rPr lang="en-US" baseline="0" dirty="0" smtClean="0"/>
            </a:br>
            <a:r>
              <a:rPr lang="en-US" baseline="0" dirty="0" smtClean="0"/>
              <a:t>Look at interface residues between L and H chains if making chimera.</a:t>
            </a:r>
            <a:endParaRPr lang="en-US" dirty="0" smtClean="0"/>
          </a:p>
          <a:p>
            <a:endParaRPr lang="en-GB" dirty="0"/>
          </a:p>
        </p:txBody>
      </p:sp>
    </p:spTree>
    <p:extLst>
      <p:ext uri="{BB962C8B-B14F-4D97-AF65-F5344CB8AC3E}">
        <p14:creationId xmlns:p14="http://schemas.microsoft.com/office/powerpoint/2010/main" xmlns="" val="31062732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Compare sequences – look for  </a:t>
            </a:r>
            <a:r>
              <a:rPr lang="en-US" dirty="0" err="1" smtClean="0"/>
              <a:t>prolines</a:t>
            </a:r>
            <a:r>
              <a:rPr lang="en-US" dirty="0" smtClean="0"/>
              <a:t> and glycine</a:t>
            </a:r>
            <a:r>
              <a:rPr lang="en-US" baseline="0" dirty="0" smtClean="0"/>
              <a:t> changes in framework positions.</a:t>
            </a:r>
            <a:br>
              <a:rPr lang="en-US" baseline="0" dirty="0" smtClean="0"/>
            </a:br>
            <a:r>
              <a:rPr lang="en-US" baseline="0" dirty="0" smtClean="0"/>
              <a:t>Look at interface residues between L and H chains if making chimera.</a:t>
            </a:r>
            <a:endParaRPr lang="en-US" dirty="0" smtClean="0"/>
          </a:p>
          <a:p>
            <a:endParaRPr lang="en-GB" dirty="0"/>
          </a:p>
        </p:txBody>
      </p:sp>
    </p:spTree>
    <p:extLst>
      <p:ext uri="{BB962C8B-B14F-4D97-AF65-F5344CB8AC3E}">
        <p14:creationId xmlns:p14="http://schemas.microsoft.com/office/powerpoint/2010/main" xmlns="" val="31062732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Compare sequences – look for  </a:t>
            </a:r>
            <a:r>
              <a:rPr lang="en-US" dirty="0" err="1" smtClean="0"/>
              <a:t>prolines</a:t>
            </a:r>
            <a:r>
              <a:rPr lang="en-US" dirty="0" smtClean="0"/>
              <a:t> and glycine</a:t>
            </a:r>
            <a:r>
              <a:rPr lang="en-US" baseline="0" dirty="0" smtClean="0"/>
              <a:t> changes in framework positions.</a:t>
            </a:r>
            <a:br>
              <a:rPr lang="en-US" baseline="0" dirty="0" smtClean="0"/>
            </a:br>
            <a:r>
              <a:rPr lang="en-US" baseline="0" dirty="0" smtClean="0"/>
              <a:t>Look at interface residues between L and H chains if making chimera.</a:t>
            </a:r>
            <a:endParaRPr lang="en-US" dirty="0" smtClean="0"/>
          </a:p>
          <a:p>
            <a:endParaRPr lang="en-GB" dirty="0"/>
          </a:p>
        </p:txBody>
      </p:sp>
    </p:spTree>
    <p:extLst>
      <p:ext uri="{BB962C8B-B14F-4D97-AF65-F5344CB8AC3E}">
        <p14:creationId xmlns:p14="http://schemas.microsoft.com/office/powerpoint/2010/main" xmlns="" val="31062732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xmlns="" val="37050370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40848503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12603039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3443719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3443719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68182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3443719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68182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68182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68182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68182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68182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 inspection</a:t>
            </a:r>
            <a:r>
              <a:rPr lang="en-US" baseline="0" dirty="0" smtClean="0"/>
              <a:t> of low energy loops and size of cluster --  </a:t>
            </a:r>
            <a:r>
              <a:rPr lang="en-US" baseline="0" dirty="0" err="1" smtClean="0"/>
              <a:t>eg</a:t>
            </a:r>
            <a:r>
              <a:rPr lang="en-US" baseline="0" dirty="0" smtClean="0"/>
              <a:t>., look for low energy loop in a large cluster</a:t>
            </a:r>
            <a:endParaRPr lang="en-US" dirty="0"/>
          </a:p>
        </p:txBody>
      </p:sp>
    </p:spTree>
    <p:extLst>
      <p:ext uri="{BB962C8B-B14F-4D97-AF65-F5344CB8AC3E}">
        <p14:creationId xmlns:p14="http://schemas.microsoft.com/office/powerpoint/2010/main" xmlns="" val="68182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4294967295"/>
          </p:nvPr>
        </p:nvSpPr>
        <p:spPr bwMode="auto">
          <a:xfrm>
            <a:off x="3858918" y="9446045"/>
            <a:ext cx="2951458" cy="49646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fld id="{129F68A6-466E-4F55-8F72-C3AAFAC92488}" type="slidenum">
              <a:rPr lang="en-GB"/>
              <a:pPr eaLnBrk="1" hangingPunct="1"/>
              <a:t>67</a:t>
            </a:fld>
            <a:endParaRPr lang="en-GB"/>
          </a:p>
        </p:txBody>
      </p:sp>
      <p:sp>
        <p:nvSpPr>
          <p:cNvPr id="240643" name="Rectangle 2"/>
          <p:cNvSpPr>
            <a:spLocks noGrp="1" noRot="1" noChangeAspect="1" noChangeArrowheads="1" noTextEdit="1"/>
          </p:cNvSpPr>
          <p:nvPr>
            <p:ph type="sldImg"/>
          </p:nvPr>
        </p:nvSpPr>
        <p:spPr>
          <a:xfrm>
            <a:off x="917575" y="746125"/>
            <a:ext cx="4972050" cy="3729038"/>
          </a:xfrm>
          <a:ln/>
        </p:spPr>
      </p:sp>
      <p:sp>
        <p:nvSpPr>
          <p:cNvPr id="240644" name="Rectangle 3"/>
          <p:cNvSpPr>
            <a:spLocks noGrp="1" noChangeArrowheads="1"/>
          </p:cNvSpPr>
          <p:nvPr>
            <p:ph type="body" idx="1"/>
          </p:nvPr>
        </p:nvSpPr>
        <p:spPr>
          <a:xfrm>
            <a:off x="681334" y="4721379"/>
            <a:ext cx="5447709" cy="44747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4294967295"/>
          </p:nvPr>
        </p:nvSpPr>
        <p:spPr bwMode="auto">
          <a:xfrm>
            <a:off x="3858918" y="9446045"/>
            <a:ext cx="2951458" cy="49646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fld id="{129F68A6-466E-4F55-8F72-C3AAFAC92488}" type="slidenum">
              <a:rPr lang="en-GB"/>
              <a:pPr eaLnBrk="1" hangingPunct="1"/>
              <a:t>73</a:t>
            </a:fld>
            <a:endParaRPr lang="en-GB"/>
          </a:p>
        </p:txBody>
      </p:sp>
      <p:sp>
        <p:nvSpPr>
          <p:cNvPr id="240643" name="Rectangle 2"/>
          <p:cNvSpPr>
            <a:spLocks noGrp="1" noRot="1" noChangeAspect="1" noChangeArrowheads="1" noTextEdit="1"/>
          </p:cNvSpPr>
          <p:nvPr>
            <p:ph type="sldImg"/>
          </p:nvPr>
        </p:nvSpPr>
        <p:spPr>
          <a:xfrm>
            <a:off x="917575" y="746125"/>
            <a:ext cx="4972050" cy="3729038"/>
          </a:xfrm>
          <a:ln/>
        </p:spPr>
      </p:sp>
      <p:sp>
        <p:nvSpPr>
          <p:cNvPr id="240644" name="Rectangle 3"/>
          <p:cNvSpPr>
            <a:spLocks noGrp="1" noChangeArrowheads="1"/>
          </p:cNvSpPr>
          <p:nvPr>
            <p:ph type="body" idx="1"/>
          </p:nvPr>
        </p:nvSpPr>
        <p:spPr>
          <a:xfrm>
            <a:off x="681334" y="4721379"/>
            <a:ext cx="5447709" cy="44747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BB with harmonic restraints will</a:t>
            </a:r>
            <a:r>
              <a:rPr lang="en-US" baseline="0" dirty="0" smtClean="0"/>
              <a:t> generally quickly clear clashes.</a:t>
            </a:r>
            <a:r>
              <a:rPr lang="en-US" dirty="0" smtClean="0"/>
              <a:t> Torsion adjustment of offending torsions</a:t>
            </a:r>
            <a:r>
              <a:rPr lang="en-US" baseline="0" dirty="0" smtClean="0"/>
              <a:t> </a:t>
            </a:r>
            <a:r>
              <a:rPr lang="en-US" dirty="0" smtClean="0"/>
              <a:t>followed by refinement can be used to clear stubborn Ramachandran violations.</a:t>
            </a:r>
          </a:p>
          <a:p>
            <a:endParaRPr lang="en-US" dirty="0"/>
          </a:p>
        </p:txBody>
      </p:sp>
    </p:spTree>
    <p:extLst>
      <p:ext uri="{BB962C8B-B14F-4D97-AF65-F5344CB8AC3E}">
        <p14:creationId xmlns:p14="http://schemas.microsoft.com/office/powerpoint/2010/main" xmlns="" val="24584481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4294967295"/>
          </p:nvPr>
        </p:nvSpPr>
        <p:spPr bwMode="auto">
          <a:xfrm>
            <a:off x="3858918" y="9446045"/>
            <a:ext cx="2951458" cy="49646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fld id="{129F68A6-466E-4F55-8F72-C3AAFAC92488}" type="slidenum">
              <a:rPr lang="en-GB"/>
              <a:pPr eaLnBrk="1" hangingPunct="1"/>
              <a:t>81</a:t>
            </a:fld>
            <a:endParaRPr lang="en-GB"/>
          </a:p>
        </p:txBody>
      </p:sp>
      <p:sp>
        <p:nvSpPr>
          <p:cNvPr id="240643" name="Rectangle 2"/>
          <p:cNvSpPr>
            <a:spLocks noGrp="1" noRot="1" noChangeAspect="1" noChangeArrowheads="1" noTextEdit="1"/>
          </p:cNvSpPr>
          <p:nvPr>
            <p:ph type="sldImg"/>
          </p:nvPr>
        </p:nvSpPr>
        <p:spPr>
          <a:xfrm>
            <a:off x="917575" y="746125"/>
            <a:ext cx="4972050" cy="3729038"/>
          </a:xfrm>
          <a:ln/>
        </p:spPr>
      </p:sp>
      <p:sp>
        <p:nvSpPr>
          <p:cNvPr id="240644" name="Rectangle 3"/>
          <p:cNvSpPr>
            <a:spLocks noGrp="1" noChangeArrowheads="1"/>
          </p:cNvSpPr>
          <p:nvPr>
            <p:ph type="body" idx="1"/>
          </p:nvPr>
        </p:nvSpPr>
        <p:spPr>
          <a:xfrm>
            <a:off x="681334" y="4721379"/>
            <a:ext cx="5447709" cy="44747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training_title_image"/>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38275" name="Rectangle 3"/>
          <p:cNvSpPr>
            <a:spLocks noGrp="1" noChangeArrowheads="1"/>
          </p:cNvSpPr>
          <p:nvPr>
            <p:ph type="ctrTitle"/>
          </p:nvPr>
        </p:nvSpPr>
        <p:spPr>
          <a:xfrm>
            <a:off x="1981200" y="4419600"/>
            <a:ext cx="6858000" cy="1241425"/>
          </a:xfrm>
        </p:spPr>
        <p:txBody>
          <a:bodyPr anchor="ctr"/>
          <a:lstStyle>
            <a:lvl1pPr algn="r">
              <a:lnSpc>
                <a:spcPct val="80000"/>
              </a:lnSpc>
              <a:defRPr>
                <a:solidFill>
                  <a:schemeClr val="tx1"/>
                </a:solidFill>
                <a:effectLst>
                  <a:outerShdw blurRad="38100" dist="38100" dir="2700000" algn="tl">
                    <a:srgbClr val="000000">
                      <a:alpha val="43137"/>
                    </a:srgbClr>
                  </a:outerShdw>
                </a:effectLst>
              </a:defRPr>
            </a:lvl1pPr>
          </a:lstStyle>
          <a:p>
            <a:r>
              <a:rPr lang="en-US" dirty="0"/>
              <a:t>Click to edit Master title style</a:t>
            </a:r>
          </a:p>
        </p:txBody>
      </p:sp>
      <p:sp>
        <p:nvSpPr>
          <p:cNvPr id="438276" name="Rectangle 4"/>
          <p:cNvSpPr>
            <a:spLocks noGrp="1" noChangeArrowheads="1"/>
          </p:cNvSpPr>
          <p:nvPr>
            <p:ph type="subTitle" idx="1"/>
          </p:nvPr>
        </p:nvSpPr>
        <p:spPr>
          <a:xfrm>
            <a:off x="1981200" y="5708650"/>
            <a:ext cx="6858000" cy="974725"/>
          </a:xfrm>
        </p:spPr>
        <p:txBody>
          <a:bodyPr anchor="ctr"/>
          <a:lstStyle>
            <a:lvl1pPr marL="0" indent="0" algn="r">
              <a:lnSpc>
                <a:spcPct val="70000"/>
              </a:lnSpc>
              <a:buFontTx/>
              <a:buNone/>
              <a:defRPr sz="1800"/>
            </a:lvl1pPr>
          </a:lstStyle>
          <a:p>
            <a:r>
              <a:rPr lang="en-US"/>
              <a:t>Click to edit Master </a:t>
            </a:r>
          </a:p>
          <a:p>
            <a:r>
              <a:rPr lang="en-US"/>
              <a:t>subtitle style</a:t>
            </a:r>
          </a:p>
        </p:txBody>
      </p:sp>
    </p:spTree>
    <p:extLst>
      <p:ext uri="{BB962C8B-B14F-4D97-AF65-F5344CB8AC3E}">
        <p14:creationId xmlns:p14="http://schemas.microsoft.com/office/powerpoint/2010/main" xmlns="" val="179250882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17020" y="625435"/>
            <a:ext cx="8909960" cy="6106395"/>
          </a:xfrm>
        </p:spPr>
        <p:txBody>
          <a:bodyPr/>
          <a:lstStyle>
            <a:lvl1pP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Box 3"/>
          <p:cNvSpPr txBox="1"/>
          <p:nvPr userDrawn="1"/>
        </p:nvSpPr>
        <p:spPr>
          <a:xfrm rot="10800000" flipV="1">
            <a:off x="8758145" y="6578210"/>
            <a:ext cx="390525" cy="276225"/>
          </a:xfrm>
          <a:prstGeom prst="rect">
            <a:avLst/>
          </a:prstGeom>
          <a:noFill/>
        </p:spPr>
        <p:txBody>
          <a:bodyPr>
            <a:spAutoFit/>
          </a:bodyPr>
          <a:lstStyle/>
          <a:p>
            <a:pPr algn="r">
              <a:defRPr/>
            </a:pPr>
            <a:fld id="{821056DC-5A69-4FA6-A197-9D1382B35FDB}" type="slidenum">
              <a:rPr lang="en-US" sz="1200">
                <a:latin typeface="+mn-lt"/>
              </a:rPr>
              <a:pPr algn="r">
                <a:defRPr/>
              </a:pPr>
              <a:t>‹#›</a:t>
            </a:fld>
            <a:endParaRPr lang="en-US" sz="1200" dirty="0">
              <a:latin typeface="+mn-lt"/>
            </a:endParaRPr>
          </a:p>
        </p:txBody>
      </p:sp>
      <p:sp>
        <p:nvSpPr>
          <p:cNvPr id="2" name="Title 1"/>
          <p:cNvSpPr>
            <a:spLocks noGrp="1"/>
          </p:cNvSpPr>
          <p:nvPr>
            <p:ph type="title"/>
          </p:nvPr>
        </p:nvSpPr>
        <p:spPr>
          <a:xfrm>
            <a:off x="117020" y="9485"/>
            <a:ext cx="8909960" cy="615950"/>
          </a:xfrm>
        </p:spPr>
        <p:txBody>
          <a:bodyPr/>
          <a:lstStyle>
            <a:lvl1pPr>
              <a:defRPr>
                <a:solidFill>
                  <a:schemeClr val="bg1"/>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5" name="TextBox 4"/>
          <p:cNvSpPr txBox="1"/>
          <p:nvPr userDrawn="1"/>
        </p:nvSpPr>
        <p:spPr>
          <a:xfrm>
            <a:off x="8263181" y="-39000"/>
            <a:ext cx="879014" cy="241980"/>
          </a:xfrm>
          <a:prstGeom prst="rect">
            <a:avLst/>
          </a:prstGeom>
          <a:noFill/>
        </p:spPr>
        <p:txBody>
          <a:bodyPr wrap="none" lIns="36000" tIns="36000" rIns="36000" bIns="36000" rtlCol="0">
            <a:spAutoFit/>
          </a:bodyPr>
          <a:lstStyle/>
          <a:p>
            <a:pPr algn="ctr"/>
            <a:r>
              <a:rPr lang="en-GB" sz="1100" dirty="0" smtClean="0">
                <a:solidFill>
                  <a:schemeClr val="bg1"/>
                </a:solidFill>
                <a:latin typeface="+mn-lt"/>
              </a:rPr>
              <a:t>Confidential</a:t>
            </a:r>
            <a:endParaRPr lang="en-GB" sz="1100" dirty="0">
              <a:solidFill>
                <a:schemeClr val="bg1"/>
              </a:solidFill>
              <a:latin typeface="+mn-lt"/>
            </a:endParaRPr>
          </a:p>
        </p:txBody>
      </p:sp>
    </p:spTree>
    <p:extLst>
      <p:ext uri="{BB962C8B-B14F-4D97-AF65-F5344CB8AC3E}">
        <p14:creationId xmlns:p14="http://schemas.microsoft.com/office/powerpoint/2010/main" xmlns="" val="118057979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8800" y="10800"/>
            <a:ext cx="8910000" cy="615950"/>
          </a:xfrm>
        </p:spPr>
        <p:txBody>
          <a:bodyPr/>
          <a:lstStyle>
            <a:lvl1pPr>
              <a:defRPr>
                <a:solidFill>
                  <a:schemeClr val="bg1"/>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799" y="626399"/>
            <a:ext cx="4417185" cy="5913405"/>
          </a:xfr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10405" y="626399"/>
            <a:ext cx="4417185" cy="5913405"/>
          </a:xfr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Box 4"/>
          <p:cNvSpPr txBox="1"/>
          <p:nvPr userDrawn="1"/>
        </p:nvSpPr>
        <p:spPr>
          <a:xfrm>
            <a:off x="8263181" y="-39000"/>
            <a:ext cx="879014" cy="241980"/>
          </a:xfrm>
          <a:prstGeom prst="rect">
            <a:avLst/>
          </a:prstGeom>
          <a:noFill/>
        </p:spPr>
        <p:txBody>
          <a:bodyPr wrap="none" lIns="36000" tIns="36000" rIns="36000" bIns="36000" rtlCol="0">
            <a:spAutoFit/>
          </a:bodyPr>
          <a:lstStyle/>
          <a:p>
            <a:pPr algn="ctr"/>
            <a:r>
              <a:rPr lang="en-GB" sz="1100" dirty="0" smtClean="0">
                <a:solidFill>
                  <a:schemeClr val="bg1"/>
                </a:solidFill>
                <a:latin typeface="+mn-lt"/>
              </a:rPr>
              <a:t>Confidential</a:t>
            </a:r>
            <a:endParaRPr lang="en-GB" sz="1100" dirty="0">
              <a:solidFill>
                <a:schemeClr val="bg1"/>
              </a:solidFill>
              <a:latin typeface="+mn-lt"/>
            </a:endParaRPr>
          </a:p>
        </p:txBody>
      </p:sp>
    </p:spTree>
    <p:extLst>
      <p:ext uri="{BB962C8B-B14F-4D97-AF65-F5344CB8AC3E}">
        <p14:creationId xmlns:p14="http://schemas.microsoft.com/office/powerpoint/2010/main" xmlns="" val="29864902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descr="training_subpage_image"/>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71" name="Rectangle 3"/>
          <p:cNvSpPr>
            <a:spLocks noGrp="1" noChangeArrowheads="1"/>
          </p:cNvSpPr>
          <p:nvPr>
            <p:ph type="title"/>
          </p:nvPr>
        </p:nvSpPr>
        <p:spPr bwMode="auto">
          <a:xfrm>
            <a:off x="457200" y="679450"/>
            <a:ext cx="8229600" cy="61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title style</a:t>
            </a:r>
          </a:p>
        </p:txBody>
      </p:sp>
      <p:sp>
        <p:nvSpPr>
          <p:cNvPr id="7172" name="Rectangle 4"/>
          <p:cNvSpPr>
            <a:spLocks noGrp="1" noChangeArrowheads="1"/>
          </p:cNvSpPr>
          <p:nvPr>
            <p:ph type="body" idx="1"/>
          </p:nvPr>
        </p:nvSpPr>
        <p:spPr bwMode="auto">
          <a:xfrm>
            <a:off x="457200" y="1371600"/>
            <a:ext cx="8229600" cy="5270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4337" r:id="rId1"/>
    <p:sldLayoutId id="2147484338" r:id="rId2"/>
    <p:sldLayoutId id="2147484313" r:id="rId3"/>
  </p:sldLayoutIdLst>
  <p:timing>
    <p:tnLst>
      <p:par>
        <p:cTn id="1" dur="indefinite" restart="never" nodeType="tmRoot"/>
      </p:par>
    </p:tnLst>
  </p:timing>
  <p:txStyles>
    <p:title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Trebuchet MS" pitchFamily="34" charset="0"/>
        </a:defRPr>
      </a:lvl2pPr>
      <a:lvl3pPr algn="l" rtl="0" eaLnBrk="0" fontAlgn="base" hangingPunct="0">
        <a:spcBef>
          <a:spcPct val="0"/>
        </a:spcBef>
        <a:spcAft>
          <a:spcPct val="0"/>
        </a:spcAft>
        <a:defRPr sz="3200" b="1">
          <a:solidFill>
            <a:schemeClr val="tx2"/>
          </a:solidFill>
          <a:latin typeface="Trebuchet MS" pitchFamily="34" charset="0"/>
        </a:defRPr>
      </a:lvl3pPr>
      <a:lvl4pPr algn="l" rtl="0" eaLnBrk="0" fontAlgn="base" hangingPunct="0">
        <a:spcBef>
          <a:spcPct val="0"/>
        </a:spcBef>
        <a:spcAft>
          <a:spcPct val="0"/>
        </a:spcAft>
        <a:defRPr sz="3200" b="1">
          <a:solidFill>
            <a:schemeClr val="tx2"/>
          </a:solidFill>
          <a:latin typeface="Trebuchet MS" pitchFamily="34" charset="0"/>
        </a:defRPr>
      </a:lvl4pPr>
      <a:lvl5pPr algn="l" rtl="0" eaLnBrk="0" fontAlgn="base" hangingPunct="0">
        <a:spcBef>
          <a:spcPct val="0"/>
        </a:spcBef>
        <a:spcAft>
          <a:spcPct val="0"/>
        </a:spcAft>
        <a:defRPr sz="3200" b="1">
          <a:solidFill>
            <a:schemeClr val="tx2"/>
          </a:solidFill>
          <a:latin typeface="Trebuchet MS" pitchFamily="34" charset="0"/>
        </a:defRPr>
      </a:lvl5pPr>
      <a:lvl6pPr marL="457200" algn="l" rtl="0" fontAlgn="base">
        <a:spcBef>
          <a:spcPct val="0"/>
        </a:spcBef>
        <a:spcAft>
          <a:spcPct val="0"/>
        </a:spcAft>
        <a:defRPr sz="3200" b="1">
          <a:solidFill>
            <a:schemeClr val="tx2"/>
          </a:solidFill>
          <a:latin typeface="Trebuchet MS" pitchFamily="34" charset="0"/>
        </a:defRPr>
      </a:lvl6pPr>
      <a:lvl7pPr marL="914400" algn="l" rtl="0" fontAlgn="base">
        <a:spcBef>
          <a:spcPct val="0"/>
        </a:spcBef>
        <a:spcAft>
          <a:spcPct val="0"/>
        </a:spcAft>
        <a:defRPr sz="3200" b="1">
          <a:solidFill>
            <a:schemeClr val="tx2"/>
          </a:solidFill>
          <a:latin typeface="Trebuchet MS" pitchFamily="34" charset="0"/>
        </a:defRPr>
      </a:lvl7pPr>
      <a:lvl8pPr marL="1371600" algn="l" rtl="0" fontAlgn="base">
        <a:spcBef>
          <a:spcPct val="0"/>
        </a:spcBef>
        <a:spcAft>
          <a:spcPct val="0"/>
        </a:spcAft>
        <a:defRPr sz="3200" b="1">
          <a:solidFill>
            <a:schemeClr val="tx2"/>
          </a:solidFill>
          <a:latin typeface="Trebuchet MS" pitchFamily="34" charset="0"/>
        </a:defRPr>
      </a:lvl8pPr>
      <a:lvl9pPr marL="1828800" algn="l" rtl="0" fontAlgn="base">
        <a:spcBef>
          <a:spcPct val="0"/>
        </a:spcBef>
        <a:spcAft>
          <a:spcPct val="0"/>
        </a:spcAft>
        <a:defRPr sz="3200" b="1">
          <a:solidFill>
            <a:schemeClr val="tx2"/>
          </a:solidFill>
          <a:latin typeface="Trebuchet MS"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28.png"/><Relationship Id="rId7" Type="http://schemas.openxmlformats.org/officeDocument/2006/relationships/image" Target="../media/image5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2.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9.jpeg"/><Relationship Id="rId11" Type="http://schemas.openxmlformats.org/officeDocument/2006/relationships/image" Target="../media/image74.png"/><Relationship Id="rId5" Type="http://schemas.openxmlformats.org/officeDocument/2006/relationships/image" Target="../media/image68.jpeg"/><Relationship Id="rId10" Type="http://schemas.openxmlformats.org/officeDocument/2006/relationships/image" Target="../media/image73.png"/><Relationship Id="rId4" Type="http://schemas.openxmlformats.org/officeDocument/2006/relationships/image" Target="../media/image67.jpeg"/><Relationship Id="rId9" Type="http://schemas.openxmlformats.org/officeDocument/2006/relationships/image" Target="../media/image72.png"/></Relationships>
</file>

<file path=ppt/slides/_rels/slide3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3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3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3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65.png"/><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9.png"/></Relationships>
</file>

<file path=ppt/slides/_rels/slide3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4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6.png"/><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4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4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4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7.png"/><Relationship Id="rId1" Type="http://schemas.openxmlformats.org/officeDocument/2006/relationships/slideLayout" Target="../slideLayouts/slideLayout2.xml"/><Relationship Id="rId5" Type="http://schemas.openxmlformats.org/officeDocument/2006/relationships/image" Target="../media/image101.png"/><Relationship Id="rId4" Type="http://schemas.openxmlformats.org/officeDocument/2006/relationships/image" Target="../media/image100.png"/></Relationships>
</file>

<file path=ppt/slides/_rels/slide50.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105.png"/><Relationship Id="rId4" Type="http://schemas.openxmlformats.org/officeDocument/2006/relationships/image" Target="../media/image104.png"/></Relationships>
</file>

<file path=ppt/slides/_rels/slide5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107.png"/><Relationship Id="rId4" Type="http://schemas.openxmlformats.org/officeDocument/2006/relationships/image" Target="../media/image106.png"/></Relationships>
</file>

<file path=ppt/slides/_rels/slide5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5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13.png"/></Relationships>
</file>

<file path=ppt/slides/_rels/slide5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03.png"/><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59.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2.xml"/><Relationship Id="rId4" Type="http://schemas.openxmlformats.org/officeDocument/2006/relationships/image" Target="../media/image118.png"/></Relationships>
</file>

<file path=ppt/slides/_rels/slide6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22.png"/></Relationships>
</file>

<file path=ppt/slides/_rels/slide64.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65.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68.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2.xml"/><Relationship Id="rId4" Type="http://schemas.openxmlformats.org/officeDocument/2006/relationships/image" Target="../media/image131.png"/></Relationships>
</file>

<file path=ppt/slides/_rels/slide71.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29.png"/><Relationship Id="rId1" Type="http://schemas.openxmlformats.org/officeDocument/2006/relationships/slideLayout" Target="../slideLayouts/slideLayout2.xml"/><Relationship Id="rId4" Type="http://schemas.openxmlformats.org/officeDocument/2006/relationships/image" Target="../media/image133.png"/></Relationships>
</file>

<file path=ppt/slides/_rels/slide72.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29.png"/><Relationship Id="rId1" Type="http://schemas.openxmlformats.org/officeDocument/2006/relationships/slideLayout" Target="../slideLayouts/slideLayout2.xml"/><Relationship Id="rId5" Type="http://schemas.openxmlformats.org/officeDocument/2006/relationships/image" Target="../media/image136.png"/><Relationship Id="rId4" Type="http://schemas.openxmlformats.org/officeDocument/2006/relationships/image" Target="../media/image135.png"/></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74.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2.xml"/><Relationship Id="rId5" Type="http://schemas.openxmlformats.org/officeDocument/2006/relationships/image" Target="../media/image141.png"/><Relationship Id="rId4" Type="http://schemas.openxmlformats.org/officeDocument/2006/relationships/image" Target="../media/image140.png"/></Relationships>
</file>

<file path=ppt/slides/_rels/slide76.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2.xml"/><Relationship Id="rId6" Type="http://schemas.openxmlformats.org/officeDocument/2006/relationships/image" Target="../media/image150.png"/><Relationship Id="rId5" Type="http://schemas.openxmlformats.org/officeDocument/2006/relationships/image" Target="../media/image149.png"/><Relationship Id="rId4" Type="http://schemas.openxmlformats.org/officeDocument/2006/relationships/image" Target="../media/image148.png"/></Relationships>
</file>

<file path=ppt/slides/_rels/slide8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5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82.xml.rels><?xml version="1.0" encoding="UTF-8" standalone="yes"?>
<Relationships xmlns="http://schemas.openxmlformats.org/package/2006/relationships"><Relationship Id="rId3" Type="http://schemas.openxmlformats.org/officeDocument/2006/relationships/hyperlink" Target="https://community.accelrys.com/" TargetMode="External"/><Relationship Id="rId2" Type="http://schemas.openxmlformats.org/officeDocument/2006/relationships/hyperlink" Target="http://accelrys.com/customer-support/contact.html" TargetMode="External"/><Relationship Id="rId1" Type="http://schemas.openxmlformats.org/officeDocument/2006/relationships/slideLayout" Target="../slideLayouts/slideLayout2.xml"/><Relationship Id="rId5" Type="http://schemas.openxmlformats.org/officeDocument/2006/relationships/hyperlink" Target="mailto:support-japan@accelrys.com" TargetMode="External"/><Relationship Id="rId4" Type="http://schemas.openxmlformats.org/officeDocument/2006/relationships/hyperlink" Target="mailto:support@accelry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6"/>
          <p:cNvSpPr>
            <a:spLocks noGrp="1" noChangeArrowheads="1"/>
          </p:cNvSpPr>
          <p:nvPr>
            <p:ph type="ctrTitle"/>
          </p:nvPr>
        </p:nvSpPr>
        <p:spPr/>
        <p:txBody>
          <a:bodyPr/>
          <a:lstStyle/>
          <a:p>
            <a:r>
              <a:rPr lang="en-GB" dirty="0" smtClean="0"/>
              <a:t>Antibody </a:t>
            </a:r>
            <a:r>
              <a:rPr lang="en-GB" dirty="0" err="1" smtClean="0"/>
              <a:t>Modeling</a:t>
            </a:r>
            <a:endParaRPr lang="en-US" dirty="0" smtClean="0"/>
          </a:p>
        </p:txBody>
      </p:sp>
      <p:sp>
        <p:nvSpPr>
          <p:cNvPr id="14339" name="Rectangle 7"/>
          <p:cNvSpPr>
            <a:spLocks noGrp="1" noChangeArrowheads="1"/>
          </p:cNvSpPr>
          <p:nvPr>
            <p:ph type="subTitle" idx="1"/>
          </p:nvPr>
        </p:nvSpPr>
        <p:spPr/>
        <p:txBody>
          <a:bodyPr/>
          <a:lstStyle/>
          <a:p>
            <a:endParaRPr lang="en-GB" dirty="0" smtClean="0"/>
          </a:p>
          <a:p>
            <a:endParaRPr lang="en-GB" dirty="0" smtClean="0"/>
          </a:p>
          <a:p>
            <a:r>
              <a:rPr lang="en-GB" dirty="0" smtClean="0"/>
              <a:t>An antibody </a:t>
            </a:r>
            <a:r>
              <a:rPr lang="en-GB" dirty="0" err="1" smtClean="0"/>
              <a:t>modeling</a:t>
            </a:r>
            <a:r>
              <a:rPr lang="en-GB" dirty="0" smtClean="0"/>
              <a:t> workflow in Discovery Studio</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5"/>
          <p:cNvSpPr>
            <a:spLocks noGrp="1" noChangeArrowheads="1"/>
          </p:cNvSpPr>
          <p:nvPr>
            <p:ph type="body" idx="1"/>
          </p:nvPr>
        </p:nvSpPr>
        <p:spPr/>
        <p:txBody>
          <a:bodyPr/>
          <a:lstStyle/>
          <a:p>
            <a:pPr marL="0" indent="0" algn="just">
              <a:buNone/>
            </a:pPr>
            <a:r>
              <a:rPr lang="en-US" sz="1600" dirty="0"/>
              <a:t>Copyright © 2013  Accelrys Software Inc. All rights reserved.</a:t>
            </a:r>
          </a:p>
          <a:p>
            <a:pPr algn="just"/>
            <a:r>
              <a:rPr lang="en-US" sz="1600" dirty="0"/>
              <a:t>This product (software and/or documentation) is furnished under a License/Service Agreement and may be used only in accordance with the terms of such agreement. </a:t>
            </a:r>
          </a:p>
          <a:p>
            <a:pPr marL="0" indent="0" algn="just">
              <a:buNone/>
            </a:pPr>
            <a:endParaRPr lang="en-US" sz="1600" dirty="0"/>
          </a:p>
          <a:p>
            <a:pPr marL="0" indent="0" algn="just">
              <a:buNone/>
            </a:pPr>
            <a:r>
              <a:rPr lang="en-US" sz="1600" dirty="0"/>
              <a:t>Acknowledgments and References </a:t>
            </a:r>
          </a:p>
          <a:p>
            <a:pPr algn="just"/>
            <a:r>
              <a:rPr lang="en-US" sz="1600" dirty="0"/>
              <a:t>Accelrys may grant permission to republish or reprint its copyrighted materials. Requests should be submitted to Accelrys Scientific and Technical Support, either through email to support@accelrys.com or in writing to:</a:t>
            </a:r>
          </a:p>
          <a:p>
            <a:pPr marL="800100" lvl="2" indent="0" algn="just">
              <a:buNone/>
            </a:pPr>
            <a:r>
              <a:rPr lang="en-US" sz="1600" dirty="0"/>
              <a:t>Accelrys Support </a:t>
            </a:r>
          </a:p>
          <a:p>
            <a:pPr marL="800100" lvl="2" indent="0" algn="just">
              <a:buNone/>
            </a:pPr>
            <a:r>
              <a:rPr lang="en-US" sz="1600" dirty="0"/>
              <a:t>5005 </a:t>
            </a:r>
            <a:r>
              <a:rPr lang="en-US" sz="1600" dirty="0" err="1"/>
              <a:t>Wateridge</a:t>
            </a:r>
            <a:r>
              <a:rPr lang="en-US" sz="1600" dirty="0"/>
              <a:t> Vista Drive,</a:t>
            </a:r>
          </a:p>
          <a:p>
            <a:pPr marL="800100" lvl="2" indent="0" algn="just">
              <a:buNone/>
            </a:pPr>
            <a:r>
              <a:rPr lang="en-US" sz="1600" dirty="0"/>
              <a:t>San Diego, CA 92121, </a:t>
            </a:r>
          </a:p>
          <a:p>
            <a:pPr marL="800100" lvl="2" indent="0" algn="just">
              <a:buNone/>
            </a:pPr>
            <a:r>
              <a:rPr lang="en-US" sz="1600" dirty="0"/>
              <a:t>USA</a:t>
            </a:r>
          </a:p>
          <a:p>
            <a:pPr marL="0" indent="0" algn="just">
              <a:buNone/>
            </a:pPr>
            <a:endParaRPr lang="en-US" sz="1600" dirty="0"/>
          </a:p>
          <a:p>
            <a:pPr marL="0" indent="0" algn="just">
              <a:buNone/>
            </a:pPr>
            <a:r>
              <a:rPr lang="en-US" sz="1600" dirty="0"/>
              <a:t>This presentation may contain information on the roadmap and future software development efforts and is intended to outline our general product direction.  It should not be relied on in making a purchasing decision.</a:t>
            </a:r>
          </a:p>
          <a:p>
            <a:pPr marL="0" indent="0" algn="just">
              <a:buNone/>
            </a:pPr>
            <a:endParaRPr lang="en-US" sz="1600" dirty="0"/>
          </a:p>
          <a:p>
            <a:pPr marL="0" indent="0" algn="just">
              <a:buNone/>
            </a:pPr>
            <a:r>
              <a:rPr lang="en-US" sz="1600" dirty="0"/>
              <a:t>In addition, information disclosed in this presentation and related documents, whether oral or written, is confidential or proprietary information of Accelrys.  It shall be used only for the purpose of furthering our business relationship, and shall not be disclosed to third parties.</a:t>
            </a:r>
          </a:p>
        </p:txBody>
      </p:sp>
      <p:sp>
        <p:nvSpPr>
          <p:cNvPr id="18434" name="Rectangle 4"/>
          <p:cNvSpPr>
            <a:spLocks noGrp="1" noChangeArrowheads="1"/>
          </p:cNvSpPr>
          <p:nvPr>
            <p:ph type="title"/>
          </p:nvPr>
        </p:nvSpPr>
        <p:spPr/>
        <p:txBody>
          <a:bodyPr/>
          <a:lstStyle/>
          <a:p>
            <a:r>
              <a:rPr lang="en-US" dirty="0"/>
              <a:t>Copyright and Disclaimer</a:t>
            </a:r>
            <a:endParaRPr lang="en-US" dirty="0" smtClean="0">
              <a:solidFill>
                <a:schemeClr val="bg1"/>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5"/>
          <p:cNvSpPr>
            <a:spLocks noGrp="1" noChangeArrowheads="1"/>
          </p:cNvSpPr>
          <p:nvPr>
            <p:ph type="body" idx="1"/>
          </p:nvPr>
        </p:nvSpPr>
        <p:spPr/>
        <p:txBody>
          <a:bodyPr/>
          <a:lstStyle/>
          <a:p>
            <a:pPr algn="just"/>
            <a:endParaRPr lang="en-US" sz="2200" dirty="0" smtClean="0"/>
          </a:p>
          <a:p>
            <a:pPr algn="just"/>
            <a:endParaRPr lang="en-US" sz="2200" dirty="0" smtClean="0"/>
          </a:p>
          <a:p>
            <a:pPr algn="just"/>
            <a:r>
              <a:rPr lang="en-US" sz="2200" dirty="0" smtClean="0"/>
              <a:t>Introduction to Antibodies</a:t>
            </a:r>
          </a:p>
          <a:p>
            <a:pPr algn="just"/>
            <a:r>
              <a:rPr lang="en-US" sz="2200" dirty="0" smtClean="0"/>
              <a:t>Introduction to Discovery Studio</a:t>
            </a:r>
          </a:p>
          <a:p>
            <a:pPr algn="just"/>
            <a:r>
              <a:rPr lang="en-US" sz="2200" dirty="0" smtClean="0"/>
              <a:t>Working with Antibodies </a:t>
            </a:r>
          </a:p>
          <a:p>
            <a:pPr algn="just"/>
            <a:r>
              <a:rPr lang="en-US" sz="2200" dirty="0" smtClean="0"/>
              <a:t>Fab Antibody Modeling</a:t>
            </a:r>
          </a:p>
          <a:p>
            <a:pPr lvl="1" algn="just"/>
            <a:r>
              <a:rPr lang="en-US" sz="1800" dirty="0" smtClean="0"/>
              <a:t>Structure </a:t>
            </a:r>
            <a:r>
              <a:rPr lang="en-US" sz="1800" dirty="0"/>
              <a:t>Template Identification</a:t>
            </a:r>
          </a:p>
          <a:p>
            <a:pPr lvl="1" algn="just"/>
            <a:r>
              <a:rPr lang="en-US" sz="1800" dirty="0"/>
              <a:t>Framework Model Generation</a:t>
            </a:r>
          </a:p>
          <a:p>
            <a:pPr lvl="1" algn="just"/>
            <a:r>
              <a:rPr lang="en-US" sz="1800" dirty="0"/>
              <a:t>Analysis &amp; Selection of Framework Model(s</a:t>
            </a:r>
            <a:r>
              <a:rPr lang="en-US" sz="1800" dirty="0" smtClean="0"/>
              <a:t>)</a:t>
            </a:r>
          </a:p>
          <a:p>
            <a:pPr lvl="1" algn="just"/>
            <a:r>
              <a:rPr lang="en-US" sz="1800" dirty="0"/>
              <a:t>Loop Refinement (CDR)</a:t>
            </a:r>
          </a:p>
          <a:p>
            <a:pPr lvl="1" algn="just"/>
            <a:r>
              <a:rPr lang="en-US" sz="1800" i="1" dirty="0"/>
              <a:t>De Novo </a:t>
            </a:r>
            <a:r>
              <a:rPr lang="en-US" sz="1800" dirty="0"/>
              <a:t>Loop Modeling (Optional</a:t>
            </a:r>
            <a:r>
              <a:rPr lang="en-US" sz="1800" dirty="0" smtClean="0"/>
              <a:t>)</a:t>
            </a:r>
          </a:p>
          <a:p>
            <a:pPr lvl="1" algn="just"/>
            <a:r>
              <a:rPr lang="en-US" sz="1800" dirty="0" smtClean="0"/>
              <a:t>Additional Antibody Modeling</a:t>
            </a:r>
            <a:endParaRPr lang="en-US" sz="1800" dirty="0"/>
          </a:p>
          <a:p>
            <a:pPr marL="342900" lvl="1" indent="-342900" algn="just">
              <a:buFontTx/>
              <a:buChar char="•"/>
            </a:pPr>
            <a:r>
              <a:rPr lang="en-GB" dirty="0" smtClean="0"/>
              <a:t>Full </a:t>
            </a:r>
            <a:r>
              <a:rPr lang="en-GB" dirty="0"/>
              <a:t>Length Antibody </a:t>
            </a:r>
            <a:r>
              <a:rPr lang="en-GB" dirty="0" err="1" smtClean="0"/>
              <a:t>Modeling</a:t>
            </a:r>
            <a:endParaRPr lang="en-GB" dirty="0" smtClean="0"/>
          </a:p>
          <a:p>
            <a:pPr marL="342900" lvl="1" indent="-342900" algn="just">
              <a:buFontTx/>
              <a:buChar char="•"/>
            </a:pPr>
            <a:r>
              <a:rPr lang="en-GB" dirty="0" smtClean="0"/>
              <a:t>Minimization</a:t>
            </a:r>
          </a:p>
          <a:p>
            <a:pPr marL="342900" lvl="1" indent="-342900" algn="just">
              <a:buFontTx/>
              <a:buChar char="•"/>
            </a:pPr>
            <a:r>
              <a:rPr lang="en-GB" dirty="0" smtClean="0"/>
              <a:t>Next Steps</a:t>
            </a:r>
            <a:endParaRPr lang="en-GB" dirty="0"/>
          </a:p>
        </p:txBody>
      </p:sp>
      <p:sp>
        <p:nvSpPr>
          <p:cNvPr id="18434" name="Rectangle 4"/>
          <p:cNvSpPr>
            <a:spLocks noGrp="1" noChangeArrowheads="1"/>
          </p:cNvSpPr>
          <p:nvPr>
            <p:ph type="title"/>
          </p:nvPr>
        </p:nvSpPr>
        <p:spPr/>
        <p:txBody>
          <a:bodyPr/>
          <a:lstStyle/>
          <a:p>
            <a:r>
              <a:rPr lang="en-US" dirty="0" smtClean="0">
                <a:solidFill>
                  <a:schemeClr val="bg1"/>
                </a:solidFill>
              </a:rPr>
              <a:t>Agenda</a:t>
            </a:r>
          </a:p>
        </p:txBody>
      </p:sp>
      <p:grpSp>
        <p:nvGrpSpPr>
          <p:cNvPr id="2" name="Group 1"/>
          <p:cNvGrpSpPr/>
          <p:nvPr/>
        </p:nvGrpSpPr>
        <p:grpSpPr>
          <a:xfrm>
            <a:off x="5176159" y="1001475"/>
            <a:ext cx="3797657" cy="2005070"/>
            <a:chOff x="5176159" y="894270"/>
            <a:chExt cx="3797657" cy="200507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76159" y="894270"/>
              <a:ext cx="3473016" cy="16825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500800" y="1216800"/>
              <a:ext cx="3473016" cy="16825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sp>
        <p:nvSpPr>
          <p:cNvPr id="3" name="Down Arrow 2"/>
          <p:cNvSpPr/>
          <p:nvPr/>
        </p:nvSpPr>
        <p:spPr bwMode="auto">
          <a:xfrm>
            <a:off x="6963103" y="3256177"/>
            <a:ext cx="223768" cy="537670"/>
          </a:xfrm>
          <a:prstGeom prst="downArrow">
            <a:avLst/>
          </a:prstGeom>
          <a:ln>
            <a:noFill/>
            <a:headEnd type="none" w="med" len="med"/>
            <a:tailEnd type="none" w="med" len="me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style>
          <a:lnRef idx="0">
            <a:schemeClr val="dk1"/>
          </a:lnRef>
          <a:fillRef idx="3">
            <a:schemeClr val="dk1"/>
          </a:fillRef>
          <a:effectRef idx="3">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smtClean="0">
              <a:ln>
                <a:noFill/>
              </a:ln>
              <a:solidFill>
                <a:schemeClr val="tx1"/>
              </a:solidFill>
              <a:effectLst/>
              <a:latin typeface="Times New Roman" pitchFamily="18" charset="0"/>
            </a:endParaRPr>
          </a:p>
        </p:txBody>
      </p:sp>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367559" y="4043480"/>
            <a:ext cx="3414857" cy="248571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3613309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Antibodies as Drug Targets</a:t>
            </a:r>
            <a:endParaRPr lang="en-GB" dirty="0"/>
          </a:p>
        </p:txBody>
      </p:sp>
      <p:sp>
        <p:nvSpPr>
          <p:cNvPr id="5" name="Rounded Rectangle 4"/>
          <p:cNvSpPr/>
          <p:nvPr/>
        </p:nvSpPr>
        <p:spPr bwMode="auto">
          <a:xfrm>
            <a:off x="337849" y="1381988"/>
            <a:ext cx="8468302" cy="578882"/>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The quest for </a:t>
            </a:r>
            <a:r>
              <a:rPr lang="en-US" sz="1400" b="0" dirty="0" smtClean="0">
                <a:solidFill>
                  <a:schemeClr val="tx1"/>
                </a:solidFill>
                <a:latin typeface="Trebuchet MS" pitchFamily="34" charset="0"/>
              </a:rPr>
              <a:t>better therapeutic antibodies has gained great momentum in recent years, motivated by a convergence of clinical, scientific, technological and commercial factors</a:t>
            </a:r>
            <a:endParaRPr lang="en-US" sz="1400" b="0" dirty="0">
              <a:solidFill>
                <a:schemeClr val="tx1"/>
              </a:solidFill>
              <a:latin typeface="Trebuchet MS" pitchFamily="34" charset="0"/>
            </a:endParaRPr>
          </a:p>
        </p:txBody>
      </p:sp>
      <p:sp>
        <p:nvSpPr>
          <p:cNvPr id="6" name="Rounded Rectangle 5"/>
          <p:cNvSpPr/>
          <p:nvPr/>
        </p:nvSpPr>
        <p:spPr bwMode="auto">
          <a:xfrm>
            <a:off x="337849" y="2105176"/>
            <a:ext cx="8468302" cy="2009061"/>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Why </a:t>
            </a:r>
            <a:r>
              <a:rPr lang="en-US" sz="1400" b="0" dirty="0" smtClean="0">
                <a:solidFill>
                  <a:schemeClr val="tx1"/>
                </a:solidFill>
                <a:latin typeface="Trebuchet MS" pitchFamily="34" charset="0"/>
              </a:rPr>
              <a:t>Build Antibody </a:t>
            </a:r>
            <a:r>
              <a:rPr lang="en-US" sz="1400" b="0" dirty="0">
                <a:solidFill>
                  <a:schemeClr val="tx1"/>
                </a:solidFill>
                <a:latin typeface="Trebuchet MS" pitchFamily="34" charset="0"/>
              </a:rPr>
              <a:t>Models</a:t>
            </a:r>
            <a:r>
              <a:rPr lang="en-US" sz="1400" b="0" dirty="0" smtClean="0">
                <a:solidFill>
                  <a:schemeClr val="tx1"/>
                </a:solidFill>
                <a:latin typeface="Trebuchet MS" pitchFamily="34" charset="0"/>
              </a:rPr>
              <a:t>?</a:t>
            </a:r>
          </a:p>
          <a:p>
            <a:pPr marL="174625" indent="-174625">
              <a:buFont typeface="Arial" pitchFamily="34" charset="0"/>
              <a:buChar char="•"/>
            </a:pPr>
            <a:r>
              <a:rPr lang="en-US" sz="1400" b="0" dirty="0">
                <a:solidFill>
                  <a:schemeClr val="tx1"/>
                </a:solidFill>
                <a:latin typeface="Trebuchet MS" pitchFamily="34" charset="0"/>
              </a:rPr>
              <a:t>Relatively inexpensive method for deriving an antibody structure</a:t>
            </a:r>
          </a:p>
          <a:p>
            <a:pPr marL="174625" indent="-174625">
              <a:buFont typeface="Arial" pitchFamily="34" charset="0"/>
              <a:buChar char="•"/>
            </a:pPr>
            <a:r>
              <a:rPr lang="en-US" sz="1400" b="0" dirty="0">
                <a:solidFill>
                  <a:schemeClr val="tx1"/>
                </a:solidFill>
                <a:latin typeface="Trebuchet MS" pitchFamily="34" charset="0"/>
              </a:rPr>
              <a:t>Models can be quickly built and correlated to experimental observations</a:t>
            </a:r>
          </a:p>
          <a:p>
            <a:pPr marL="174625" indent="-174625">
              <a:buFont typeface="Arial" pitchFamily="34" charset="0"/>
              <a:buChar char="•"/>
            </a:pPr>
            <a:r>
              <a:rPr lang="en-US" sz="1400" b="0" dirty="0">
                <a:solidFill>
                  <a:schemeClr val="tx1"/>
                </a:solidFill>
                <a:latin typeface="Trebuchet MS" pitchFamily="34" charset="0"/>
              </a:rPr>
              <a:t>Models can be used to study biophysical properties of an antibody and help build new hypotheses</a:t>
            </a:r>
          </a:p>
          <a:p>
            <a:pPr marL="174625" indent="-174625">
              <a:buFont typeface="Arial" pitchFamily="34" charset="0"/>
              <a:buChar char="•"/>
            </a:pPr>
            <a:r>
              <a:rPr lang="en-US" sz="1400" b="0" dirty="0">
                <a:solidFill>
                  <a:schemeClr val="tx1"/>
                </a:solidFill>
                <a:latin typeface="Trebuchet MS" pitchFamily="34" charset="0"/>
              </a:rPr>
              <a:t>Models can guide experiments used for improving solubility, binding affinity, stability or any other structure based antibody work</a:t>
            </a:r>
          </a:p>
          <a:p>
            <a:pPr marL="174625" indent="-174625">
              <a:buFont typeface="Arial" pitchFamily="34" charset="0"/>
              <a:buChar char="•"/>
            </a:pPr>
            <a:r>
              <a:rPr lang="en-US" sz="1400" b="0" dirty="0">
                <a:solidFill>
                  <a:schemeClr val="tx1"/>
                </a:solidFill>
                <a:latin typeface="Trebuchet MS" pitchFamily="34" charset="0"/>
              </a:rPr>
              <a:t>Structural knowledge can inform approaches for humanization and reducing immunogenicity</a:t>
            </a:r>
          </a:p>
          <a:p>
            <a:pPr marL="174625" indent="-174625">
              <a:buFont typeface="Arial" pitchFamily="34" charset="0"/>
              <a:buChar char="•"/>
            </a:pPr>
            <a:r>
              <a:rPr lang="en-US" sz="1400" b="0" dirty="0">
                <a:solidFill>
                  <a:schemeClr val="tx1"/>
                </a:solidFill>
                <a:latin typeface="Trebuchet MS" pitchFamily="34" charset="0"/>
              </a:rPr>
              <a:t>Models can be used to help in the design of new antibody libraries</a:t>
            </a:r>
          </a:p>
        </p:txBody>
      </p:sp>
      <p:sp>
        <p:nvSpPr>
          <p:cNvPr id="7" name="Rounded Rectangle 6"/>
          <p:cNvSpPr/>
          <p:nvPr/>
        </p:nvSpPr>
        <p:spPr bwMode="auto">
          <a:xfrm>
            <a:off x="337849" y="658800"/>
            <a:ext cx="8468302" cy="578882"/>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An antibody, also </a:t>
            </a:r>
            <a:r>
              <a:rPr lang="en-US" sz="1400" b="0" dirty="0">
                <a:solidFill>
                  <a:schemeClr val="tx1"/>
                </a:solidFill>
                <a:latin typeface="Trebuchet MS" pitchFamily="34" charset="0"/>
              </a:rPr>
              <a:t>known as an immunoglobulin (</a:t>
            </a:r>
            <a:r>
              <a:rPr lang="en-US" sz="1400" b="0" dirty="0" err="1">
                <a:solidFill>
                  <a:schemeClr val="tx1"/>
                </a:solidFill>
                <a:latin typeface="Trebuchet MS" pitchFamily="34" charset="0"/>
              </a:rPr>
              <a:t>Ig</a:t>
            </a:r>
            <a:r>
              <a:rPr lang="en-US" sz="1400" b="0" dirty="0">
                <a:solidFill>
                  <a:schemeClr val="tx1"/>
                </a:solidFill>
                <a:latin typeface="Trebuchet MS" pitchFamily="34" charset="0"/>
              </a:rPr>
              <a:t>), is a large Y-shaped protein produced by the immune system as a first line of defense against foreign </a:t>
            </a:r>
            <a:r>
              <a:rPr lang="en-US" sz="1400" b="0" dirty="0" smtClean="0">
                <a:solidFill>
                  <a:schemeClr val="tx1"/>
                </a:solidFill>
                <a:latin typeface="Trebuchet MS" pitchFamily="34" charset="0"/>
              </a:rPr>
              <a:t>entities</a:t>
            </a:r>
            <a:endParaRPr lang="en-US" sz="1400" b="0" dirty="0">
              <a:solidFill>
                <a:schemeClr val="tx1"/>
              </a:solidFill>
              <a:latin typeface="Trebuchet MS" pitchFamily="34" charset="0"/>
            </a:endParaRPr>
          </a:p>
        </p:txBody>
      </p:sp>
      <p:sp>
        <p:nvSpPr>
          <p:cNvPr id="9" name="Rounded Rectangle 8"/>
          <p:cNvSpPr/>
          <p:nvPr/>
        </p:nvSpPr>
        <p:spPr bwMode="auto">
          <a:xfrm>
            <a:off x="99941" y="6117350"/>
            <a:ext cx="8944119" cy="664012"/>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r>
              <a:rPr lang="en-US" sz="1100" b="0" dirty="0" smtClean="0">
                <a:solidFill>
                  <a:schemeClr val="tx1"/>
                </a:solidFill>
                <a:latin typeface="Trebuchet MS" pitchFamily="34" charset="0"/>
              </a:rPr>
              <a:t>Chan </a:t>
            </a:r>
            <a:r>
              <a:rPr lang="en-US" sz="1100" b="0" dirty="0">
                <a:solidFill>
                  <a:schemeClr val="tx1"/>
                </a:solidFill>
                <a:latin typeface="Trebuchet MS" pitchFamily="34" charset="0"/>
              </a:rPr>
              <a:t>AC, Carter PJ</a:t>
            </a:r>
            <a:r>
              <a:rPr lang="en-US" sz="1100" b="0" dirty="0" smtClean="0">
                <a:solidFill>
                  <a:schemeClr val="tx1"/>
                </a:solidFill>
                <a:latin typeface="Trebuchet MS" pitchFamily="34" charset="0"/>
              </a:rPr>
              <a:t>. Therapeutic </a:t>
            </a:r>
            <a:r>
              <a:rPr lang="en-US" sz="1100" b="0" dirty="0">
                <a:solidFill>
                  <a:schemeClr val="tx1"/>
                </a:solidFill>
                <a:latin typeface="Trebuchet MS" pitchFamily="34" charset="0"/>
              </a:rPr>
              <a:t>antibodies for autoimmunity and inflammation</a:t>
            </a:r>
            <a:r>
              <a:rPr lang="en-US" sz="1100" b="0" dirty="0" smtClean="0">
                <a:solidFill>
                  <a:schemeClr val="tx1"/>
                </a:solidFill>
                <a:latin typeface="Trebuchet MS" pitchFamily="34" charset="0"/>
              </a:rPr>
              <a:t>. </a:t>
            </a:r>
            <a:r>
              <a:rPr lang="en-US" sz="1100" b="0" i="1" dirty="0">
                <a:solidFill>
                  <a:schemeClr val="tx1"/>
                </a:solidFill>
                <a:latin typeface="Trebuchet MS" pitchFamily="34" charset="0"/>
              </a:rPr>
              <a:t>Nature Reviews Immunology.</a:t>
            </a:r>
            <a:r>
              <a:rPr lang="en-US" sz="1100" b="0" dirty="0">
                <a:solidFill>
                  <a:schemeClr val="tx1"/>
                </a:solidFill>
                <a:latin typeface="Trebuchet MS" pitchFamily="34" charset="0"/>
              </a:rPr>
              <a:t> </a:t>
            </a:r>
            <a:r>
              <a:rPr lang="en-US" sz="1100" dirty="0">
                <a:solidFill>
                  <a:schemeClr val="tx1"/>
                </a:solidFill>
                <a:latin typeface="Trebuchet MS" pitchFamily="34" charset="0"/>
              </a:rPr>
              <a:t>2010</a:t>
            </a:r>
            <a:r>
              <a:rPr lang="en-US" sz="1100" b="0" dirty="0">
                <a:solidFill>
                  <a:schemeClr val="tx1"/>
                </a:solidFill>
                <a:latin typeface="Trebuchet MS" pitchFamily="34" charset="0"/>
              </a:rPr>
              <a:t>, 10, </a:t>
            </a:r>
            <a:r>
              <a:rPr lang="en-US" sz="1100" b="0" dirty="0" smtClean="0">
                <a:solidFill>
                  <a:schemeClr val="tx1"/>
                </a:solidFill>
                <a:latin typeface="Trebuchet MS" pitchFamily="34" charset="0"/>
              </a:rPr>
              <a:t>301</a:t>
            </a:r>
          </a:p>
          <a:p>
            <a:r>
              <a:rPr lang="en-US" sz="1100" b="0" dirty="0">
                <a:solidFill>
                  <a:schemeClr val="tx1"/>
                </a:solidFill>
                <a:latin typeface="Trebuchet MS" pitchFamily="34" charset="0"/>
              </a:rPr>
              <a:t>Beck A, </a:t>
            </a:r>
            <a:r>
              <a:rPr lang="en-US" sz="1100" b="0" dirty="0" err="1">
                <a:solidFill>
                  <a:schemeClr val="tx1"/>
                </a:solidFill>
                <a:latin typeface="Trebuchet MS" pitchFamily="34" charset="0"/>
              </a:rPr>
              <a:t>Wurch</a:t>
            </a:r>
            <a:r>
              <a:rPr lang="en-US" sz="1100" b="0" dirty="0">
                <a:solidFill>
                  <a:schemeClr val="tx1"/>
                </a:solidFill>
                <a:latin typeface="Trebuchet MS" pitchFamily="34" charset="0"/>
              </a:rPr>
              <a:t> T, </a:t>
            </a:r>
            <a:r>
              <a:rPr lang="en-US" sz="1100" b="0" dirty="0" err="1">
                <a:solidFill>
                  <a:schemeClr val="tx1"/>
                </a:solidFill>
                <a:latin typeface="Trebuchet MS" pitchFamily="34" charset="0"/>
              </a:rPr>
              <a:t>Bailly</a:t>
            </a:r>
            <a:r>
              <a:rPr lang="en-US" sz="1100" b="0" dirty="0">
                <a:solidFill>
                  <a:schemeClr val="tx1"/>
                </a:solidFill>
                <a:latin typeface="Trebuchet MS" pitchFamily="34" charset="0"/>
              </a:rPr>
              <a:t> C, </a:t>
            </a:r>
            <a:r>
              <a:rPr lang="en-US" sz="1100" b="0" dirty="0" err="1">
                <a:solidFill>
                  <a:schemeClr val="tx1"/>
                </a:solidFill>
                <a:latin typeface="Trebuchet MS" pitchFamily="34" charset="0"/>
              </a:rPr>
              <a:t>Corvaia</a:t>
            </a:r>
            <a:r>
              <a:rPr lang="en-US" sz="1100" b="0" dirty="0">
                <a:solidFill>
                  <a:schemeClr val="tx1"/>
                </a:solidFill>
                <a:latin typeface="Trebuchet MS" pitchFamily="34" charset="0"/>
              </a:rPr>
              <a:t> N. Strategies and challenges for the next generation of therapeutic antibodies. </a:t>
            </a:r>
            <a:r>
              <a:rPr lang="en-US" sz="1100" b="0" i="1" dirty="0">
                <a:solidFill>
                  <a:schemeClr val="tx1"/>
                </a:solidFill>
                <a:latin typeface="Trebuchet MS" pitchFamily="34" charset="0"/>
              </a:rPr>
              <a:t>Nature Reviews Immunology.</a:t>
            </a:r>
            <a:r>
              <a:rPr lang="en-US" sz="1100" b="0" dirty="0">
                <a:solidFill>
                  <a:schemeClr val="tx1"/>
                </a:solidFill>
                <a:latin typeface="Trebuchet MS" pitchFamily="34" charset="0"/>
              </a:rPr>
              <a:t> </a:t>
            </a:r>
            <a:r>
              <a:rPr lang="en-US" sz="1100" dirty="0">
                <a:solidFill>
                  <a:schemeClr val="tx1"/>
                </a:solidFill>
                <a:latin typeface="Trebuchet MS" pitchFamily="34" charset="0"/>
              </a:rPr>
              <a:t>2010</a:t>
            </a:r>
            <a:r>
              <a:rPr lang="en-US" sz="1100" b="0" dirty="0">
                <a:solidFill>
                  <a:schemeClr val="tx1"/>
                </a:solidFill>
                <a:latin typeface="Trebuchet MS" pitchFamily="34" charset="0"/>
              </a:rPr>
              <a:t>, 10, 345</a:t>
            </a:r>
            <a:r>
              <a:rPr lang="en-US" sz="1100" b="0" dirty="0" smtClean="0">
                <a:solidFill>
                  <a:schemeClr val="tx1"/>
                </a:solidFill>
                <a:latin typeface="Trebuchet MS" pitchFamily="34" charset="0"/>
              </a:rPr>
              <a:t>.</a:t>
            </a:r>
            <a:endParaRPr lang="en-US" sz="1100" b="0" dirty="0">
              <a:solidFill>
                <a:schemeClr val="tx1"/>
              </a:solidFill>
              <a:latin typeface="Trebuchet MS" pitchFamily="34" charset="0"/>
            </a:endParaRPr>
          </a:p>
        </p:txBody>
      </p:sp>
      <p:grpSp>
        <p:nvGrpSpPr>
          <p:cNvPr id="2" name="Group 1"/>
          <p:cNvGrpSpPr/>
          <p:nvPr/>
        </p:nvGrpSpPr>
        <p:grpSpPr>
          <a:xfrm>
            <a:off x="2082538" y="4258543"/>
            <a:ext cx="4978925" cy="1714500"/>
            <a:chOff x="1960460" y="4311363"/>
            <a:chExt cx="4978925" cy="171450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960460" y="4438363"/>
              <a:ext cx="825500" cy="1460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586323" y="4438363"/>
              <a:ext cx="838200" cy="1460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224885" y="4311363"/>
              <a:ext cx="1714500" cy="1714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xmlns="" val="32232558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Top 25 Drug Products in the World</a:t>
            </a:r>
            <a:endParaRPr lang="en-GB"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xmlns="" val="2033184260"/>
              </p:ext>
            </p:extLst>
          </p:nvPr>
        </p:nvGraphicFramePr>
        <p:xfrm>
          <a:off x="11174" y="587030"/>
          <a:ext cx="9121652" cy="5985600"/>
        </p:xfrm>
        <a:graphic>
          <a:graphicData uri="http://schemas.openxmlformats.org/drawingml/2006/table">
            <a:tbl>
              <a:tblPr>
                <a:tableStyleId>{93296810-A885-4BE3-A3E7-6D5BEEA58F35}</a:tableStyleId>
              </a:tblPr>
              <a:tblGrid>
                <a:gridCol w="216000"/>
                <a:gridCol w="1044000"/>
                <a:gridCol w="1224000"/>
                <a:gridCol w="1440000"/>
                <a:gridCol w="2088000"/>
                <a:gridCol w="486493"/>
                <a:gridCol w="486493"/>
                <a:gridCol w="486493"/>
                <a:gridCol w="390173"/>
                <a:gridCol w="1260000"/>
              </a:tblGrid>
              <a:tr h="135122">
                <a:tc>
                  <a:txBody>
                    <a:bodyPr/>
                    <a:lstStyle/>
                    <a:p>
                      <a:pPr algn="l" fontAlgn="b"/>
                      <a:endParaRPr lang="en-GB" sz="950" b="1" i="0" u="none" strike="noStrike" dirty="0">
                        <a:solidFill>
                          <a:srgbClr val="000000"/>
                        </a:solidFill>
                        <a:effectLst/>
                        <a:latin typeface="+mn-lt"/>
                      </a:endParaRPr>
                    </a:p>
                  </a:txBody>
                  <a:tcPr marL="54000" marR="18000" marT="3600" marB="3600">
                    <a:solidFill>
                      <a:schemeClr val="accent6">
                        <a:lumMod val="60000"/>
                        <a:lumOff val="40000"/>
                      </a:schemeClr>
                    </a:solidFill>
                  </a:tcPr>
                </a:tc>
                <a:tc>
                  <a:txBody>
                    <a:bodyPr/>
                    <a:lstStyle/>
                    <a:p>
                      <a:pPr algn="l" fontAlgn="b"/>
                      <a:endParaRPr lang="en-GB" sz="950" b="1" i="0" u="none" strike="noStrike" dirty="0">
                        <a:solidFill>
                          <a:srgbClr val="000000"/>
                        </a:solidFill>
                        <a:effectLst/>
                        <a:latin typeface="+mn-lt"/>
                      </a:endParaRPr>
                    </a:p>
                  </a:txBody>
                  <a:tcPr marL="54000" marR="18000" marT="3600" marB="3600">
                    <a:solidFill>
                      <a:schemeClr val="accent6">
                        <a:lumMod val="60000"/>
                        <a:lumOff val="40000"/>
                      </a:schemeClr>
                    </a:solidFill>
                  </a:tcPr>
                </a:tc>
                <a:tc>
                  <a:txBody>
                    <a:bodyPr/>
                    <a:lstStyle/>
                    <a:p>
                      <a:pPr algn="l" fontAlgn="b"/>
                      <a:endParaRPr lang="en-GB" sz="950" b="1" i="0" u="none" strike="noStrike" dirty="0">
                        <a:solidFill>
                          <a:srgbClr val="000000"/>
                        </a:solidFill>
                        <a:effectLst/>
                        <a:latin typeface="+mn-lt"/>
                      </a:endParaRPr>
                    </a:p>
                  </a:txBody>
                  <a:tcPr marL="54000" marR="18000" marT="3600" marB="3600">
                    <a:solidFill>
                      <a:schemeClr val="accent6">
                        <a:lumMod val="60000"/>
                        <a:lumOff val="40000"/>
                      </a:schemeClr>
                    </a:solidFill>
                  </a:tcPr>
                </a:tc>
                <a:tc>
                  <a:txBody>
                    <a:bodyPr/>
                    <a:lstStyle/>
                    <a:p>
                      <a:pPr algn="l" fontAlgn="b"/>
                      <a:endParaRPr lang="en-GB" sz="950" b="1" i="0" u="none" strike="noStrike" dirty="0">
                        <a:solidFill>
                          <a:srgbClr val="000000"/>
                        </a:solidFill>
                        <a:effectLst/>
                        <a:latin typeface="+mn-lt"/>
                      </a:endParaRPr>
                    </a:p>
                  </a:txBody>
                  <a:tcPr marL="54000" marR="18000" marT="3600" marB="3600">
                    <a:solidFill>
                      <a:schemeClr val="accent6">
                        <a:lumMod val="60000"/>
                        <a:lumOff val="40000"/>
                      </a:schemeClr>
                    </a:solidFill>
                  </a:tcPr>
                </a:tc>
                <a:tc>
                  <a:txBody>
                    <a:bodyPr/>
                    <a:lstStyle/>
                    <a:p>
                      <a:pPr algn="l" fontAlgn="b"/>
                      <a:endParaRPr lang="en-GB" sz="950" b="1" i="0" u="none" strike="noStrike" dirty="0">
                        <a:solidFill>
                          <a:srgbClr val="000000"/>
                        </a:solidFill>
                        <a:effectLst/>
                        <a:latin typeface="+mn-lt"/>
                      </a:endParaRPr>
                    </a:p>
                  </a:txBody>
                  <a:tcPr marL="54000" marR="18000" marT="3600" marB="3600">
                    <a:solidFill>
                      <a:schemeClr val="accent6">
                        <a:lumMod val="60000"/>
                        <a:lumOff val="40000"/>
                      </a:schemeClr>
                    </a:solidFill>
                  </a:tcPr>
                </a:tc>
                <a:tc gridSpan="3">
                  <a:txBody>
                    <a:bodyPr/>
                    <a:lstStyle/>
                    <a:p>
                      <a:pPr algn="ctr" fontAlgn="b"/>
                      <a:r>
                        <a:rPr lang="en-GB" sz="950" b="1" u="none" strike="noStrike" dirty="0" smtClean="0">
                          <a:effectLst/>
                        </a:rPr>
                        <a:t>WW</a:t>
                      </a:r>
                      <a:r>
                        <a:rPr lang="en-GB" sz="950" b="1" u="none" strike="noStrike" baseline="0" dirty="0" smtClean="0">
                          <a:effectLst/>
                        </a:rPr>
                        <a:t> </a:t>
                      </a:r>
                      <a:r>
                        <a:rPr lang="en-GB" sz="950" b="1" u="none" strike="noStrike" dirty="0" smtClean="0">
                          <a:effectLst/>
                        </a:rPr>
                        <a:t>Product Sales</a:t>
                      </a:r>
                      <a:r>
                        <a:rPr lang="en-GB" sz="950" b="1" u="none" strike="noStrike" baseline="0" dirty="0" smtClean="0">
                          <a:effectLst/>
                        </a:rPr>
                        <a:t> ($</a:t>
                      </a:r>
                      <a:r>
                        <a:rPr lang="en-GB" sz="950" b="1" u="none" strike="noStrike" baseline="0" dirty="0" err="1" smtClean="0">
                          <a:effectLst/>
                        </a:rPr>
                        <a:t>bn</a:t>
                      </a:r>
                      <a:r>
                        <a:rPr lang="en-GB" sz="950" b="1" u="none" strike="noStrike" baseline="0" dirty="0" smtClean="0">
                          <a:effectLst/>
                        </a:rPr>
                        <a:t>)</a:t>
                      </a:r>
                      <a:endParaRPr lang="en-GB" sz="950" b="1" i="0" u="none" strike="noStrike" dirty="0">
                        <a:solidFill>
                          <a:srgbClr val="000000"/>
                        </a:solidFill>
                        <a:effectLst/>
                        <a:latin typeface="+mn-lt"/>
                      </a:endParaRPr>
                    </a:p>
                  </a:txBody>
                  <a:tcPr marL="54000" marR="18000" marT="3600" marB="3600">
                    <a:solidFill>
                      <a:schemeClr val="accent6">
                        <a:lumMod val="60000"/>
                        <a:lumOff val="40000"/>
                      </a:schemeClr>
                    </a:solidFill>
                  </a:tcPr>
                </a:tc>
                <a:tc hMerge="1">
                  <a:txBody>
                    <a:bodyPr/>
                    <a:lstStyle/>
                    <a:p>
                      <a:pPr algn="r" fontAlgn="b"/>
                      <a:endParaRPr lang="en-GB" sz="900" b="1" i="0" u="none" strike="noStrike" dirty="0">
                        <a:solidFill>
                          <a:srgbClr val="000000"/>
                        </a:solidFill>
                        <a:effectLst/>
                        <a:latin typeface="+mn-lt"/>
                      </a:endParaRPr>
                    </a:p>
                  </a:txBody>
                  <a:tcPr marL="54000" marR="18000" marT="7200" marB="7200" anchor="b"/>
                </a:tc>
                <a:tc hMerge="1">
                  <a:txBody>
                    <a:bodyPr/>
                    <a:lstStyle/>
                    <a:p>
                      <a:pPr algn="l" fontAlgn="b"/>
                      <a:endParaRPr lang="en-GB" sz="900" b="1" i="0" u="none" strike="noStrike" dirty="0">
                        <a:solidFill>
                          <a:srgbClr val="000000"/>
                        </a:solidFill>
                        <a:effectLst/>
                        <a:latin typeface="+mn-lt"/>
                      </a:endParaRPr>
                    </a:p>
                  </a:txBody>
                  <a:tcPr marL="54000" marR="18000" marT="7200" marB="7200" anchor="b"/>
                </a:tc>
                <a:tc>
                  <a:txBody>
                    <a:bodyPr/>
                    <a:lstStyle/>
                    <a:p>
                      <a:pPr algn="ctr" fontAlgn="b"/>
                      <a:endParaRPr lang="en-GB" sz="950" b="1" i="0" u="none" strike="noStrike" dirty="0">
                        <a:solidFill>
                          <a:srgbClr val="000000"/>
                        </a:solidFill>
                        <a:effectLst/>
                        <a:latin typeface="+mn-lt"/>
                      </a:endParaRPr>
                    </a:p>
                  </a:txBody>
                  <a:tcPr marL="54000" marR="18000" marT="3600" marB="3600">
                    <a:solidFill>
                      <a:schemeClr val="accent6">
                        <a:lumMod val="60000"/>
                        <a:lumOff val="40000"/>
                      </a:schemeClr>
                    </a:solidFill>
                  </a:tcPr>
                </a:tc>
                <a:tc>
                  <a:txBody>
                    <a:bodyPr/>
                    <a:lstStyle/>
                    <a:p>
                      <a:pPr algn="l" fontAlgn="b"/>
                      <a:endParaRPr lang="en-GB" sz="950" b="1" i="0" u="none" strike="noStrike" dirty="0">
                        <a:solidFill>
                          <a:srgbClr val="000000"/>
                        </a:solidFill>
                        <a:effectLst/>
                        <a:latin typeface="+mn-lt"/>
                      </a:endParaRPr>
                    </a:p>
                  </a:txBody>
                  <a:tcPr marL="54000" marR="18000" marT="3600" marB="3600">
                    <a:solidFill>
                      <a:schemeClr val="accent6">
                        <a:lumMod val="60000"/>
                        <a:lumOff val="40000"/>
                      </a:schemeClr>
                    </a:solidFill>
                  </a:tcPr>
                </a:tc>
              </a:tr>
              <a:tr h="135122">
                <a:tc>
                  <a:txBody>
                    <a:bodyPr/>
                    <a:lstStyle/>
                    <a:p>
                      <a:pPr algn="l" fontAlgn="b"/>
                      <a:endParaRPr lang="en-GB" sz="950" b="1" i="0" u="none" strike="noStrike" dirty="0">
                        <a:solidFill>
                          <a:srgbClr val="000000"/>
                        </a:solidFill>
                        <a:effectLst/>
                        <a:latin typeface="+mn-lt"/>
                      </a:endParaRPr>
                    </a:p>
                  </a:txBody>
                  <a:tcPr marL="54000" marR="18000" marT="3600" marB="3600">
                    <a:solidFill>
                      <a:schemeClr val="accent6">
                        <a:lumMod val="60000"/>
                        <a:lumOff val="40000"/>
                      </a:schemeClr>
                    </a:solidFill>
                  </a:tcPr>
                </a:tc>
                <a:tc>
                  <a:txBody>
                    <a:bodyPr/>
                    <a:lstStyle/>
                    <a:p>
                      <a:pPr algn="l" fontAlgn="b"/>
                      <a:r>
                        <a:rPr lang="en-GB" sz="950" b="1" u="none" strike="noStrike" dirty="0">
                          <a:effectLst/>
                        </a:rPr>
                        <a:t>Product</a:t>
                      </a:r>
                      <a:endParaRPr lang="en-GB" sz="950" b="1" i="0" u="none" strike="noStrike" dirty="0">
                        <a:solidFill>
                          <a:srgbClr val="000000"/>
                        </a:solidFill>
                        <a:effectLst/>
                        <a:latin typeface="+mn-lt"/>
                      </a:endParaRPr>
                    </a:p>
                  </a:txBody>
                  <a:tcPr marL="54000" marR="18000" marT="3600" marB="3600">
                    <a:solidFill>
                      <a:schemeClr val="accent6">
                        <a:lumMod val="60000"/>
                        <a:lumOff val="40000"/>
                      </a:schemeClr>
                    </a:solidFill>
                  </a:tcPr>
                </a:tc>
                <a:tc>
                  <a:txBody>
                    <a:bodyPr/>
                    <a:lstStyle/>
                    <a:p>
                      <a:pPr algn="l" fontAlgn="b"/>
                      <a:r>
                        <a:rPr lang="en-GB" sz="950" b="1" u="none" strike="noStrike" dirty="0">
                          <a:effectLst/>
                        </a:rPr>
                        <a:t>Generic Name</a:t>
                      </a:r>
                      <a:endParaRPr lang="en-GB" sz="950" b="1" i="0" u="none" strike="noStrike" dirty="0">
                        <a:solidFill>
                          <a:srgbClr val="000000"/>
                        </a:solidFill>
                        <a:effectLst/>
                        <a:latin typeface="+mn-lt"/>
                      </a:endParaRPr>
                    </a:p>
                  </a:txBody>
                  <a:tcPr marL="54000" marR="18000" marT="3600" marB="3600">
                    <a:solidFill>
                      <a:schemeClr val="accent6">
                        <a:lumMod val="60000"/>
                        <a:lumOff val="40000"/>
                      </a:schemeClr>
                    </a:solidFill>
                  </a:tcPr>
                </a:tc>
                <a:tc>
                  <a:txBody>
                    <a:bodyPr/>
                    <a:lstStyle/>
                    <a:p>
                      <a:pPr algn="l" fontAlgn="b"/>
                      <a:r>
                        <a:rPr lang="en-GB" sz="950" b="1" u="none" strike="noStrike" dirty="0">
                          <a:effectLst/>
                        </a:rPr>
                        <a:t>Company</a:t>
                      </a:r>
                      <a:endParaRPr lang="en-GB" sz="950" b="1" i="0" u="none" strike="noStrike" dirty="0">
                        <a:solidFill>
                          <a:srgbClr val="000000"/>
                        </a:solidFill>
                        <a:effectLst/>
                        <a:latin typeface="+mn-lt"/>
                      </a:endParaRPr>
                    </a:p>
                  </a:txBody>
                  <a:tcPr marL="54000" marR="18000" marT="3600" marB="3600">
                    <a:solidFill>
                      <a:schemeClr val="accent6">
                        <a:lumMod val="60000"/>
                        <a:lumOff val="40000"/>
                      </a:schemeClr>
                    </a:solidFill>
                  </a:tcPr>
                </a:tc>
                <a:tc>
                  <a:txBody>
                    <a:bodyPr/>
                    <a:lstStyle/>
                    <a:p>
                      <a:pPr algn="l" fontAlgn="b"/>
                      <a:r>
                        <a:rPr lang="en-GB" sz="950" b="1" u="none" strike="noStrike" dirty="0">
                          <a:effectLst/>
                        </a:rPr>
                        <a:t>Pharmacological Class</a:t>
                      </a:r>
                      <a:endParaRPr lang="en-GB" sz="950" b="1" i="0" u="none" strike="noStrike" dirty="0">
                        <a:solidFill>
                          <a:srgbClr val="000000"/>
                        </a:solidFill>
                        <a:effectLst/>
                        <a:latin typeface="+mn-lt"/>
                      </a:endParaRPr>
                    </a:p>
                  </a:txBody>
                  <a:tcPr marL="54000" marR="18000" marT="3600" marB="3600">
                    <a:solidFill>
                      <a:schemeClr val="accent6">
                        <a:lumMod val="60000"/>
                        <a:lumOff val="40000"/>
                      </a:schemeClr>
                    </a:solidFill>
                  </a:tcPr>
                </a:tc>
                <a:tc>
                  <a:txBody>
                    <a:bodyPr/>
                    <a:lstStyle/>
                    <a:p>
                      <a:pPr algn="ctr" fontAlgn="b"/>
                      <a:r>
                        <a:rPr lang="en-GB" sz="950" b="1" u="none" strike="noStrike" dirty="0">
                          <a:effectLst/>
                        </a:rPr>
                        <a:t>2010</a:t>
                      </a:r>
                      <a:endParaRPr lang="en-GB" sz="950" b="1" i="0" u="none" strike="noStrike" dirty="0">
                        <a:solidFill>
                          <a:srgbClr val="000000"/>
                        </a:solidFill>
                        <a:effectLst/>
                        <a:latin typeface="+mn-lt"/>
                      </a:endParaRPr>
                    </a:p>
                  </a:txBody>
                  <a:tcPr marL="54000" marR="18000" marT="3600" marB="3600">
                    <a:solidFill>
                      <a:schemeClr val="accent6">
                        <a:lumMod val="60000"/>
                        <a:lumOff val="40000"/>
                      </a:schemeClr>
                    </a:solidFill>
                  </a:tcPr>
                </a:tc>
                <a:tc>
                  <a:txBody>
                    <a:bodyPr/>
                    <a:lstStyle/>
                    <a:p>
                      <a:pPr algn="ctr" fontAlgn="b"/>
                      <a:r>
                        <a:rPr lang="en-GB" sz="950" b="1" u="none" strike="noStrike" dirty="0">
                          <a:effectLst/>
                        </a:rPr>
                        <a:t>2011</a:t>
                      </a:r>
                      <a:endParaRPr lang="en-GB" sz="950" b="1" i="0" u="none" strike="noStrike" dirty="0">
                        <a:solidFill>
                          <a:srgbClr val="000000"/>
                        </a:solidFill>
                        <a:effectLst/>
                        <a:latin typeface="+mn-lt"/>
                      </a:endParaRPr>
                    </a:p>
                  </a:txBody>
                  <a:tcPr marL="54000" marR="18000" marT="3600" marB="3600">
                    <a:solidFill>
                      <a:schemeClr val="accent6">
                        <a:lumMod val="60000"/>
                        <a:lumOff val="40000"/>
                      </a:schemeClr>
                    </a:solidFill>
                  </a:tcPr>
                </a:tc>
                <a:tc>
                  <a:txBody>
                    <a:bodyPr/>
                    <a:lstStyle/>
                    <a:p>
                      <a:pPr algn="ctr" fontAlgn="b"/>
                      <a:r>
                        <a:rPr lang="en-GB" sz="950" b="1" u="none" strike="noStrike">
                          <a:effectLst/>
                        </a:rPr>
                        <a:t>% Growth</a:t>
                      </a:r>
                      <a:endParaRPr lang="en-GB" sz="950" b="1" i="0" u="none" strike="noStrike">
                        <a:solidFill>
                          <a:srgbClr val="000000"/>
                        </a:solidFill>
                        <a:effectLst/>
                        <a:latin typeface="+mn-lt"/>
                      </a:endParaRPr>
                    </a:p>
                  </a:txBody>
                  <a:tcPr marL="54000" marR="18000" marT="3600" marB="3600">
                    <a:solidFill>
                      <a:schemeClr val="accent6">
                        <a:lumMod val="60000"/>
                        <a:lumOff val="40000"/>
                      </a:schemeClr>
                    </a:solidFill>
                  </a:tcPr>
                </a:tc>
                <a:tc>
                  <a:txBody>
                    <a:bodyPr/>
                    <a:lstStyle/>
                    <a:p>
                      <a:pPr algn="ctr" fontAlgn="b"/>
                      <a:r>
                        <a:rPr lang="en-GB" sz="950" b="1" u="none" strike="noStrike" dirty="0">
                          <a:effectLst/>
                        </a:rPr>
                        <a:t>Age (</a:t>
                      </a:r>
                      <a:r>
                        <a:rPr lang="en-GB" sz="950" b="1" u="none" strike="noStrike" dirty="0" err="1">
                          <a:effectLst/>
                        </a:rPr>
                        <a:t>Yrs</a:t>
                      </a:r>
                      <a:r>
                        <a:rPr lang="en-GB" sz="950" b="1" u="none" strike="noStrike" dirty="0">
                          <a:effectLst/>
                        </a:rPr>
                        <a:t>)</a:t>
                      </a:r>
                      <a:endParaRPr lang="en-GB" sz="950" b="1" i="0" u="none" strike="noStrike" dirty="0">
                        <a:solidFill>
                          <a:srgbClr val="000000"/>
                        </a:solidFill>
                        <a:effectLst/>
                        <a:latin typeface="+mn-lt"/>
                      </a:endParaRPr>
                    </a:p>
                  </a:txBody>
                  <a:tcPr marL="54000" marR="18000" marT="3600" marB="3600">
                    <a:solidFill>
                      <a:schemeClr val="accent6">
                        <a:lumMod val="60000"/>
                        <a:lumOff val="40000"/>
                      </a:schemeClr>
                    </a:solidFill>
                  </a:tcPr>
                </a:tc>
                <a:tc>
                  <a:txBody>
                    <a:bodyPr/>
                    <a:lstStyle/>
                    <a:p>
                      <a:pPr algn="l" fontAlgn="b"/>
                      <a:r>
                        <a:rPr lang="en-GB" sz="950" b="1" u="none" strike="noStrike" dirty="0">
                          <a:effectLst/>
                        </a:rPr>
                        <a:t>Technology</a:t>
                      </a:r>
                      <a:endParaRPr lang="en-GB" sz="950" b="1" i="0" u="none" strike="noStrike" dirty="0">
                        <a:solidFill>
                          <a:srgbClr val="000000"/>
                        </a:solidFill>
                        <a:effectLst/>
                        <a:latin typeface="+mn-lt"/>
                      </a:endParaRPr>
                    </a:p>
                  </a:txBody>
                  <a:tcPr marL="54000" marR="18000" marT="3600" marB="3600">
                    <a:solidFill>
                      <a:schemeClr val="accent6">
                        <a:lumMod val="60000"/>
                        <a:lumOff val="40000"/>
                      </a:schemeClr>
                    </a:solidFill>
                  </a:tcPr>
                </a:tc>
              </a:tr>
              <a:tr h="135122">
                <a:tc>
                  <a:txBody>
                    <a:bodyPr/>
                    <a:lstStyle/>
                    <a:p>
                      <a:pPr algn="r" fontAlgn="b"/>
                      <a:r>
                        <a:rPr lang="en-GB" sz="950" u="none" strike="noStrike">
                          <a:effectLst/>
                        </a:rPr>
                        <a:t>1</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Lipitor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atorvastatin calcium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dirty="0">
                          <a:effectLst/>
                        </a:rPr>
                        <a:t>Pfizer + </a:t>
                      </a:r>
                      <a:r>
                        <a:rPr lang="en-GB" sz="950" u="none" strike="noStrike" dirty="0" err="1">
                          <a:effectLst/>
                        </a:rPr>
                        <a:t>Astellas</a:t>
                      </a:r>
                      <a:r>
                        <a:rPr lang="en-GB" sz="950" u="none" strike="noStrike" dirty="0">
                          <a:effectLst/>
                        </a:rPr>
                        <a:t> + </a:t>
                      </a:r>
                      <a:r>
                        <a:rPr lang="en-GB" sz="950" u="none" strike="noStrike" dirty="0" err="1">
                          <a:effectLst/>
                        </a:rPr>
                        <a:t>Almirall</a:t>
                      </a:r>
                      <a:endParaRPr lang="en-GB" sz="950" b="0" i="0" u="none" strike="noStrike" dirty="0">
                        <a:solidFill>
                          <a:srgbClr val="000000"/>
                        </a:solidFill>
                        <a:effectLst/>
                        <a:latin typeface="+mn-lt"/>
                      </a:endParaRPr>
                    </a:p>
                  </a:txBody>
                  <a:tcPr marL="54000" marR="18000" marT="3600" marB="3600"/>
                </a:tc>
                <a:tc>
                  <a:txBody>
                    <a:bodyPr/>
                    <a:lstStyle/>
                    <a:p>
                      <a:pPr algn="l" fontAlgn="b"/>
                      <a:r>
                        <a:rPr lang="en-US" sz="950" u="none" strike="noStrike">
                          <a:effectLst/>
                        </a:rPr>
                        <a:t>Statin/ HMG CoA reductase inhibitor</a:t>
                      </a:r>
                      <a:endParaRPr lang="en-US"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11,967</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dirty="0">
                          <a:effectLst/>
                        </a:rPr>
                        <a:t>10,840</a:t>
                      </a:r>
                      <a:endParaRPr lang="en-GB" sz="950" b="0" i="0" u="none" strike="noStrike" dirty="0">
                        <a:solidFill>
                          <a:srgbClr val="000000"/>
                        </a:solidFill>
                        <a:effectLst/>
                        <a:latin typeface="+mn-lt"/>
                      </a:endParaRPr>
                    </a:p>
                  </a:txBody>
                  <a:tcPr marL="54000" marR="18000" marT="3600" marB="3600"/>
                </a:tc>
                <a:tc>
                  <a:txBody>
                    <a:bodyPr/>
                    <a:lstStyle/>
                    <a:p>
                      <a:pPr algn="ctr" fontAlgn="b"/>
                      <a:r>
                        <a:rPr lang="en-GB" sz="950" u="none" strike="noStrike">
                          <a:effectLst/>
                        </a:rPr>
                        <a:t>-9%</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dirty="0">
                          <a:effectLst/>
                        </a:rPr>
                        <a:t>15.3</a:t>
                      </a:r>
                      <a:endParaRPr lang="en-GB" sz="950" b="0" i="0" u="none" strike="noStrike" dirty="0">
                        <a:solidFill>
                          <a:srgbClr val="000000"/>
                        </a:solidFill>
                        <a:effectLst/>
                        <a:latin typeface="+mn-lt"/>
                      </a:endParaRPr>
                    </a:p>
                  </a:txBody>
                  <a:tcPr marL="54000" marR="18000" marT="3600" marB="3600"/>
                </a:tc>
                <a:tc>
                  <a:txBody>
                    <a:bodyPr/>
                    <a:lstStyle/>
                    <a:p>
                      <a:pPr algn="l" fontAlgn="b"/>
                      <a:r>
                        <a:rPr lang="en-GB" sz="950" u="none" strike="noStrike">
                          <a:effectLst/>
                        </a:rPr>
                        <a:t>Chiral chemistry</a:t>
                      </a:r>
                      <a:endParaRPr lang="en-GB" sz="950" b="0" i="0" u="none" strike="noStrike">
                        <a:solidFill>
                          <a:srgbClr val="000000"/>
                        </a:solidFill>
                        <a:effectLst/>
                        <a:latin typeface="+mn-lt"/>
                      </a:endParaRPr>
                    </a:p>
                  </a:txBody>
                  <a:tcPr marL="54000" marR="18000" marT="3600" marB="3600"/>
                </a:tc>
              </a:tr>
              <a:tr h="135122">
                <a:tc>
                  <a:txBody>
                    <a:bodyPr/>
                    <a:lstStyle/>
                    <a:p>
                      <a:pPr algn="r" fontAlgn="b"/>
                      <a:r>
                        <a:rPr lang="en-GB" sz="950" u="none" strike="noStrike">
                          <a:effectLst/>
                        </a:rPr>
                        <a:t>2</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Plavix</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clopidogrel bisulfate</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BMS + Sanofi</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Platelet aggregation inhibitor</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9,148</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9,654</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6%</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14.3</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dirty="0">
                          <a:effectLst/>
                        </a:rPr>
                        <a:t>Small molecule</a:t>
                      </a:r>
                      <a:endParaRPr lang="en-GB" sz="950" b="0" i="0" u="none" strike="noStrike" dirty="0">
                        <a:solidFill>
                          <a:srgbClr val="000000"/>
                        </a:solidFill>
                        <a:effectLst/>
                        <a:latin typeface="+mn-lt"/>
                      </a:endParaRPr>
                    </a:p>
                  </a:txBody>
                  <a:tcPr marL="54000" marR="18000" marT="3600" marB="3600"/>
                </a:tc>
              </a:tr>
              <a:tr h="135122">
                <a:tc>
                  <a:txBody>
                    <a:bodyPr/>
                    <a:lstStyle/>
                    <a:p>
                      <a:pPr algn="r" fontAlgn="b"/>
                      <a:r>
                        <a:rPr lang="en-GB" sz="950" u="none" strike="noStrike">
                          <a:solidFill>
                            <a:schemeClr val="bg1"/>
                          </a:solidFill>
                          <a:effectLst/>
                        </a:rPr>
                        <a:t>3</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a:solidFill>
                            <a:schemeClr val="bg1"/>
                          </a:solidFill>
                          <a:effectLst/>
                        </a:rPr>
                        <a:t>Humira</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a:solidFill>
                            <a:schemeClr val="bg1"/>
                          </a:solidFill>
                          <a:effectLst/>
                        </a:rPr>
                        <a:t>adalimumab</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dirty="0">
                          <a:solidFill>
                            <a:schemeClr val="bg1"/>
                          </a:solidFill>
                          <a:effectLst/>
                        </a:rPr>
                        <a:t>Abbott + Eisai</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a:solidFill>
                            <a:schemeClr val="bg1"/>
                          </a:solidFill>
                          <a:effectLst/>
                        </a:rPr>
                        <a:t>Anti-TNFa MAb6</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ctr" fontAlgn="b"/>
                      <a:r>
                        <a:rPr lang="en-GB" sz="950" u="none" strike="noStrike">
                          <a:solidFill>
                            <a:schemeClr val="bg1"/>
                          </a:solidFill>
                          <a:effectLst/>
                        </a:rPr>
                        <a:t>6,742</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ctr" fontAlgn="b"/>
                      <a:r>
                        <a:rPr lang="en-GB" sz="950" u="none" strike="noStrike">
                          <a:solidFill>
                            <a:schemeClr val="bg1"/>
                          </a:solidFill>
                          <a:effectLst/>
                        </a:rPr>
                        <a:t>8,236</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ctr" fontAlgn="b"/>
                      <a:r>
                        <a:rPr lang="en-GB" sz="950" u="none" strike="noStrike">
                          <a:solidFill>
                            <a:schemeClr val="bg1"/>
                          </a:solidFill>
                          <a:effectLst/>
                        </a:rPr>
                        <a:t>22%</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ctr" fontAlgn="b"/>
                      <a:r>
                        <a:rPr lang="en-GB" sz="950" u="none" strike="noStrike">
                          <a:solidFill>
                            <a:schemeClr val="bg1"/>
                          </a:solidFill>
                          <a:effectLst/>
                        </a:rPr>
                        <a:t>9.4</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dirty="0" smtClean="0">
                          <a:solidFill>
                            <a:schemeClr val="bg1"/>
                          </a:solidFill>
                          <a:effectLst/>
                        </a:rPr>
                        <a:t>Antibody</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r>
              <a:tr h="135122">
                <a:tc>
                  <a:txBody>
                    <a:bodyPr/>
                    <a:lstStyle/>
                    <a:p>
                      <a:pPr algn="r" fontAlgn="b"/>
                      <a:r>
                        <a:rPr lang="en-GB" sz="950" u="none" strike="noStrike">
                          <a:effectLst/>
                        </a:rPr>
                        <a:t>4</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Seretide/Advair</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dirty="0">
                          <a:effectLst/>
                        </a:rPr>
                        <a:t>fluticasone; </a:t>
                      </a:r>
                      <a:r>
                        <a:rPr lang="en-GB" sz="950" u="none" strike="noStrike" dirty="0" err="1">
                          <a:effectLst/>
                        </a:rPr>
                        <a:t>salmeterol</a:t>
                      </a:r>
                      <a:endParaRPr lang="en-GB" sz="950" b="0" i="0" u="none" strike="noStrike" dirty="0">
                        <a:solidFill>
                          <a:srgbClr val="000000"/>
                        </a:solidFill>
                        <a:effectLst/>
                        <a:latin typeface="+mn-lt"/>
                      </a:endParaRPr>
                    </a:p>
                  </a:txBody>
                  <a:tcPr marL="54000" marR="18000" marT="3600" marB="3600"/>
                </a:tc>
                <a:tc>
                  <a:txBody>
                    <a:bodyPr/>
                    <a:lstStyle/>
                    <a:p>
                      <a:pPr algn="l" fontAlgn="b"/>
                      <a:r>
                        <a:rPr lang="en-GB" sz="950" u="none" strike="noStrike">
                          <a:effectLst/>
                        </a:rPr>
                        <a:t> GSK + Almirall + Faes</a:t>
                      </a:r>
                      <a:endParaRPr lang="en-GB" sz="950" b="0" i="0" u="none" strike="noStrike">
                        <a:solidFill>
                          <a:srgbClr val="000000"/>
                        </a:solidFill>
                        <a:effectLst/>
                        <a:latin typeface="+mn-lt"/>
                      </a:endParaRPr>
                    </a:p>
                  </a:txBody>
                  <a:tcPr marL="54000" marR="18000" marT="3600" marB="3600"/>
                </a:tc>
                <a:tc>
                  <a:txBody>
                    <a:bodyPr/>
                    <a:lstStyle/>
                    <a:p>
                      <a:pPr algn="l" fontAlgn="b"/>
                      <a:r>
                        <a:rPr lang="pt-BR" sz="950" u="none" strike="noStrike" dirty="0">
                          <a:effectLst/>
                        </a:rPr>
                        <a:t>Beta 2 adrenoreceptor agonist &amp; corticosteroid</a:t>
                      </a:r>
                      <a:endParaRPr lang="pt-BR" sz="950" b="0" i="0" u="none" strike="noStrike" dirty="0">
                        <a:solidFill>
                          <a:srgbClr val="000000"/>
                        </a:solidFill>
                        <a:effectLst/>
                        <a:latin typeface="+mn-lt"/>
                      </a:endParaRPr>
                    </a:p>
                  </a:txBody>
                  <a:tcPr marL="54000" marR="18000" marT="3600" marB="3600"/>
                </a:tc>
                <a:tc>
                  <a:txBody>
                    <a:bodyPr/>
                    <a:lstStyle/>
                    <a:p>
                      <a:pPr algn="ctr" fontAlgn="b"/>
                      <a:r>
                        <a:rPr lang="en-GB" sz="950" u="none" strike="noStrike">
                          <a:effectLst/>
                        </a:rPr>
                        <a:t>8,063</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8,233</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2%</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13.7</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Small molecule</a:t>
                      </a:r>
                      <a:endParaRPr lang="en-GB" sz="950" b="0" i="0" u="none" strike="noStrike">
                        <a:solidFill>
                          <a:srgbClr val="000000"/>
                        </a:solidFill>
                        <a:effectLst/>
                        <a:latin typeface="+mn-lt"/>
                      </a:endParaRPr>
                    </a:p>
                  </a:txBody>
                  <a:tcPr marL="54000" marR="18000" marT="3600" marB="3600"/>
                </a:tc>
              </a:tr>
              <a:tr h="135122">
                <a:tc>
                  <a:txBody>
                    <a:bodyPr/>
                    <a:lstStyle/>
                    <a:p>
                      <a:pPr algn="r" fontAlgn="b"/>
                      <a:r>
                        <a:rPr lang="en-GB" sz="950" u="none" strike="noStrike">
                          <a:solidFill>
                            <a:schemeClr val="tx1"/>
                          </a:solidFill>
                          <a:effectLst/>
                        </a:rPr>
                        <a:t>5</a:t>
                      </a:r>
                      <a:endParaRPr lang="en-GB" sz="950" b="0" i="0" u="none" strike="noStrike">
                        <a:solidFill>
                          <a:schemeClr val="tx1"/>
                        </a:solidFill>
                        <a:effectLst/>
                        <a:latin typeface="+mn-lt"/>
                      </a:endParaRPr>
                    </a:p>
                  </a:txBody>
                  <a:tcPr marL="54000" marR="18000" marT="3600" marB="3600">
                    <a:solidFill>
                      <a:schemeClr val="accent4">
                        <a:lumMod val="40000"/>
                        <a:lumOff val="60000"/>
                      </a:schemeClr>
                    </a:solidFill>
                  </a:tcPr>
                </a:tc>
                <a:tc>
                  <a:txBody>
                    <a:bodyPr/>
                    <a:lstStyle/>
                    <a:p>
                      <a:pPr algn="l" fontAlgn="b"/>
                      <a:r>
                        <a:rPr lang="en-GB" sz="950" u="none" strike="noStrike">
                          <a:solidFill>
                            <a:schemeClr val="tx1"/>
                          </a:solidFill>
                          <a:effectLst/>
                        </a:rPr>
                        <a:t>Enbrel</a:t>
                      </a:r>
                      <a:endParaRPr lang="en-GB" sz="950" b="0" i="0" u="none" strike="noStrike">
                        <a:solidFill>
                          <a:schemeClr val="tx1"/>
                        </a:solidFill>
                        <a:effectLst/>
                        <a:latin typeface="+mn-lt"/>
                      </a:endParaRPr>
                    </a:p>
                  </a:txBody>
                  <a:tcPr marL="54000" marR="18000" marT="3600" marB="3600">
                    <a:solidFill>
                      <a:schemeClr val="accent4">
                        <a:lumMod val="40000"/>
                        <a:lumOff val="60000"/>
                      </a:schemeClr>
                    </a:solidFill>
                  </a:tcPr>
                </a:tc>
                <a:tc>
                  <a:txBody>
                    <a:bodyPr/>
                    <a:lstStyle/>
                    <a:p>
                      <a:pPr algn="l" fontAlgn="b"/>
                      <a:r>
                        <a:rPr lang="en-GB" sz="950" u="none" strike="noStrike" dirty="0" err="1">
                          <a:solidFill>
                            <a:schemeClr val="tx1"/>
                          </a:solidFill>
                          <a:effectLst/>
                        </a:rPr>
                        <a:t>etanercept</a:t>
                      </a:r>
                      <a:endParaRPr lang="en-GB" sz="950" b="0" i="0" u="none" strike="noStrike" dirty="0">
                        <a:solidFill>
                          <a:schemeClr val="tx1"/>
                        </a:solidFill>
                        <a:effectLst/>
                        <a:latin typeface="+mn-lt"/>
                      </a:endParaRPr>
                    </a:p>
                  </a:txBody>
                  <a:tcPr marL="54000" marR="18000" marT="3600" marB="3600">
                    <a:solidFill>
                      <a:schemeClr val="accent4">
                        <a:lumMod val="40000"/>
                        <a:lumOff val="60000"/>
                      </a:schemeClr>
                    </a:solidFill>
                  </a:tcPr>
                </a:tc>
                <a:tc>
                  <a:txBody>
                    <a:bodyPr/>
                    <a:lstStyle/>
                    <a:p>
                      <a:pPr algn="l" fontAlgn="b"/>
                      <a:r>
                        <a:rPr lang="en-GB" sz="950" u="none" strike="noStrike">
                          <a:solidFill>
                            <a:schemeClr val="tx1"/>
                          </a:solidFill>
                          <a:effectLst/>
                        </a:rPr>
                        <a:t>Amgen + Pfizer + Takeda</a:t>
                      </a:r>
                      <a:endParaRPr lang="en-GB" sz="950" b="0" i="0" u="none" strike="noStrike">
                        <a:solidFill>
                          <a:schemeClr val="tx1"/>
                        </a:solidFill>
                        <a:effectLst/>
                        <a:latin typeface="+mn-lt"/>
                      </a:endParaRPr>
                    </a:p>
                  </a:txBody>
                  <a:tcPr marL="54000" marR="18000" marT="3600" marB="3600">
                    <a:solidFill>
                      <a:schemeClr val="accent4">
                        <a:lumMod val="40000"/>
                        <a:lumOff val="60000"/>
                      </a:schemeClr>
                    </a:solidFill>
                  </a:tcPr>
                </a:tc>
                <a:tc>
                  <a:txBody>
                    <a:bodyPr/>
                    <a:lstStyle/>
                    <a:p>
                      <a:pPr algn="l" fontAlgn="b"/>
                      <a:r>
                        <a:rPr lang="en-GB" sz="950" u="none" strike="noStrike">
                          <a:solidFill>
                            <a:schemeClr val="tx1"/>
                          </a:solidFill>
                          <a:effectLst/>
                        </a:rPr>
                        <a:t>TNFa inhibitor</a:t>
                      </a:r>
                      <a:endParaRPr lang="en-GB" sz="950" b="0" i="0" u="none" strike="noStrike">
                        <a:solidFill>
                          <a:schemeClr val="tx1"/>
                        </a:solidFill>
                        <a:effectLst/>
                        <a:latin typeface="+mn-lt"/>
                      </a:endParaRPr>
                    </a:p>
                  </a:txBody>
                  <a:tcPr marL="54000" marR="18000" marT="3600" marB="3600">
                    <a:solidFill>
                      <a:schemeClr val="accent4">
                        <a:lumMod val="40000"/>
                        <a:lumOff val="60000"/>
                      </a:schemeClr>
                    </a:solidFill>
                  </a:tcPr>
                </a:tc>
                <a:tc>
                  <a:txBody>
                    <a:bodyPr/>
                    <a:lstStyle/>
                    <a:p>
                      <a:pPr algn="ctr" fontAlgn="b"/>
                      <a:r>
                        <a:rPr lang="en-GB" sz="950" u="none" strike="noStrike">
                          <a:solidFill>
                            <a:schemeClr val="tx1"/>
                          </a:solidFill>
                          <a:effectLst/>
                        </a:rPr>
                        <a:t>7,257</a:t>
                      </a:r>
                      <a:endParaRPr lang="en-GB" sz="950" b="0" i="0" u="none" strike="noStrike">
                        <a:solidFill>
                          <a:schemeClr val="tx1"/>
                        </a:solidFill>
                        <a:effectLst/>
                        <a:latin typeface="+mn-lt"/>
                      </a:endParaRPr>
                    </a:p>
                  </a:txBody>
                  <a:tcPr marL="54000" marR="18000" marT="3600" marB="3600">
                    <a:solidFill>
                      <a:schemeClr val="accent4">
                        <a:lumMod val="40000"/>
                        <a:lumOff val="60000"/>
                      </a:schemeClr>
                    </a:solidFill>
                  </a:tcPr>
                </a:tc>
                <a:tc>
                  <a:txBody>
                    <a:bodyPr/>
                    <a:lstStyle/>
                    <a:p>
                      <a:pPr algn="ctr" fontAlgn="b"/>
                      <a:r>
                        <a:rPr lang="en-GB" sz="950" u="none" strike="noStrike">
                          <a:solidFill>
                            <a:schemeClr val="tx1"/>
                          </a:solidFill>
                          <a:effectLst/>
                        </a:rPr>
                        <a:t>7,892</a:t>
                      </a:r>
                      <a:endParaRPr lang="en-GB" sz="950" b="0" i="0" u="none" strike="noStrike">
                        <a:solidFill>
                          <a:schemeClr val="tx1"/>
                        </a:solidFill>
                        <a:effectLst/>
                        <a:latin typeface="+mn-lt"/>
                      </a:endParaRPr>
                    </a:p>
                  </a:txBody>
                  <a:tcPr marL="54000" marR="18000" marT="3600" marB="3600">
                    <a:solidFill>
                      <a:schemeClr val="accent4">
                        <a:lumMod val="40000"/>
                        <a:lumOff val="60000"/>
                      </a:schemeClr>
                    </a:solidFill>
                  </a:tcPr>
                </a:tc>
                <a:tc>
                  <a:txBody>
                    <a:bodyPr/>
                    <a:lstStyle/>
                    <a:p>
                      <a:pPr algn="ctr" fontAlgn="b"/>
                      <a:r>
                        <a:rPr lang="en-GB" sz="950" u="none" strike="noStrike">
                          <a:solidFill>
                            <a:schemeClr val="tx1"/>
                          </a:solidFill>
                          <a:effectLst/>
                        </a:rPr>
                        <a:t>9%</a:t>
                      </a:r>
                      <a:endParaRPr lang="en-GB" sz="950" b="0" i="0" u="none" strike="noStrike">
                        <a:solidFill>
                          <a:schemeClr val="tx1"/>
                        </a:solidFill>
                        <a:effectLst/>
                        <a:latin typeface="+mn-lt"/>
                      </a:endParaRPr>
                    </a:p>
                  </a:txBody>
                  <a:tcPr marL="54000" marR="18000" marT="3600" marB="3600">
                    <a:solidFill>
                      <a:schemeClr val="accent4">
                        <a:lumMod val="40000"/>
                        <a:lumOff val="60000"/>
                      </a:schemeClr>
                    </a:solidFill>
                  </a:tcPr>
                </a:tc>
                <a:tc>
                  <a:txBody>
                    <a:bodyPr/>
                    <a:lstStyle/>
                    <a:p>
                      <a:pPr algn="ctr" fontAlgn="b"/>
                      <a:r>
                        <a:rPr lang="en-GB" sz="950" u="none" strike="noStrike">
                          <a:solidFill>
                            <a:schemeClr val="tx1"/>
                          </a:solidFill>
                          <a:effectLst/>
                        </a:rPr>
                        <a:t>13.6</a:t>
                      </a:r>
                      <a:endParaRPr lang="en-GB" sz="950" b="0" i="0" u="none" strike="noStrike">
                        <a:solidFill>
                          <a:schemeClr val="tx1"/>
                        </a:solidFill>
                        <a:effectLst/>
                        <a:latin typeface="+mn-lt"/>
                      </a:endParaRPr>
                    </a:p>
                  </a:txBody>
                  <a:tcPr marL="54000" marR="18000" marT="3600" marB="3600">
                    <a:solidFill>
                      <a:schemeClr val="accent4">
                        <a:lumMod val="40000"/>
                        <a:lumOff val="60000"/>
                      </a:schemeClr>
                    </a:solidFill>
                  </a:tcPr>
                </a:tc>
                <a:tc>
                  <a:txBody>
                    <a:bodyPr/>
                    <a:lstStyle/>
                    <a:p>
                      <a:pPr algn="l" fontAlgn="b"/>
                      <a:r>
                        <a:rPr lang="en-GB" sz="950" u="none" strike="noStrike" dirty="0">
                          <a:solidFill>
                            <a:schemeClr val="tx1"/>
                          </a:solidFill>
                          <a:effectLst/>
                        </a:rPr>
                        <a:t>Recombinant product</a:t>
                      </a:r>
                      <a:endParaRPr lang="en-GB" sz="950" b="0" i="0" u="none" strike="noStrike" dirty="0">
                        <a:solidFill>
                          <a:schemeClr val="tx1"/>
                        </a:solidFill>
                        <a:effectLst/>
                        <a:latin typeface="+mn-lt"/>
                      </a:endParaRPr>
                    </a:p>
                  </a:txBody>
                  <a:tcPr marL="54000" marR="18000" marT="3600" marB="3600">
                    <a:solidFill>
                      <a:schemeClr val="accent4">
                        <a:lumMod val="40000"/>
                        <a:lumOff val="60000"/>
                      </a:schemeClr>
                    </a:solidFill>
                  </a:tcPr>
                </a:tc>
              </a:tr>
              <a:tr h="135122">
                <a:tc>
                  <a:txBody>
                    <a:bodyPr/>
                    <a:lstStyle/>
                    <a:p>
                      <a:pPr algn="r" fontAlgn="b"/>
                      <a:r>
                        <a:rPr lang="en-GB" sz="950" u="none" strike="noStrike">
                          <a:solidFill>
                            <a:schemeClr val="bg1"/>
                          </a:solidFill>
                          <a:effectLst/>
                        </a:rPr>
                        <a:t>6</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a:solidFill>
                            <a:schemeClr val="bg1"/>
                          </a:solidFill>
                          <a:effectLst/>
                        </a:rPr>
                        <a:t>Remicade</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dirty="0">
                          <a:solidFill>
                            <a:schemeClr val="bg1"/>
                          </a:solidFill>
                          <a:effectLst/>
                        </a:rPr>
                        <a:t>infliximab</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a:solidFill>
                            <a:schemeClr val="bg1"/>
                          </a:solidFill>
                          <a:effectLst/>
                        </a:rPr>
                        <a:t>J&amp;J + Merck + Mitsubishi Tanabe</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dirty="0">
                          <a:solidFill>
                            <a:schemeClr val="bg1"/>
                          </a:solidFill>
                          <a:effectLst/>
                        </a:rPr>
                        <a:t>Anti-</a:t>
                      </a:r>
                      <a:r>
                        <a:rPr lang="en-GB" sz="950" u="none" strike="noStrike" dirty="0" err="1">
                          <a:solidFill>
                            <a:schemeClr val="bg1"/>
                          </a:solidFill>
                          <a:effectLst/>
                        </a:rPr>
                        <a:t>TNFa</a:t>
                      </a:r>
                      <a:r>
                        <a:rPr lang="en-GB" sz="950" u="none" strike="noStrike" dirty="0">
                          <a:solidFill>
                            <a:schemeClr val="bg1"/>
                          </a:solidFill>
                          <a:effectLst/>
                        </a:rPr>
                        <a:t> </a:t>
                      </a:r>
                      <a:r>
                        <a:rPr lang="en-GB" sz="950" u="none" strike="noStrike" dirty="0" err="1">
                          <a:solidFill>
                            <a:schemeClr val="bg1"/>
                          </a:solidFill>
                          <a:effectLst/>
                        </a:rPr>
                        <a:t>Mab</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c>
                  <a:txBody>
                    <a:bodyPr/>
                    <a:lstStyle/>
                    <a:p>
                      <a:pPr algn="ctr" fontAlgn="b"/>
                      <a:r>
                        <a:rPr lang="en-GB" sz="950" u="none" strike="noStrike">
                          <a:solidFill>
                            <a:schemeClr val="bg1"/>
                          </a:solidFill>
                          <a:effectLst/>
                        </a:rPr>
                        <a:t>6,520</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ctr" fontAlgn="b"/>
                      <a:r>
                        <a:rPr lang="en-GB" sz="950" u="none" strike="noStrike">
                          <a:solidFill>
                            <a:schemeClr val="bg1"/>
                          </a:solidFill>
                          <a:effectLst/>
                        </a:rPr>
                        <a:t>7,187</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ctr" fontAlgn="b"/>
                      <a:r>
                        <a:rPr lang="en-GB" sz="950" u="none" strike="noStrike">
                          <a:solidFill>
                            <a:schemeClr val="bg1"/>
                          </a:solidFill>
                          <a:effectLst/>
                        </a:rPr>
                        <a:t>10%</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ctr" fontAlgn="b"/>
                      <a:r>
                        <a:rPr lang="en-GB" sz="950" u="none" strike="noStrike">
                          <a:solidFill>
                            <a:schemeClr val="bg1"/>
                          </a:solidFill>
                          <a:effectLst/>
                        </a:rPr>
                        <a:t>13.8</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dirty="0" smtClean="0">
                          <a:solidFill>
                            <a:schemeClr val="bg1"/>
                          </a:solidFill>
                          <a:effectLst/>
                        </a:rPr>
                        <a:t>Antibody</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r>
              <a:tr h="135122">
                <a:tc>
                  <a:txBody>
                    <a:bodyPr/>
                    <a:lstStyle/>
                    <a:p>
                      <a:pPr algn="r" fontAlgn="b"/>
                      <a:r>
                        <a:rPr lang="en-GB" sz="950" u="none" strike="noStrike">
                          <a:effectLst/>
                        </a:rPr>
                        <a:t>7</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Crestor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dirty="0" err="1">
                          <a:effectLst/>
                        </a:rPr>
                        <a:t>rosuvastatin</a:t>
                      </a:r>
                      <a:r>
                        <a:rPr lang="en-GB" sz="950" u="none" strike="noStrike" dirty="0">
                          <a:effectLst/>
                        </a:rPr>
                        <a:t> calcium</a:t>
                      </a:r>
                      <a:endParaRPr lang="en-GB" sz="950" b="0" i="0" u="none" strike="noStrike" dirty="0">
                        <a:solidFill>
                          <a:srgbClr val="000000"/>
                        </a:solidFill>
                        <a:effectLst/>
                        <a:latin typeface="+mn-lt"/>
                      </a:endParaRPr>
                    </a:p>
                  </a:txBody>
                  <a:tcPr marL="54000" marR="18000" marT="3600" marB="3600"/>
                </a:tc>
                <a:tc>
                  <a:txBody>
                    <a:bodyPr/>
                    <a:lstStyle/>
                    <a:p>
                      <a:pPr algn="l" fontAlgn="b"/>
                      <a:r>
                        <a:rPr lang="en-GB" sz="950" u="none" strike="noStrike" dirty="0">
                          <a:effectLst/>
                        </a:rPr>
                        <a:t>AstraZeneca + Shionogi + </a:t>
                      </a:r>
                      <a:r>
                        <a:rPr lang="en-GB" sz="950" u="none" strike="noStrike" dirty="0" err="1">
                          <a:effectLst/>
                        </a:rPr>
                        <a:t>Chiesi</a:t>
                      </a:r>
                      <a:endParaRPr lang="en-GB" sz="950" b="0" i="0" u="none" strike="noStrike" dirty="0">
                        <a:solidFill>
                          <a:srgbClr val="000000"/>
                        </a:solidFill>
                        <a:effectLst/>
                        <a:latin typeface="+mn-lt"/>
                      </a:endParaRPr>
                    </a:p>
                  </a:txBody>
                  <a:tcPr marL="54000" marR="18000" marT="3600" marB="3600"/>
                </a:tc>
                <a:tc>
                  <a:txBody>
                    <a:bodyPr/>
                    <a:lstStyle/>
                    <a:p>
                      <a:pPr algn="l" fontAlgn="b"/>
                      <a:r>
                        <a:rPr lang="en-US" sz="950" u="none" strike="noStrike">
                          <a:effectLst/>
                        </a:rPr>
                        <a:t>Statin/ HMG CoA reductase inhibitor</a:t>
                      </a:r>
                      <a:endParaRPr lang="en-US"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6,106</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7,161</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dirty="0">
                          <a:effectLst/>
                        </a:rPr>
                        <a:t>17%</a:t>
                      </a:r>
                      <a:endParaRPr lang="en-GB" sz="950" b="0" i="0" u="none" strike="noStrike" dirty="0">
                        <a:solidFill>
                          <a:srgbClr val="000000"/>
                        </a:solidFill>
                        <a:effectLst/>
                        <a:latin typeface="+mn-lt"/>
                      </a:endParaRPr>
                    </a:p>
                  </a:txBody>
                  <a:tcPr marL="54000" marR="18000" marT="3600" marB="3600"/>
                </a:tc>
                <a:tc>
                  <a:txBody>
                    <a:bodyPr/>
                    <a:lstStyle/>
                    <a:p>
                      <a:pPr algn="ctr" fontAlgn="b"/>
                      <a:r>
                        <a:rPr lang="en-GB" sz="950" u="none" strike="noStrike">
                          <a:effectLst/>
                        </a:rPr>
                        <a:t>9.3</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Small molecule</a:t>
                      </a:r>
                      <a:endParaRPr lang="en-GB" sz="950" b="0" i="0" u="none" strike="noStrike">
                        <a:solidFill>
                          <a:srgbClr val="000000"/>
                        </a:solidFill>
                        <a:effectLst/>
                        <a:latin typeface="+mn-lt"/>
                      </a:endParaRPr>
                    </a:p>
                  </a:txBody>
                  <a:tcPr marL="54000" marR="18000" marT="3600" marB="3600"/>
                </a:tc>
              </a:tr>
              <a:tr h="135122">
                <a:tc>
                  <a:txBody>
                    <a:bodyPr/>
                    <a:lstStyle/>
                    <a:p>
                      <a:pPr algn="r" fontAlgn="b"/>
                      <a:r>
                        <a:rPr lang="en-GB" sz="950" u="none" strike="noStrike" dirty="0">
                          <a:solidFill>
                            <a:schemeClr val="bg1"/>
                          </a:solidFill>
                          <a:effectLst/>
                        </a:rPr>
                        <a:t>8</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dirty="0" err="1">
                          <a:solidFill>
                            <a:schemeClr val="bg1"/>
                          </a:solidFill>
                          <a:effectLst/>
                        </a:rPr>
                        <a:t>Rituxan</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dirty="0">
                          <a:solidFill>
                            <a:schemeClr val="bg1"/>
                          </a:solidFill>
                          <a:effectLst/>
                        </a:rPr>
                        <a:t>rituximab</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dirty="0">
                          <a:solidFill>
                            <a:schemeClr val="bg1"/>
                          </a:solidFill>
                          <a:effectLst/>
                        </a:rPr>
                        <a:t>Roche + </a:t>
                      </a:r>
                      <a:r>
                        <a:rPr lang="en-GB" sz="950" u="none" strike="noStrike" dirty="0" err="1">
                          <a:solidFill>
                            <a:schemeClr val="bg1"/>
                          </a:solidFill>
                          <a:effectLst/>
                        </a:rPr>
                        <a:t>Biogen</a:t>
                      </a:r>
                      <a:r>
                        <a:rPr lang="en-GB" sz="950" u="none" strike="noStrike" dirty="0">
                          <a:solidFill>
                            <a:schemeClr val="bg1"/>
                          </a:solidFill>
                          <a:effectLst/>
                        </a:rPr>
                        <a:t> Idec</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dirty="0">
                          <a:solidFill>
                            <a:schemeClr val="bg1"/>
                          </a:solidFill>
                          <a:effectLst/>
                        </a:rPr>
                        <a:t>Anti-CD20 </a:t>
                      </a:r>
                      <a:r>
                        <a:rPr lang="en-GB" sz="950" u="none" strike="noStrike" dirty="0" err="1">
                          <a:solidFill>
                            <a:schemeClr val="bg1"/>
                          </a:solidFill>
                          <a:effectLst/>
                        </a:rPr>
                        <a:t>Mab</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c>
                  <a:txBody>
                    <a:bodyPr/>
                    <a:lstStyle/>
                    <a:p>
                      <a:pPr algn="ctr" fontAlgn="b"/>
                      <a:r>
                        <a:rPr lang="en-GB" sz="950" u="none" strike="noStrike" dirty="0">
                          <a:solidFill>
                            <a:schemeClr val="bg1"/>
                          </a:solidFill>
                          <a:effectLst/>
                        </a:rPr>
                        <a:t>6,113</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c>
                  <a:txBody>
                    <a:bodyPr/>
                    <a:lstStyle/>
                    <a:p>
                      <a:pPr algn="ctr" fontAlgn="b"/>
                      <a:r>
                        <a:rPr lang="en-GB" sz="950" u="none" strike="noStrike" dirty="0">
                          <a:solidFill>
                            <a:schemeClr val="bg1"/>
                          </a:solidFill>
                          <a:effectLst/>
                        </a:rPr>
                        <a:t>6,790</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c>
                  <a:txBody>
                    <a:bodyPr/>
                    <a:lstStyle/>
                    <a:p>
                      <a:pPr algn="ctr" fontAlgn="b"/>
                      <a:r>
                        <a:rPr lang="en-GB" sz="950" u="none" strike="noStrike" dirty="0">
                          <a:solidFill>
                            <a:schemeClr val="bg1"/>
                          </a:solidFill>
                          <a:effectLst/>
                        </a:rPr>
                        <a:t>11%</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c>
                  <a:txBody>
                    <a:bodyPr/>
                    <a:lstStyle/>
                    <a:p>
                      <a:pPr algn="ctr" fontAlgn="b"/>
                      <a:r>
                        <a:rPr lang="en-GB" sz="950" u="none" strike="noStrike" dirty="0">
                          <a:solidFill>
                            <a:schemeClr val="bg1"/>
                          </a:solidFill>
                          <a:effectLst/>
                        </a:rPr>
                        <a:t>14.5</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dirty="0" smtClean="0">
                          <a:solidFill>
                            <a:schemeClr val="bg1"/>
                          </a:solidFill>
                          <a:effectLst/>
                        </a:rPr>
                        <a:t>Antibody</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r>
              <a:tr h="135122">
                <a:tc>
                  <a:txBody>
                    <a:bodyPr/>
                    <a:lstStyle/>
                    <a:p>
                      <a:pPr algn="r" fontAlgn="b"/>
                      <a:r>
                        <a:rPr lang="en-GB" sz="950" u="none" strike="noStrike">
                          <a:effectLst/>
                        </a:rPr>
                        <a:t>9</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Seroquel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quetiapine fumarate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AstraZeneca + Astellas</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5-HT2 &amp; dopamine D2 antagonist</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5,611</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6,180</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10%</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14.7</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dirty="0">
                          <a:effectLst/>
                        </a:rPr>
                        <a:t>Small molecule</a:t>
                      </a:r>
                      <a:endParaRPr lang="en-GB" sz="950" b="0" i="0" u="none" strike="noStrike" dirty="0">
                        <a:solidFill>
                          <a:srgbClr val="000000"/>
                        </a:solidFill>
                        <a:effectLst/>
                        <a:latin typeface="+mn-lt"/>
                      </a:endParaRPr>
                    </a:p>
                  </a:txBody>
                  <a:tcPr marL="54000" marR="18000" marT="3600" marB="3600"/>
                </a:tc>
              </a:tr>
              <a:tr h="135122">
                <a:tc>
                  <a:txBody>
                    <a:bodyPr/>
                    <a:lstStyle/>
                    <a:p>
                      <a:pPr algn="r" fontAlgn="b"/>
                      <a:r>
                        <a:rPr lang="en-GB" sz="950" u="none" strike="noStrike" dirty="0">
                          <a:solidFill>
                            <a:schemeClr val="bg1"/>
                          </a:solidFill>
                          <a:effectLst/>
                        </a:rPr>
                        <a:t>10</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dirty="0" err="1">
                          <a:solidFill>
                            <a:schemeClr val="bg1"/>
                          </a:solidFill>
                          <a:effectLst/>
                        </a:rPr>
                        <a:t>Avastin</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dirty="0" err="1">
                          <a:solidFill>
                            <a:schemeClr val="bg1"/>
                          </a:solidFill>
                          <a:effectLst/>
                        </a:rPr>
                        <a:t>bevacizumab</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a:solidFill>
                            <a:schemeClr val="bg1"/>
                          </a:solidFill>
                          <a:effectLst/>
                        </a:rPr>
                        <a:t>Roche</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a:solidFill>
                            <a:schemeClr val="bg1"/>
                          </a:solidFill>
                          <a:effectLst/>
                        </a:rPr>
                        <a:t>Anti-VEGF Mab</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ctr" fontAlgn="b"/>
                      <a:r>
                        <a:rPr lang="en-GB" sz="950" u="none" strike="noStrike">
                          <a:solidFill>
                            <a:schemeClr val="bg1"/>
                          </a:solidFill>
                          <a:effectLst/>
                        </a:rPr>
                        <a:t>6,214</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ctr" fontAlgn="b"/>
                      <a:r>
                        <a:rPr lang="en-GB" sz="950" u="none" strike="noStrike">
                          <a:solidFill>
                            <a:schemeClr val="bg1"/>
                          </a:solidFill>
                          <a:effectLst/>
                        </a:rPr>
                        <a:t>5,984</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ctr" fontAlgn="b"/>
                      <a:r>
                        <a:rPr lang="en-GB" sz="950" u="none" strike="noStrike">
                          <a:solidFill>
                            <a:schemeClr val="bg1"/>
                          </a:solidFill>
                          <a:effectLst/>
                        </a:rPr>
                        <a:t>-4%</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ctr" fontAlgn="b"/>
                      <a:r>
                        <a:rPr lang="en-GB" sz="950" u="none" strike="noStrike">
                          <a:solidFill>
                            <a:schemeClr val="bg1"/>
                          </a:solidFill>
                          <a:effectLst/>
                        </a:rPr>
                        <a:t>8.3</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dirty="0" smtClean="0">
                          <a:solidFill>
                            <a:schemeClr val="bg1"/>
                          </a:solidFill>
                          <a:effectLst/>
                        </a:rPr>
                        <a:t>Antibody</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r>
              <a:tr h="135122">
                <a:tc>
                  <a:txBody>
                    <a:bodyPr/>
                    <a:lstStyle/>
                    <a:p>
                      <a:pPr algn="r" fontAlgn="b"/>
                      <a:r>
                        <a:rPr lang="en-GB" sz="950" u="none" strike="noStrike">
                          <a:effectLst/>
                        </a:rPr>
                        <a:t>11</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Singulair</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dirty="0" err="1">
                          <a:effectLst/>
                        </a:rPr>
                        <a:t>montelukast</a:t>
                      </a:r>
                      <a:r>
                        <a:rPr lang="en-GB" sz="950" u="none" strike="noStrike" dirty="0">
                          <a:effectLst/>
                        </a:rPr>
                        <a:t> sodium </a:t>
                      </a:r>
                      <a:endParaRPr lang="en-GB" sz="950" b="0" i="0" u="none" strike="noStrike" dirty="0">
                        <a:solidFill>
                          <a:srgbClr val="000000"/>
                        </a:solidFill>
                        <a:effectLst/>
                        <a:latin typeface="+mn-lt"/>
                      </a:endParaRPr>
                    </a:p>
                  </a:txBody>
                  <a:tcPr marL="54000" marR="18000" marT="3600" marB="3600"/>
                </a:tc>
                <a:tc>
                  <a:txBody>
                    <a:bodyPr/>
                    <a:lstStyle/>
                    <a:p>
                      <a:pPr algn="l" fontAlgn="b"/>
                      <a:r>
                        <a:rPr lang="en-GB" sz="950" u="none" strike="noStrike">
                          <a:effectLst/>
                        </a:rPr>
                        <a:t>Merck + Kyorin + Sigma-Tau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Leukotriene D4 antagonist</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5,410</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5,967</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10%</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14.3</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dirty="0">
                          <a:effectLst/>
                        </a:rPr>
                        <a:t>Small molecule</a:t>
                      </a:r>
                      <a:endParaRPr lang="en-GB" sz="950" b="0" i="0" u="none" strike="noStrike" dirty="0">
                        <a:solidFill>
                          <a:srgbClr val="000000"/>
                        </a:solidFill>
                        <a:effectLst/>
                        <a:latin typeface="+mn-lt"/>
                      </a:endParaRPr>
                    </a:p>
                  </a:txBody>
                  <a:tcPr marL="54000" marR="18000" marT="3600" marB="3600"/>
                </a:tc>
              </a:tr>
              <a:tr h="135122">
                <a:tc>
                  <a:txBody>
                    <a:bodyPr/>
                    <a:lstStyle/>
                    <a:p>
                      <a:pPr algn="r" fontAlgn="b"/>
                      <a:r>
                        <a:rPr lang="en-GB" sz="950" u="none" strike="noStrike">
                          <a:solidFill>
                            <a:schemeClr val="bg1"/>
                          </a:solidFill>
                          <a:effectLst/>
                        </a:rPr>
                        <a:t>12</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a:solidFill>
                            <a:schemeClr val="bg1"/>
                          </a:solidFill>
                          <a:effectLst/>
                        </a:rPr>
                        <a:t>Herceptin</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a:solidFill>
                            <a:schemeClr val="bg1"/>
                          </a:solidFill>
                          <a:effectLst/>
                        </a:rPr>
                        <a:t>trastuzumab</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a:solidFill>
                            <a:schemeClr val="bg1"/>
                          </a:solidFill>
                          <a:effectLst/>
                        </a:rPr>
                        <a:t>Roche</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a:solidFill>
                            <a:schemeClr val="bg1"/>
                          </a:solidFill>
                          <a:effectLst/>
                        </a:rPr>
                        <a:t>Anti-HER2 Mab</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ctr" fontAlgn="b"/>
                      <a:r>
                        <a:rPr lang="en-GB" sz="950" u="none" strike="noStrike">
                          <a:solidFill>
                            <a:schemeClr val="bg1"/>
                          </a:solidFill>
                          <a:effectLst/>
                        </a:rPr>
                        <a:t>5,221</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ctr" fontAlgn="b"/>
                      <a:r>
                        <a:rPr lang="en-GB" sz="950" u="none" strike="noStrike">
                          <a:solidFill>
                            <a:schemeClr val="bg1"/>
                          </a:solidFill>
                          <a:effectLst/>
                        </a:rPr>
                        <a:t>5,940</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ctr" fontAlgn="b"/>
                      <a:r>
                        <a:rPr lang="en-GB" sz="950" u="none" strike="noStrike">
                          <a:solidFill>
                            <a:schemeClr val="bg1"/>
                          </a:solidFill>
                          <a:effectLst/>
                        </a:rPr>
                        <a:t>14%</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ctr" fontAlgn="b"/>
                      <a:r>
                        <a:rPr lang="en-GB" sz="950" u="none" strike="noStrike">
                          <a:solidFill>
                            <a:schemeClr val="bg1"/>
                          </a:solidFill>
                          <a:effectLst/>
                        </a:rPr>
                        <a:t>13.7</a:t>
                      </a:r>
                      <a:endParaRPr lang="en-GB" sz="950" b="0" i="0" u="none" strike="noStrike">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dirty="0" smtClean="0">
                          <a:solidFill>
                            <a:schemeClr val="bg1"/>
                          </a:solidFill>
                          <a:effectLst/>
                        </a:rPr>
                        <a:t>Antibody</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r>
              <a:tr h="135122">
                <a:tc>
                  <a:txBody>
                    <a:bodyPr/>
                    <a:lstStyle/>
                    <a:p>
                      <a:pPr algn="r" fontAlgn="b"/>
                      <a:r>
                        <a:rPr lang="en-GB" sz="950" u="none" strike="noStrike">
                          <a:effectLst/>
                        </a:rPr>
                        <a:t>13</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Diovan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valsartan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Novartis + Ipsen + Recordati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Angiotensin II antagonist </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6,134</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5,737</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-6%</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15.7</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Small molecule</a:t>
                      </a:r>
                      <a:endParaRPr lang="en-GB" sz="950" b="0" i="0" u="none" strike="noStrike">
                        <a:solidFill>
                          <a:srgbClr val="000000"/>
                        </a:solidFill>
                        <a:effectLst/>
                        <a:latin typeface="+mn-lt"/>
                      </a:endParaRPr>
                    </a:p>
                  </a:txBody>
                  <a:tcPr marL="54000" marR="18000" marT="3600" marB="3600"/>
                </a:tc>
              </a:tr>
              <a:tr h="135122">
                <a:tc>
                  <a:txBody>
                    <a:bodyPr/>
                    <a:lstStyle/>
                    <a:p>
                      <a:pPr algn="r" fontAlgn="b"/>
                      <a:r>
                        <a:rPr lang="en-GB" sz="950" u="none" strike="noStrike">
                          <a:effectLst/>
                        </a:rPr>
                        <a:t>14</a:t>
                      </a:r>
                      <a:endParaRPr lang="en-GB" sz="950" b="0" i="0" u="none" strike="noStrike">
                        <a:solidFill>
                          <a:srgbClr val="000000"/>
                        </a:solidFill>
                        <a:effectLst/>
                        <a:latin typeface="+mn-lt"/>
                      </a:endParaRPr>
                    </a:p>
                  </a:txBody>
                  <a:tcPr marL="54000" marR="18000" marT="3600" marB="3600">
                    <a:solidFill>
                      <a:schemeClr val="accent4">
                        <a:lumMod val="40000"/>
                        <a:lumOff val="60000"/>
                      </a:schemeClr>
                    </a:solidFill>
                  </a:tcPr>
                </a:tc>
                <a:tc>
                  <a:txBody>
                    <a:bodyPr/>
                    <a:lstStyle/>
                    <a:p>
                      <a:pPr algn="l" fontAlgn="b"/>
                      <a:r>
                        <a:rPr lang="en-GB" sz="950" u="none" strike="noStrike">
                          <a:effectLst/>
                        </a:rPr>
                        <a:t>Lantus</a:t>
                      </a:r>
                      <a:endParaRPr lang="en-GB" sz="950" b="0" i="0" u="none" strike="noStrike">
                        <a:solidFill>
                          <a:srgbClr val="000000"/>
                        </a:solidFill>
                        <a:effectLst/>
                        <a:latin typeface="+mn-lt"/>
                      </a:endParaRPr>
                    </a:p>
                  </a:txBody>
                  <a:tcPr marL="54000" marR="18000" marT="3600" marB="3600">
                    <a:solidFill>
                      <a:schemeClr val="accent4">
                        <a:lumMod val="40000"/>
                        <a:lumOff val="60000"/>
                      </a:schemeClr>
                    </a:solidFill>
                  </a:tcPr>
                </a:tc>
                <a:tc>
                  <a:txBody>
                    <a:bodyPr/>
                    <a:lstStyle/>
                    <a:p>
                      <a:pPr algn="l" fontAlgn="b"/>
                      <a:r>
                        <a:rPr lang="en-GB" sz="950" u="none" strike="noStrike">
                          <a:effectLst/>
                        </a:rPr>
                        <a:t>insulin glargine</a:t>
                      </a:r>
                      <a:endParaRPr lang="en-GB" sz="950" b="0" i="0" u="none" strike="noStrike">
                        <a:solidFill>
                          <a:srgbClr val="000000"/>
                        </a:solidFill>
                        <a:effectLst/>
                        <a:latin typeface="+mn-lt"/>
                      </a:endParaRPr>
                    </a:p>
                  </a:txBody>
                  <a:tcPr marL="54000" marR="18000" marT="3600" marB="3600">
                    <a:solidFill>
                      <a:schemeClr val="accent4">
                        <a:lumMod val="40000"/>
                        <a:lumOff val="60000"/>
                      </a:schemeClr>
                    </a:solidFill>
                  </a:tcPr>
                </a:tc>
                <a:tc>
                  <a:txBody>
                    <a:bodyPr/>
                    <a:lstStyle/>
                    <a:p>
                      <a:pPr algn="l" fontAlgn="b"/>
                      <a:r>
                        <a:rPr lang="en-GB" sz="950" u="none" strike="noStrike">
                          <a:effectLst/>
                        </a:rPr>
                        <a:t>Sanofi</a:t>
                      </a:r>
                      <a:endParaRPr lang="en-GB" sz="950" b="0" i="0" u="none" strike="noStrike">
                        <a:solidFill>
                          <a:srgbClr val="000000"/>
                        </a:solidFill>
                        <a:effectLst/>
                        <a:latin typeface="+mn-lt"/>
                      </a:endParaRPr>
                    </a:p>
                  </a:txBody>
                  <a:tcPr marL="54000" marR="18000" marT="3600" marB="3600">
                    <a:solidFill>
                      <a:schemeClr val="accent4">
                        <a:lumMod val="40000"/>
                        <a:lumOff val="60000"/>
                      </a:schemeClr>
                    </a:solidFill>
                  </a:tcPr>
                </a:tc>
                <a:tc>
                  <a:txBody>
                    <a:bodyPr/>
                    <a:lstStyle/>
                    <a:p>
                      <a:pPr algn="l" fontAlgn="b"/>
                      <a:r>
                        <a:rPr lang="en-GB" sz="950" u="none" strike="noStrike">
                          <a:effectLst/>
                        </a:rPr>
                        <a:t>Insulin</a:t>
                      </a:r>
                      <a:endParaRPr lang="en-GB" sz="950" b="0" i="0" u="none" strike="noStrike">
                        <a:solidFill>
                          <a:srgbClr val="000000"/>
                        </a:solidFill>
                        <a:effectLst/>
                        <a:latin typeface="+mn-lt"/>
                      </a:endParaRPr>
                    </a:p>
                  </a:txBody>
                  <a:tcPr marL="54000" marR="18000" marT="3600" marB="3600">
                    <a:solidFill>
                      <a:schemeClr val="accent4">
                        <a:lumMod val="40000"/>
                        <a:lumOff val="60000"/>
                      </a:schemeClr>
                    </a:solidFill>
                  </a:tcPr>
                </a:tc>
                <a:tc>
                  <a:txBody>
                    <a:bodyPr/>
                    <a:lstStyle/>
                    <a:p>
                      <a:pPr algn="ctr" fontAlgn="b"/>
                      <a:r>
                        <a:rPr lang="en-GB" sz="950" u="none" strike="noStrike">
                          <a:effectLst/>
                        </a:rPr>
                        <a:t>4,658</a:t>
                      </a:r>
                      <a:endParaRPr lang="en-GB" sz="950" b="0" i="0" u="none" strike="noStrike">
                        <a:solidFill>
                          <a:srgbClr val="000000"/>
                        </a:solidFill>
                        <a:effectLst/>
                        <a:latin typeface="+mn-lt"/>
                      </a:endParaRPr>
                    </a:p>
                  </a:txBody>
                  <a:tcPr marL="54000" marR="18000" marT="3600" marB="3600">
                    <a:solidFill>
                      <a:schemeClr val="accent4">
                        <a:lumMod val="40000"/>
                        <a:lumOff val="60000"/>
                      </a:schemeClr>
                    </a:solidFill>
                  </a:tcPr>
                </a:tc>
                <a:tc>
                  <a:txBody>
                    <a:bodyPr/>
                    <a:lstStyle/>
                    <a:p>
                      <a:pPr algn="ctr" fontAlgn="b"/>
                      <a:r>
                        <a:rPr lang="en-GB" sz="950" u="none" strike="noStrike">
                          <a:effectLst/>
                        </a:rPr>
                        <a:t>5,451</a:t>
                      </a:r>
                      <a:endParaRPr lang="en-GB" sz="950" b="0" i="0" u="none" strike="noStrike">
                        <a:solidFill>
                          <a:srgbClr val="000000"/>
                        </a:solidFill>
                        <a:effectLst/>
                        <a:latin typeface="+mn-lt"/>
                      </a:endParaRPr>
                    </a:p>
                  </a:txBody>
                  <a:tcPr marL="54000" marR="18000" marT="3600" marB="3600">
                    <a:solidFill>
                      <a:schemeClr val="accent4">
                        <a:lumMod val="40000"/>
                        <a:lumOff val="60000"/>
                      </a:schemeClr>
                    </a:solidFill>
                  </a:tcPr>
                </a:tc>
                <a:tc>
                  <a:txBody>
                    <a:bodyPr/>
                    <a:lstStyle/>
                    <a:p>
                      <a:pPr algn="ctr" fontAlgn="b"/>
                      <a:r>
                        <a:rPr lang="en-GB" sz="950" u="none" strike="noStrike">
                          <a:effectLst/>
                        </a:rPr>
                        <a:t>17%</a:t>
                      </a:r>
                      <a:endParaRPr lang="en-GB" sz="950" b="0" i="0" u="none" strike="noStrike">
                        <a:solidFill>
                          <a:srgbClr val="000000"/>
                        </a:solidFill>
                        <a:effectLst/>
                        <a:latin typeface="+mn-lt"/>
                      </a:endParaRPr>
                    </a:p>
                  </a:txBody>
                  <a:tcPr marL="54000" marR="18000" marT="3600" marB="3600">
                    <a:solidFill>
                      <a:schemeClr val="accent4">
                        <a:lumMod val="40000"/>
                        <a:lumOff val="60000"/>
                      </a:schemeClr>
                    </a:solidFill>
                  </a:tcPr>
                </a:tc>
                <a:tc>
                  <a:txBody>
                    <a:bodyPr/>
                    <a:lstStyle/>
                    <a:p>
                      <a:pPr algn="ctr" fontAlgn="b"/>
                      <a:r>
                        <a:rPr lang="en-GB" sz="950" u="none" strike="noStrike">
                          <a:effectLst/>
                        </a:rPr>
                        <a:t>11.9</a:t>
                      </a:r>
                      <a:endParaRPr lang="en-GB" sz="950" b="0" i="0" u="none" strike="noStrike">
                        <a:solidFill>
                          <a:srgbClr val="000000"/>
                        </a:solidFill>
                        <a:effectLst/>
                        <a:latin typeface="+mn-lt"/>
                      </a:endParaRPr>
                    </a:p>
                  </a:txBody>
                  <a:tcPr marL="54000" marR="18000" marT="3600" marB="3600">
                    <a:solidFill>
                      <a:schemeClr val="accent4">
                        <a:lumMod val="40000"/>
                        <a:lumOff val="60000"/>
                      </a:schemeClr>
                    </a:solidFill>
                  </a:tcPr>
                </a:tc>
                <a:tc>
                  <a:txBody>
                    <a:bodyPr/>
                    <a:lstStyle/>
                    <a:p>
                      <a:pPr algn="l" fontAlgn="b"/>
                      <a:r>
                        <a:rPr lang="en-GB" sz="950" u="none" strike="noStrike" dirty="0">
                          <a:effectLst/>
                        </a:rPr>
                        <a:t>Recombinant product</a:t>
                      </a:r>
                      <a:endParaRPr lang="en-GB" sz="950" b="0" i="0" u="none" strike="noStrike" dirty="0">
                        <a:solidFill>
                          <a:srgbClr val="000000"/>
                        </a:solidFill>
                        <a:effectLst/>
                        <a:latin typeface="+mn-lt"/>
                      </a:endParaRPr>
                    </a:p>
                  </a:txBody>
                  <a:tcPr marL="54000" marR="18000" marT="3600" marB="3600">
                    <a:solidFill>
                      <a:schemeClr val="accent4">
                        <a:lumMod val="40000"/>
                        <a:lumOff val="60000"/>
                      </a:schemeClr>
                    </a:solidFill>
                  </a:tcPr>
                </a:tc>
              </a:tr>
              <a:tr h="135122">
                <a:tc>
                  <a:txBody>
                    <a:bodyPr/>
                    <a:lstStyle/>
                    <a:p>
                      <a:pPr algn="r" fontAlgn="b"/>
                      <a:r>
                        <a:rPr lang="en-GB" sz="950" u="none" strike="noStrike">
                          <a:effectLst/>
                        </a:rPr>
                        <a:t>15</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Abilify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aripiprazole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Otsuka + Bristol-Myers</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5-HT1A &amp; D2 partial agonist &amp; 5-HT2 antagonist</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4,593</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5,216</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14%</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9.5</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Small molecule</a:t>
                      </a:r>
                      <a:endParaRPr lang="en-GB" sz="950" b="0" i="0" u="none" strike="noStrike">
                        <a:solidFill>
                          <a:srgbClr val="000000"/>
                        </a:solidFill>
                        <a:effectLst/>
                        <a:latin typeface="+mn-lt"/>
                      </a:endParaRPr>
                    </a:p>
                  </a:txBody>
                  <a:tcPr marL="54000" marR="18000" marT="3600" marB="3600"/>
                </a:tc>
              </a:tr>
              <a:tr h="135122">
                <a:tc>
                  <a:txBody>
                    <a:bodyPr/>
                    <a:lstStyle/>
                    <a:p>
                      <a:pPr algn="r" fontAlgn="b"/>
                      <a:r>
                        <a:rPr lang="en-GB" sz="950" u="none" strike="noStrike">
                          <a:effectLst/>
                        </a:rPr>
                        <a:t>16</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Januvia/Janumet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sitagliptin phosphate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Merck + Ono + Almirall</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DPP-IV inhibitor</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3,525</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5,124</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45%</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5.7</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Small molecule</a:t>
                      </a:r>
                      <a:endParaRPr lang="en-GB" sz="950" b="0" i="0" u="none" strike="noStrike">
                        <a:solidFill>
                          <a:srgbClr val="000000"/>
                        </a:solidFill>
                        <a:effectLst/>
                        <a:latin typeface="+mn-lt"/>
                      </a:endParaRPr>
                    </a:p>
                  </a:txBody>
                  <a:tcPr marL="54000" marR="18000" marT="3600" marB="3600"/>
                </a:tc>
              </a:tr>
              <a:tr h="135122">
                <a:tc>
                  <a:txBody>
                    <a:bodyPr/>
                    <a:lstStyle/>
                    <a:p>
                      <a:pPr algn="r" fontAlgn="b"/>
                      <a:r>
                        <a:rPr lang="en-GB" sz="950" u="none" strike="noStrike">
                          <a:effectLst/>
                        </a:rPr>
                        <a:t>17</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Gleevec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imatinib mesylate</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Novartis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Tyrosine kinase inhibitor </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4,265</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4,659</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dirty="0">
                          <a:effectLst/>
                        </a:rPr>
                        <a:t>9%</a:t>
                      </a:r>
                      <a:endParaRPr lang="en-GB" sz="950" b="0" i="0" u="none" strike="noStrike" dirty="0">
                        <a:solidFill>
                          <a:srgbClr val="000000"/>
                        </a:solidFill>
                        <a:effectLst/>
                        <a:latin typeface="+mn-lt"/>
                      </a:endParaRPr>
                    </a:p>
                  </a:txBody>
                  <a:tcPr marL="54000" marR="18000" marT="3600" marB="3600"/>
                </a:tc>
                <a:tc>
                  <a:txBody>
                    <a:bodyPr/>
                    <a:lstStyle/>
                    <a:p>
                      <a:pPr algn="ctr" fontAlgn="b"/>
                      <a:r>
                        <a:rPr lang="en-GB" sz="950" u="none" strike="noStrike">
                          <a:effectLst/>
                        </a:rPr>
                        <a:t>11</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Small molecule</a:t>
                      </a:r>
                      <a:endParaRPr lang="en-GB" sz="950" b="0" i="0" u="none" strike="noStrike">
                        <a:solidFill>
                          <a:srgbClr val="000000"/>
                        </a:solidFill>
                        <a:effectLst/>
                        <a:latin typeface="+mn-lt"/>
                      </a:endParaRPr>
                    </a:p>
                  </a:txBody>
                  <a:tcPr marL="54000" marR="18000" marT="3600" marB="3600"/>
                </a:tc>
              </a:tr>
              <a:tr h="135122">
                <a:tc>
                  <a:txBody>
                    <a:bodyPr/>
                    <a:lstStyle/>
                    <a:p>
                      <a:pPr algn="r" fontAlgn="b"/>
                      <a:r>
                        <a:rPr lang="en-GB" sz="950" u="none" strike="noStrike">
                          <a:effectLst/>
                        </a:rPr>
                        <a:t>18</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Zyprexa</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olanzapine</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Eli Lilly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Atypical anti-psychotic</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5,026</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4,622</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-8%</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15.7</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Small molecule</a:t>
                      </a:r>
                      <a:endParaRPr lang="en-GB" sz="950" b="0" i="0" u="none" strike="noStrike">
                        <a:solidFill>
                          <a:srgbClr val="000000"/>
                        </a:solidFill>
                        <a:effectLst/>
                        <a:latin typeface="+mn-lt"/>
                      </a:endParaRPr>
                    </a:p>
                  </a:txBody>
                  <a:tcPr marL="54000" marR="18000" marT="3600" marB="3600"/>
                </a:tc>
              </a:tr>
              <a:tr h="135122">
                <a:tc>
                  <a:txBody>
                    <a:bodyPr/>
                    <a:lstStyle/>
                    <a:p>
                      <a:pPr algn="r" fontAlgn="b"/>
                      <a:r>
                        <a:rPr lang="en-GB" sz="950" u="none" strike="noStrike">
                          <a:effectLst/>
                        </a:rPr>
                        <a:t>19</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Nexium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esomeprazole magnesium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AstraZeneca + Daiichi Sankyo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Proton pump inhibitor </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4,969</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4,478</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-10%</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11.8</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Chiral chemistry</a:t>
                      </a:r>
                      <a:endParaRPr lang="en-GB" sz="950" b="0" i="0" u="none" strike="noStrike">
                        <a:solidFill>
                          <a:srgbClr val="000000"/>
                        </a:solidFill>
                        <a:effectLst/>
                        <a:latin typeface="+mn-lt"/>
                      </a:endParaRPr>
                    </a:p>
                  </a:txBody>
                  <a:tcPr marL="54000" marR="18000" marT="3600" marB="3600"/>
                </a:tc>
              </a:tr>
              <a:tr h="135122">
                <a:tc>
                  <a:txBody>
                    <a:bodyPr/>
                    <a:lstStyle/>
                    <a:p>
                      <a:pPr algn="r" fontAlgn="b"/>
                      <a:r>
                        <a:rPr lang="en-GB" sz="950" u="none" strike="noStrike">
                          <a:effectLst/>
                        </a:rPr>
                        <a:t>20</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Spiriva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tiotropium bromide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Boehringer Ingelheim + Pfizer</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Long-acting muscarinic antagonist</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3,799</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4,389</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16%</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10</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Small molecule</a:t>
                      </a:r>
                      <a:endParaRPr lang="en-GB" sz="950" b="0" i="0" u="none" strike="noStrike">
                        <a:solidFill>
                          <a:srgbClr val="000000"/>
                        </a:solidFill>
                        <a:effectLst/>
                        <a:latin typeface="+mn-lt"/>
                      </a:endParaRPr>
                    </a:p>
                  </a:txBody>
                  <a:tcPr marL="54000" marR="18000" marT="3600" marB="3600"/>
                </a:tc>
              </a:tr>
              <a:tr h="135122">
                <a:tc>
                  <a:txBody>
                    <a:bodyPr/>
                    <a:lstStyle/>
                    <a:p>
                      <a:pPr algn="r" fontAlgn="b"/>
                      <a:r>
                        <a:rPr lang="en-GB" sz="950" u="none" strike="noStrike">
                          <a:effectLst/>
                        </a:rPr>
                        <a:t>21</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Cymbalta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duloxetine hydrochloride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Eli Lilly + Shionogi</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5-HT &amp; norepinephrine reuptake inhibitor</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3,491</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4,245</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22%</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7.8</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Small molecule</a:t>
                      </a:r>
                      <a:endParaRPr lang="en-GB" sz="950" b="0" i="0" u="none" strike="noStrike">
                        <a:solidFill>
                          <a:srgbClr val="000000"/>
                        </a:solidFill>
                        <a:effectLst/>
                        <a:latin typeface="+mn-lt"/>
                      </a:endParaRPr>
                    </a:p>
                  </a:txBody>
                  <a:tcPr marL="54000" marR="18000" marT="3600" marB="3600"/>
                </a:tc>
              </a:tr>
              <a:tr h="135122">
                <a:tc>
                  <a:txBody>
                    <a:bodyPr/>
                    <a:lstStyle/>
                    <a:p>
                      <a:pPr algn="r" fontAlgn="b"/>
                      <a:r>
                        <a:rPr lang="en-GB" sz="950" u="none" strike="noStrike">
                          <a:effectLst/>
                        </a:rPr>
                        <a:t>22</a:t>
                      </a:r>
                      <a:endParaRPr lang="en-GB" sz="950" b="0" i="0" u="none" strike="noStrike">
                        <a:solidFill>
                          <a:srgbClr val="000000"/>
                        </a:solidFill>
                        <a:effectLst/>
                        <a:latin typeface="+mn-lt"/>
                      </a:endParaRPr>
                    </a:p>
                  </a:txBody>
                  <a:tcPr marL="54000" marR="18000" marT="3600" marB="3600">
                    <a:solidFill>
                      <a:schemeClr val="accent4">
                        <a:lumMod val="40000"/>
                        <a:lumOff val="60000"/>
                      </a:schemeClr>
                    </a:solidFill>
                  </a:tcPr>
                </a:tc>
                <a:tc>
                  <a:txBody>
                    <a:bodyPr/>
                    <a:lstStyle/>
                    <a:p>
                      <a:pPr algn="l" fontAlgn="b"/>
                      <a:r>
                        <a:rPr lang="en-GB" sz="950" u="none" strike="noStrike">
                          <a:effectLst/>
                        </a:rPr>
                        <a:t>Neulasta </a:t>
                      </a:r>
                      <a:endParaRPr lang="en-GB" sz="950" b="0" i="0" u="none" strike="noStrike">
                        <a:solidFill>
                          <a:srgbClr val="000000"/>
                        </a:solidFill>
                        <a:effectLst/>
                        <a:latin typeface="+mn-lt"/>
                      </a:endParaRPr>
                    </a:p>
                  </a:txBody>
                  <a:tcPr marL="54000" marR="18000" marT="3600" marB="3600">
                    <a:solidFill>
                      <a:schemeClr val="accent4">
                        <a:lumMod val="40000"/>
                        <a:lumOff val="60000"/>
                      </a:schemeClr>
                    </a:solidFill>
                  </a:tcPr>
                </a:tc>
                <a:tc>
                  <a:txBody>
                    <a:bodyPr/>
                    <a:lstStyle/>
                    <a:p>
                      <a:pPr algn="l" fontAlgn="b"/>
                      <a:r>
                        <a:rPr lang="en-GB" sz="950" u="none" strike="noStrike">
                          <a:effectLst/>
                        </a:rPr>
                        <a:t>pegfilgrastim </a:t>
                      </a:r>
                      <a:endParaRPr lang="en-GB" sz="950" b="0" i="0" u="none" strike="noStrike">
                        <a:solidFill>
                          <a:srgbClr val="000000"/>
                        </a:solidFill>
                        <a:effectLst/>
                        <a:latin typeface="+mn-lt"/>
                      </a:endParaRPr>
                    </a:p>
                  </a:txBody>
                  <a:tcPr marL="54000" marR="18000" marT="3600" marB="3600">
                    <a:solidFill>
                      <a:schemeClr val="accent4">
                        <a:lumMod val="40000"/>
                        <a:lumOff val="60000"/>
                      </a:schemeClr>
                    </a:solidFill>
                  </a:tcPr>
                </a:tc>
                <a:tc>
                  <a:txBody>
                    <a:bodyPr/>
                    <a:lstStyle/>
                    <a:p>
                      <a:pPr algn="l" fontAlgn="b"/>
                      <a:r>
                        <a:rPr lang="en-GB" sz="950" u="none" strike="noStrike">
                          <a:effectLst/>
                        </a:rPr>
                        <a:t>Amgen</a:t>
                      </a:r>
                      <a:endParaRPr lang="en-GB" sz="950" b="0" i="0" u="none" strike="noStrike">
                        <a:solidFill>
                          <a:srgbClr val="000000"/>
                        </a:solidFill>
                        <a:effectLst/>
                        <a:latin typeface="+mn-lt"/>
                      </a:endParaRPr>
                    </a:p>
                  </a:txBody>
                  <a:tcPr marL="54000" marR="18000" marT="3600" marB="3600">
                    <a:solidFill>
                      <a:schemeClr val="accent4">
                        <a:lumMod val="40000"/>
                        <a:lumOff val="60000"/>
                      </a:schemeClr>
                    </a:solidFill>
                  </a:tcPr>
                </a:tc>
                <a:tc>
                  <a:txBody>
                    <a:bodyPr/>
                    <a:lstStyle/>
                    <a:p>
                      <a:pPr algn="l" fontAlgn="b"/>
                      <a:r>
                        <a:rPr lang="en-GB" sz="950" u="none" strike="noStrike">
                          <a:effectLst/>
                        </a:rPr>
                        <a:t>Granulocyte colony-stimulating factor</a:t>
                      </a:r>
                      <a:endParaRPr lang="en-GB" sz="950" b="0" i="0" u="none" strike="noStrike">
                        <a:solidFill>
                          <a:srgbClr val="000000"/>
                        </a:solidFill>
                        <a:effectLst/>
                        <a:latin typeface="+mn-lt"/>
                      </a:endParaRPr>
                    </a:p>
                  </a:txBody>
                  <a:tcPr marL="54000" marR="18000" marT="3600" marB="3600">
                    <a:solidFill>
                      <a:schemeClr val="accent4">
                        <a:lumMod val="40000"/>
                        <a:lumOff val="60000"/>
                      </a:schemeClr>
                    </a:solidFill>
                  </a:tcPr>
                </a:tc>
                <a:tc>
                  <a:txBody>
                    <a:bodyPr/>
                    <a:lstStyle/>
                    <a:p>
                      <a:pPr algn="ctr" fontAlgn="b"/>
                      <a:r>
                        <a:rPr lang="en-GB" sz="950" u="none" strike="noStrike">
                          <a:effectLst/>
                        </a:rPr>
                        <a:t>3,558</a:t>
                      </a:r>
                      <a:endParaRPr lang="en-GB" sz="950" b="0" i="0" u="none" strike="noStrike">
                        <a:solidFill>
                          <a:srgbClr val="000000"/>
                        </a:solidFill>
                        <a:effectLst/>
                        <a:latin typeface="+mn-lt"/>
                      </a:endParaRPr>
                    </a:p>
                  </a:txBody>
                  <a:tcPr marL="54000" marR="18000" marT="3600" marB="3600">
                    <a:solidFill>
                      <a:schemeClr val="accent4">
                        <a:lumMod val="40000"/>
                        <a:lumOff val="60000"/>
                      </a:schemeClr>
                    </a:solidFill>
                  </a:tcPr>
                </a:tc>
                <a:tc>
                  <a:txBody>
                    <a:bodyPr/>
                    <a:lstStyle/>
                    <a:p>
                      <a:pPr algn="ctr" fontAlgn="b"/>
                      <a:r>
                        <a:rPr lang="en-GB" sz="950" u="none" strike="noStrike">
                          <a:effectLst/>
                        </a:rPr>
                        <a:t>3,952</a:t>
                      </a:r>
                      <a:endParaRPr lang="en-GB" sz="950" b="0" i="0" u="none" strike="noStrike">
                        <a:solidFill>
                          <a:srgbClr val="000000"/>
                        </a:solidFill>
                        <a:effectLst/>
                        <a:latin typeface="+mn-lt"/>
                      </a:endParaRPr>
                    </a:p>
                  </a:txBody>
                  <a:tcPr marL="54000" marR="18000" marT="3600" marB="3600">
                    <a:solidFill>
                      <a:schemeClr val="accent4">
                        <a:lumMod val="40000"/>
                        <a:lumOff val="60000"/>
                      </a:schemeClr>
                    </a:solidFill>
                  </a:tcPr>
                </a:tc>
                <a:tc>
                  <a:txBody>
                    <a:bodyPr/>
                    <a:lstStyle/>
                    <a:p>
                      <a:pPr algn="ctr" fontAlgn="b"/>
                      <a:r>
                        <a:rPr lang="en-GB" sz="950" u="none" strike="noStrike">
                          <a:effectLst/>
                        </a:rPr>
                        <a:t>11%</a:t>
                      </a:r>
                      <a:endParaRPr lang="en-GB" sz="950" b="0" i="0" u="none" strike="noStrike">
                        <a:solidFill>
                          <a:srgbClr val="000000"/>
                        </a:solidFill>
                        <a:effectLst/>
                        <a:latin typeface="+mn-lt"/>
                      </a:endParaRPr>
                    </a:p>
                  </a:txBody>
                  <a:tcPr marL="54000" marR="18000" marT="3600" marB="3600">
                    <a:solidFill>
                      <a:schemeClr val="accent4">
                        <a:lumMod val="40000"/>
                        <a:lumOff val="60000"/>
                      </a:schemeClr>
                    </a:solidFill>
                  </a:tcPr>
                </a:tc>
                <a:tc>
                  <a:txBody>
                    <a:bodyPr/>
                    <a:lstStyle/>
                    <a:p>
                      <a:pPr algn="ctr" fontAlgn="b"/>
                      <a:r>
                        <a:rPr lang="en-GB" sz="950" u="none" strike="noStrike">
                          <a:effectLst/>
                        </a:rPr>
                        <a:t>10.1</a:t>
                      </a:r>
                      <a:endParaRPr lang="en-GB" sz="950" b="0" i="0" u="none" strike="noStrike">
                        <a:solidFill>
                          <a:srgbClr val="000000"/>
                        </a:solidFill>
                        <a:effectLst/>
                        <a:latin typeface="+mn-lt"/>
                      </a:endParaRPr>
                    </a:p>
                  </a:txBody>
                  <a:tcPr marL="54000" marR="18000" marT="3600" marB="3600">
                    <a:solidFill>
                      <a:schemeClr val="accent4">
                        <a:lumMod val="40000"/>
                        <a:lumOff val="60000"/>
                      </a:schemeClr>
                    </a:solidFill>
                  </a:tcPr>
                </a:tc>
                <a:tc>
                  <a:txBody>
                    <a:bodyPr/>
                    <a:lstStyle/>
                    <a:p>
                      <a:pPr algn="l" fontAlgn="b"/>
                      <a:r>
                        <a:rPr lang="en-GB" sz="950" u="none" strike="noStrike" dirty="0">
                          <a:effectLst/>
                        </a:rPr>
                        <a:t>Recombinant product</a:t>
                      </a:r>
                      <a:endParaRPr lang="en-GB" sz="950" b="0" i="0" u="none" strike="noStrike" dirty="0">
                        <a:solidFill>
                          <a:srgbClr val="000000"/>
                        </a:solidFill>
                        <a:effectLst/>
                        <a:latin typeface="+mn-lt"/>
                      </a:endParaRPr>
                    </a:p>
                  </a:txBody>
                  <a:tcPr marL="54000" marR="18000" marT="3600" marB="3600">
                    <a:solidFill>
                      <a:schemeClr val="accent4">
                        <a:lumMod val="40000"/>
                        <a:lumOff val="60000"/>
                      </a:schemeClr>
                    </a:solidFill>
                  </a:tcPr>
                </a:tc>
              </a:tr>
              <a:tr h="135122">
                <a:tc>
                  <a:txBody>
                    <a:bodyPr/>
                    <a:lstStyle/>
                    <a:p>
                      <a:pPr algn="r" fontAlgn="b"/>
                      <a:r>
                        <a:rPr lang="en-GB" sz="950" u="none" strike="noStrike">
                          <a:effectLst/>
                        </a:rPr>
                        <a:t>23</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Actos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pioglitazone hydrochloride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Takeda + Abbott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PPAR gamma agonist</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4,636</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3,894</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-16%</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12.8</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Small molecule</a:t>
                      </a:r>
                      <a:endParaRPr lang="en-GB" sz="950" b="0" i="0" u="none" strike="noStrike">
                        <a:solidFill>
                          <a:srgbClr val="000000"/>
                        </a:solidFill>
                        <a:effectLst/>
                        <a:latin typeface="+mn-lt"/>
                      </a:endParaRPr>
                    </a:p>
                  </a:txBody>
                  <a:tcPr marL="54000" marR="18000" marT="3600" marB="3600"/>
                </a:tc>
              </a:tr>
              <a:tr h="135122">
                <a:tc>
                  <a:txBody>
                    <a:bodyPr/>
                    <a:lstStyle/>
                    <a:p>
                      <a:pPr algn="r" fontAlgn="b"/>
                      <a:r>
                        <a:rPr lang="en-GB" sz="950" u="none" strike="noStrike">
                          <a:effectLst/>
                        </a:rPr>
                        <a:t>24</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Lyrica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pregabalin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Pfizer + Eisai </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Alpha 2 delta ligand</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3,096</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3,836</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24%</a:t>
                      </a:r>
                      <a:endParaRPr lang="en-GB" sz="950" b="0" i="0" u="none" strike="noStrike">
                        <a:solidFill>
                          <a:srgbClr val="000000"/>
                        </a:solidFill>
                        <a:effectLst/>
                        <a:latin typeface="+mn-lt"/>
                      </a:endParaRPr>
                    </a:p>
                  </a:txBody>
                  <a:tcPr marL="54000" marR="18000" marT="3600" marB="3600"/>
                </a:tc>
                <a:tc>
                  <a:txBody>
                    <a:bodyPr/>
                    <a:lstStyle/>
                    <a:p>
                      <a:pPr algn="ctr" fontAlgn="b"/>
                      <a:r>
                        <a:rPr lang="en-GB" sz="950" u="none" strike="noStrike">
                          <a:effectLst/>
                        </a:rPr>
                        <a:t>7.7</a:t>
                      </a:r>
                      <a:endParaRPr lang="en-GB" sz="950" b="0" i="0" u="none" strike="noStrike">
                        <a:solidFill>
                          <a:srgbClr val="000000"/>
                        </a:solidFill>
                        <a:effectLst/>
                        <a:latin typeface="+mn-lt"/>
                      </a:endParaRPr>
                    </a:p>
                  </a:txBody>
                  <a:tcPr marL="54000" marR="18000" marT="3600" marB="3600"/>
                </a:tc>
                <a:tc>
                  <a:txBody>
                    <a:bodyPr/>
                    <a:lstStyle/>
                    <a:p>
                      <a:pPr algn="l" fontAlgn="b"/>
                      <a:r>
                        <a:rPr lang="en-GB" sz="950" u="none" strike="noStrike">
                          <a:effectLst/>
                        </a:rPr>
                        <a:t>Small molecule</a:t>
                      </a:r>
                      <a:endParaRPr lang="en-GB" sz="950" b="0" i="0" u="none" strike="noStrike">
                        <a:solidFill>
                          <a:srgbClr val="000000"/>
                        </a:solidFill>
                        <a:effectLst/>
                        <a:latin typeface="+mn-lt"/>
                      </a:endParaRPr>
                    </a:p>
                  </a:txBody>
                  <a:tcPr marL="54000" marR="18000" marT="3600" marB="3600"/>
                </a:tc>
              </a:tr>
              <a:tr h="135122">
                <a:tc>
                  <a:txBody>
                    <a:bodyPr/>
                    <a:lstStyle/>
                    <a:p>
                      <a:pPr algn="r" fontAlgn="b"/>
                      <a:r>
                        <a:rPr lang="en-GB" sz="950" u="none" strike="noStrike" dirty="0">
                          <a:solidFill>
                            <a:schemeClr val="bg1"/>
                          </a:solidFill>
                          <a:effectLst/>
                        </a:rPr>
                        <a:t>25</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dirty="0" err="1">
                          <a:solidFill>
                            <a:schemeClr val="bg1"/>
                          </a:solidFill>
                          <a:effectLst/>
                        </a:rPr>
                        <a:t>Lucentis</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dirty="0" err="1">
                          <a:solidFill>
                            <a:schemeClr val="bg1"/>
                          </a:solidFill>
                          <a:effectLst/>
                        </a:rPr>
                        <a:t>ranibizumab</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dirty="0">
                          <a:solidFill>
                            <a:schemeClr val="bg1"/>
                          </a:solidFill>
                          <a:effectLst/>
                        </a:rPr>
                        <a:t>Novartis + Roche</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dirty="0">
                          <a:solidFill>
                            <a:schemeClr val="bg1"/>
                          </a:solidFill>
                          <a:effectLst/>
                        </a:rPr>
                        <a:t>Anti-VEGF </a:t>
                      </a:r>
                      <a:r>
                        <a:rPr lang="en-GB" sz="950" u="none" strike="noStrike" dirty="0" err="1">
                          <a:solidFill>
                            <a:schemeClr val="bg1"/>
                          </a:solidFill>
                          <a:effectLst/>
                        </a:rPr>
                        <a:t>Mab</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c>
                  <a:txBody>
                    <a:bodyPr/>
                    <a:lstStyle/>
                    <a:p>
                      <a:pPr algn="ctr" fontAlgn="b"/>
                      <a:r>
                        <a:rPr lang="en-GB" sz="950" u="none" strike="noStrike" dirty="0">
                          <a:solidFill>
                            <a:schemeClr val="bg1"/>
                          </a:solidFill>
                          <a:effectLst/>
                        </a:rPr>
                        <a:t>2,935</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c>
                  <a:txBody>
                    <a:bodyPr/>
                    <a:lstStyle/>
                    <a:p>
                      <a:pPr algn="ctr" fontAlgn="b"/>
                      <a:r>
                        <a:rPr lang="en-GB" sz="950" u="none" strike="noStrike" dirty="0">
                          <a:solidFill>
                            <a:schemeClr val="bg1"/>
                          </a:solidFill>
                          <a:effectLst/>
                        </a:rPr>
                        <a:t>3,772</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c>
                  <a:txBody>
                    <a:bodyPr/>
                    <a:lstStyle/>
                    <a:p>
                      <a:pPr algn="ctr" fontAlgn="b"/>
                      <a:r>
                        <a:rPr lang="en-GB" sz="950" u="none" strike="noStrike" dirty="0">
                          <a:solidFill>
                            <a:schemeClr val="bg1"/>
                          </a:solidFill>
                          <a:effectLst/>
                        </a:rPr>
                        <a:t>29%</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c>
                  <a:txBody>
                    <a:bodyPr/>
                    <a:lstStyle/>
                    <a:p>
                      <a:pPr algn="ctr" fontAlgn="b"/>
                      <a:r>
                        <a:rPr lang="en-GB" sz="950" u="none" strike="noStrike" dirty="0">
                          <a:solidFill>
                            <a:schemeClr val="bg1"/>
                          </a:solidFill>
                          <a:effectLst/>
                        </a:rPr>
                        <a:t>5.7</a:t>
                      </a:r>
                      <a:endParaRPr lang="en-GB" sz="950" b="0" i="0" u="none" strike="noStrike" dirty="0">
                        <a:solidFill>
                          <a:schemeClr val="bg1"/>
                        </a:solidFill>
                        <a:effectLst/>
                        <a:latin typeface="+mn-lt"/>
                      </a:endParaRPr>
                    </a:p>
                  </a:txBody>
                  <a:tcPr marL="54000" marR="18000" marT="3600" marB="3600">
                    <a:solidFill>
                      <a:schemeClr val="accent4">
                        <a:lumMod val="75000"/>
                      </a:schemeClr>
                    </a:solidFill>
                  </a:tcPr>
                </a:tc>
                <a:tc>
                  <a:txBody>
                    <a:bodyPr/>
                    <a:lstStyle/>
                    <a:p>
                      <a:pPr algn="l" fontAlgn="b"/>
                      <a:r>
                        <a:rPr lang="en-GB" sz="950" u="none" strike="noStrike" dirty="0" smtClean="0">
                          <a:solidFill>
                            <a:schemeClr val="bg1"/>
                          </a:solidFill>
                          <a:effectLst/>
                        </a:rPr>
                        <a:t>Antibody</a:t>
                      </a:r>
                      <a:endParaRPr lang="en-GB" sz="950" b="0" i="0" u="none" strike="noStrike" dirty="0" smtClean="0">
                        <a:solidFill>
                          <a:schemeClr val="bg1"/>
                        </a:solidFill>
                        <a:effectLst/>
                        <a:latin typeface="+mn-lt"/>
                      </a:endParaRPr>
                    </a:p>
                  </a:txBody>
                  <a:tcPr marL="54000" marR="18000" marT="3600" marB="3600">
                    <a:solidFill>
                      <a:schemeClr val="accent4">
                        <a:lumMod val="75000"/>
                      </a:schemeClr>
                    </a:solidFill>
                  </a:tcPr>
                </a:tc>
              </a:tr>
            </a:tbl>
          </a:graphicData>
        </a:graphic>
      </p:graphicFrame>
      <p:sp>
        <p:nvSpPr>
          <p:cNvPr id="5" name="Rounded Rectangle 4"/>
          <p:cNvSpPr/>
          <p:nvPr/>
        </p:nvSpPr>
        <p:spPr bwMode="auto">
          <a:xfrm>
            <a:off x="1153956" y="2142962"/>
            <a:ext cx="6836088" cy="1055608"/>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Biologics </a:t>
            </a:r>
            <a:r>
              <a:rPr lang="en-US" sz="1400" b="0" dirty="0">
                <a:solidFill>
                  <a:schemeClr val="tx1"/>
                </a:solidFill>
                <a:latin typeface="Trebuchet MS" pitchFamily="34" charset="0"/>
              </a:rPr>
              <a:t>are therapies </a:t>
            </a:r>
            <a:r>
              <a:rPr lang="en-US" sz="1400" b="0" dirty="0" smtClean="0">
                <a:solidFill>
                  <a:schemeClr val="tx1"/>
                </a:solidFill>
                <a:latin typeface="Trebuchet MS" pitchFamily="34" charset="0"/>
              </a:rPr>
              <a:t>typically derived </a:t>
            </a:r>
            <a:r>
              <a:rPr lang="en-US" sz="1400" b="0" dirty="0">
                <a:solidFill>
                  <a:schemeClr val="tx1"/>
                </a:solidFill>
                <a:latin typeface="Trebuchet MS" pitchFamily="34" charset="0"/>
              </a:rPr>
              <a:t>from living organisms or organic substances and </a:t>
            </a:r>
            <a:r>
              <a:rPr lang="en-US" sz="1400" b="0" dirty="0" smtClean="0">
                <a:solidFill>
                  <a:schemeClr val="tx1"/>
                </a:solidFill>
                <a:latin typeface="Trebuchet MS" pitchFamily="34" charset="0"/>
              </a:rPr>
              <a:t>include therapeutic </a:t>
            </a:r>
            <a:r>
              <a:rPr lang="en-US" sz="1400" b="0" dirty="0">
                <a:solidFill>
                  <a:schemeClr val="tx1"/>
                </a:solidFill>
                <a:latin typeface="Trebuchet MS" pitchFamily="34" charset="0"/>
              </a:rPr>
              <a:t>proteins, DNA vaccines, </a:t>
            </a:r>
            <a:r>
              <a:rPr lang="en-US" sz="1400" dirty="0">
                <a:solidFill>
                  <a:schemeClr val="tx1"/>
                </a:solidFill>
                <a:latin typeface="Trebuchet MS" pitchFamily="34" charset="0"/>
              </a:rPr>
              <a:t>monoclonal antibodies</a:t>
            </a:r>
            <a:r>
              <a:rPr lang="en-US" sz="1400" b="0" dirty="0">
                <a:solidFill>
                  <a:schemeClr val="tx1"/>
                </a:solidFill>
                <a:latin typeface="Trebuchet MS" pitchFamily="34" charset="0"/>
              </a:rPr>
              <a:t>, </a:t>
            </a:r>
            <a:r>
              <a:rPr lang="en-US" sz="1400" b="0" dirty="0" smtClean="0">
                <a:solidFill>
                  <a:schemeClr val="tx1"/>
                </a:solidFill>
                <a:latin typeface="Trebuchet MS" pitchFamily="34" charset="0"/>
              </a:rPr>
              <a:t>and fusion </a:t>
            </a:r>
            <a:r>
              <a:rPr lang="en-US" sz="1400" b="0" dirty="0">
                <a:solidFill>
                  <a:schemeClr val="tx1"/>
                </a:solidFill>
                <a:latin typeface="Trebuchet MS" pitchFamily="34" charset="0"/>
              </a:rPr>
              <a:t>proteins as well as new experimental modalities </a:t>
            </a:r>
            <a:r>
              <a:rPr lang="en-US" sz="1400" b="0" dirty="0" smtClean="0">
                <a:solidFill>
                  <a:schemeClr val="tx1"/>
                </a:solidFill>
                <a:latin typeface="Trebuchet MS" pitchFamily="34" charset="0"/>
              </a:rPr>
              <a:t>such as </a:t>
            </a:r>
            <a:r>
              <a:rPr lang="en-US" sz="1400" b="0" dirty="0">
                <a:solidFill>
                  <a:schemeClr val="tx1"/>
                </a:solidFill>
                <a:latin typeface="Trebuchet MS" pitchFamily="34" charset="0"/>
              </a:rPr>
              <a:t>gene therapy, stem cell therapy, antisense </a:t>
            </a:r>
            <a:r>
              <a:rPr lang="en-US" sz="1400" b="0" dirty="0" smtClean="0">
                <a:solidFill>
                  <a:schemeClr val="tx1"/>
                </a:solidFill>
                <a:latin typeface="Trebuchet MS" pitchFamily="34" charset="0"/>
              </a:rPr>
              <a:t>nucleotides and </a:t>
            </a:r>
            <a:r>
              <a:rPr lang="en-US" sz="1400" b="0" dirty="0">
                <a:solidFill>
                  <a:schemeClr val="tx1"/>
                </a:solidFill>
                <a:latin typeface="Trebuchet MS" pitchFamily="34" charset="0"/>
              </a:rPr>
              <a:t>RNA </a:t>
            </a:r>
            <a:r>
              <a:rPr lang="en-US" sz="1400" b="0" dirty="0" smtClean="0">
                <a:solidFill>
                  <a:schemeClr val="tx1"/>
                </a:solidFill>
                <a:latin typeface="Trebuchet MS" pitchFamily="34" charset="0"/>
              </a:rPr>
              <a:t>viruses</a:t>
            </a:r>
            <a:endParaRPr lang="en-US" sz="1400" b="0" dirty="0">
              <a:solidFill>
                <a:schemeClr val="tx1"/>
              </a:solidFill>
              <a:latin typeface="Trebuchet MS" pitchFamily="34" charset="0"/>
            </a:endParaRPr>
          </a:p>
        </p:txBody>
      </p:sp>
      <p:sp>
        <p:nvSpPr>
          <p:cNvPr id="6" name="Rounded Rectangle 5"/>
          <p:cNvSpPr/>
          <p:nvPr/>
        </p:nvSpPr>
        <p:spPr bwMode="auto">
          <a:xfrm>
            <a:off x="1153956" y="4297121"/>
            <a:ext cx="6836088" cy="2319494"/>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noAutofit/>
          </a:bodyPr>
          <a:lstStyle/>
          <a:p>
            <a:pPr marL="174625" indent="-174625">
              <a:buFont typeface="Arial" pitchFamily="34" charset="0"/>
              <a:buChar char="•"/>
            </a:pPr>
            <a:r>
              <a:rPr lang="en-US" sz="1400" b="0" dirty="0" smtClean="0">
                <a:solidFill>
                  <a:schemeClr val="tx1"/>
                </a:solidFill>
                <a:latin typeface="Trebuchet MS" pitchFamily="34" charset="0"/>
              </a:rPr>
              <a:t>More than </a:t>
            </a:r>
            <a:r>
              <a:rPr lang="en-US" sz="1400" b="0" dirty="0">
                <a:solidFill>
                  <a:schemeClr val="tx1"/>
                </a:solidFill>
                <a:latin typeface="Trebuchet MS" pitchFamily="34" charset="0"/>
              </a:rPr>
              <a:t>25% of biologics </a:t>
            </a:r>
            <a:r>
              <a:rPr lang="en-US" sz="1400" b="0" dirty="0" smtClean="0">
                <a:solidFill>
                  <a:schemeClr val="tx1"/>
                </a:solidFill>
                <a:latin typeface="Trebuchet MS" pitchFamily="34" charset="0"/>
              </a:rPr>
              <a:t>in </a:t>
            </a:r>
            <a:r>
              <a:rPr lang="en-US" sz="1400" b="0" dirty="0">
                <a:solidFill>
                  <a:schemeClr val="tx1"/>
                </a:solidFill>
                <a:latin typeface="Trebuchet MS" pitchFamily="34" charset="0"/>
              </a:rPr>
              <a:t>Phase II between 2006 and 2010 reached the market compared to about 10% of small </a:t>
            </a:r>
            <a:r>
              <a:rPr lang="en-US" sz="1400" b="0" dirty="0" smtClean="0">
                <a:solidFill>
                  <a:schemeClr val="tx1"/>
                </a:solidFill>
                <a:latin typeface="Trebuchet MS" pitchFamily="34" charset="0"/>
              </a:rPr>
              <a:t>molecules</a:t>
            </a:r>
          </a:p>
          <a:p>
            <a:pPr marL="174625" indent="-174625">
              <a:buFont typeface="Arial" pitchFamily="34" charset="0"/>
              <a:buChar char="•"/>
            </a:pPr>
            <a:r>
              <a:rPr lang="en-US" sz="1400" b="0" dirty="0" smtClean="0">
                <a:solidFill>
                  <a:schemeClr val="tx1"/>
                </a:solidFill>
                <a:latin typeface="Trebuchet MS" pitchFamily="34" charset="0"/>
              </a:rPr>
              <a:t>12</a:t>
            </a:r>
            <a:r>
              <a:rPr lang="en-US" sz="1400" b="0" dirty="0">
                <a:solidFill>
                  <a:schemeClr val="tx1"/>
                </a:solidFill>
                <a:latin typeface="Trebuchet MS" pitchFamily="34" charset="0"/>
              </a:rPr>
              <a:t>% of biologics were calculated to advance from preclinical to clinical studies, compared with just 2% of small molecule </a:t>
            </a:r>
            <a:r>
              <a:rPr lang="en-US" sz="1400" b="0" dirty="0" smtClean="0">
                <a:solidFill>
                  <a:schemeClr val="tx1"/>
                </a:solidFill>
                <a:latin typeface="Trebuchet MS" pitchFamily="34" charset="0"/>
              </a:rPr>
              <a:t>drugs</a:t>
            </a:r>
          </a:p>
          <a:p>
            <a:pPr marL="174625" indent="-174625">
              <a:buFont typeface="Arial" pitchFamily="34" charset="0"/>
              <a:buChar char="•"/>
            </a:pPr>
            <a:r>
              <a:rPr lang="en-US" sz="1400" b="0" dirty="0">
                <a:solidFill>
                  <a:schemeClr val="tx1"/>
                </a:solidFill>
                <a:latin typeface="Trebuchet MS" pitchFamily="34" charset="0"/>
              </a:rPr>
              <a:t>% candidates clearing each successive clinical </a:t>
            </a:r>
            <a:r>
              <a:rPr lang="en-US" sz="1400" b="0" dirty="0" smtClean="0">
                <a:solidFill>
                  <a:schemeClr val="tx1"/>
                </a:solidFill>
                <a:latin typeface="Trebuchet MS" pitchFamily="34" charset="0"/>
              </a:rPr>
              <a:t>review</a:t>
            </a:r>
          </a:p>
          <a:p>
            <a:r>
              <a:rPr lang="en-US" sz="1400" b="0" dirty="0" smtClean="0">
                <a:solidFill>
                  <a:schemeClr val="tx1"/>
                </a:solidFill>
                <a:latin typeface="Trebuchet MS" pitchFamily="34" charset="0"/>
              </a:rPr>
              <a:t> </a:t>
            </a:r>
            <a:endParaRPr lang="en-US" sz="1400" b="0" dirty="0">
              <a:solidFill>
                <a:schemeClr val="tx1"/>
              </a:solidFill>
              <a:latin typeface="Trebuchet MS" pitchFamily="34" charset="0"/>
            </a:endParaRPr>
          </a:p>
          <a:p>
            <a:pPr marL="285750" indent="-285750">
              <a:buFont typeface="Arial" pitchFamily="34" charset="0"/>
              <a:buChar char="•"/>
            </a:pPr>
            <a:endParaRPr lang="en-US" sz="1400" b="0" dirty="0" smtClean="0">
              <a:solidFill>
                <a:schemeClr val="tx1"/>
              </a:solidFill>
              <a:latin typeface="Trebuchet MS" pitchFamily="34" charset="0"/>
            </a:endParaRPr>
          </a:p>
          <a:p>
            <a:pPr marL="285750" indent="-285750">
              <a:buFont typeface="Arial" pitchFamily="34" charset="0"/>
              <a:buChar char="•"/>
            </a:pPr>
            <a:endParaRPr lang="en-US" sz="1400" b="0" dirty="0" smtClean="0">
              <a:solidFill>
                <a:schemeClr val="tx1"/>
              </a:solidFill>
              <a:latin typeface="Trebuchet MS" pitchFamily="34" charset="0"/>
            </a:endParaRPr>
          </a:p>
          <a:p>
            <a:pPr marL="285750" indent="-285750">
              <a:buFont typeface="Arial" pitchFamily="34" charset="0"/>
              <a:buChar char="•"/>
            </a:pPr>
            <a:endParaRPr lang="en-US" sz="1400" b="0" dirty="0" smtClean="0">
              <a:solidFill>
                <a:schemeClr val="tx1"/>
              </a:solidFill>
              <a:latin typeface="Trebuchet MS" pitchFamily="34" charset="0"/>
            </a:endParaRPr>
          </a:p>
          <a:p>
            <a:r>
              <a:rPr lang="en-US" sz="1100" b="0" dirty="0" smtClean="0">
                <a:solidFill>
                  <a:schemeClr val="tx1"/>
                </a:solidFill>
                <a:latin typeface="Trebuchet MS" pitchFamily="34" charset="0"/>
              </a:rPr>
              <a:t>KMR </a:t>
            </a:r>
            <a:r>
              <a:rPr lang="en-US" sz="1100" b="0" dirty="0">
                <a:solidFill>
                  <a:schemeClr val="tx1"/>
                </a:solidFill>
                <a:latin typeface="Trebuchet MS" pitchFamily="34" charset="0"/>
              </a:rPr>
              <a:t>Group. Pharmaceutical Benchmarking </a:t>
            </a:r>
            <a:r>
              <a:rPr lang="en-US" sz="1100" b="0" dirty="0" smtClean="0">
                <a:solidFill>
                  <a:schemeClr val="tx1"/>
                </a:solidFill>
                <a:latin typeface="Trebuchet MS" pitchFamily="34" charset="0"/>
              </a:rPr>
              <a:t>Forum 2012</a:t>
            </a:r>
            <a:endParaRPr lang="en-GB" sz="1100" b="0" dirty="0">
              <a:solidFill>
                <a:schemeClr val="tx1"/>
              </a:solidFill>
              <a:latin typeface="Trebuchet MS" pitchFamily="34" charset="0"/>
            </a:endParaRPr>
          </a:p>
        </p:txBody>
      </p:sp>
      <p:graphicFrame>
        <p:nvGraphicFramePr>
          <p:cNvPr id="7" name="Content Placeholder 4"/>
          <p:cNvGraphicFramePr>
            <a:graphicFrameLocks/>
          </p:cNvGraphicFramePr>
          <p:nvPr>
            <p:extLst>
              <p:ext uri="{D42A27DB-BD31-4B8C-83A1-F6EECF244321}">
                <p14:modId xmlns:p14="http://schemas.microsoft.com/office/powerpoint/2010/main" xmlns="" val="2277723841"/>
              </p:ext>
            </p:extLst>
          </p:nvPr>
        </p:nvGraphicFramePr>
        <p:xfrm>
          <a:off x="2088000" y="5656489"/>
          <a:ext cx="4968000" cy="548640"/>
        </p:xfrm>
        <a:graphic>
          <a:graphicData uri="http://schemas.openxmlformats.org/drawingml/2006/table">
            <a:tbl>
              <a:tblPr firstRow="1" bandRow="1">
                <a:tableStyleId>{D03447BB-5D67-496B-8E87-E561075AD55C}</a:tableStyleId>
              </a:tblPr>
              <a:tblGrid>
                <a:gridCol w="1224000"/>
                <a:gridCol w="936000"/>
                <a:gridCol w="936000"/>
                <a:gridCol w="936000"/>
                <a:gridCol w="936000"/>
              </a:tblGrid>
              <a:tr h="180000">
                <a:tc>
                  <a:txBody>
                    <a:bodyPr/>
                    <a:lstStyle/>
                    <a:p>
                      <a:pPr algn="ctr"/>
                      <a:endParaRPr lang="en-GB" sz="12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200" dirty="0" smtClean="0"/>
                        <a:t>Phase I</a:t>
                      </a:r>
                      <a:endParaRPr lang="en-GB" sz="12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200" dirty="0" smtClean="0"/>
                        <a:t>Phase II</a:t>
                      </a:r>
                      <a:endParaRPr lang="en-GB" sz="12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200" dirty="0" smtClean="0"/>
                        <a:t>Phase III</a:t>
                      </a:r>
                      <a:endParaRPr lang="en-GB" sz="12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200" dirty="0" smtClean="0"/>
                        <a:t>Registration</a:t>
                      </a:r>
                      <a:endParaRPr lang="en-GB" sz="12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0000">
                <a:tc>
                  <a:txBody>
                    <a:bodyPr/>
                    <a:lstStyle/>
                    <a:p>
                      <a:pPr algn="ctr"/>
                      <a:r>
                        <a:rPr lang="en-GB" sz="1200" dirty="0" smtClean="0">
                          <a:solidFill>
                            <a:schemeClr val="tx1"/>
                          </a:solidFill>
                        </a:rPr>
                        <a:t>Small molecules</a:t>
                      </a:r>
                      <a:endParaRPr lang="en-GB" sz="12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200" dirty="0" smtClean="0">
                          <a:solidFill>
                            <a:schemeClr val="tx1"/>
                          </a:solidFill>
                        </a:rPr>
                        <a:t>4</a:t>
                      </a:r>
                      <a:endParaRPr lang="en-GB" sz="12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200" dirty="0" smtClean="0">
                          <a:solidFill>
                            <a:schemeClr val="tx1"/>
                          </a:solidFill>
                        </a:rPr>
                        <a:t>9</a:t>
                      </a:r>
                      <a:endParaRPr lang="en-GB" sz="12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200" dirty="0" smtClean="0">
                          <a:solidFill>
                            <a:schemeClr val="tx1"/>
                          </a:solidFill>
                        </a:rPr>
                        <a:t>44</a:t>
                      </a:r>
                      <a:endParaRPr lang="en-GB" sz="12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200" dirty="0" smtClean="0">
                          <a:solidFill>
                            <a:schemeClr val="tx1"/>
                          </a:solidFill>
                        </a:rPr>
                        <a:t>78</a:t>
                      </a:r>
                      <a:endParaRPr lang="en-GB" sz="12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80000">
                <a:tc>
                  <a:txBody>
                    <a:bodyPr/>
                    <a:lstStyle/>
                    <a:p>
                      <a:pPr algn="ctr"/>
                      <a:r>
                        <a:rPr lang="en-GB" sz="1200" dirty="0" smtClean="0">
                          <a:solidFill>
                            <a:schemeClr val="tx1"/>
                          </a:solidFill>
                        </a:rPr>
                        <a:t>Biologics</a:t>
                      </a:r>
                      <a:endParaRPr lang="en-GB" sz="12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200" dirty="0" smtClean="0">
                          <a:solidFill>
                            <a:schemeClr val="tx1"/>
                          </a:solidFill>
                        </a:rPr>
                        <a:t>17</a:t>
                      </a:r>
                      <a:endParaRPr lang="en-GB" sz="12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200" dirty="0" smtClean="0">
                          <a:solidFill>
                            <a:schemeClr val="tx1"/>
                          </a:solidFill>
                        </a:rPr>
                        <a:t>27</a:t>
                      </a:r>
                      <a:endParaRPr lang="en-GB" sz="12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200" dirty="0" smtClean="0">
                          <a:solidFill>
                            <a:schemeClr val="tx1"/>
                          </a:solidFill>
                        </a:rPr>
                        <a:t>58</a:t>
                      </a:r>
                      <a:endParaRPr lang="en-GB" sz="12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200" dirty="0" smtClean="0">
                          <a:solidFill>
                            <a:schemeClr val="tx1"/>
                          </a:solidFill>
                        </a:rPr>
                        <a:t>82</a:t>
                      </a:r>
                      <a:endParaRPr lang="en-GB" sz="12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2" name="TextBox 1"/>
          <p:cNvSpPr txBox="1"/>
          <p:nvPr/>
        </p:nvSpPr>
        <p:spPr>
          <a:xfrm>
            <a:off x="0" y="6578210"/>
            <a:ext cx="8641125" cy="261610"/>
          </a:xfrm>
          <a:prstGeom prst="rect">
            <a:avLst/>
          </a:prstGeom>
          <a:noFill/>
        </p:spPr>
        <p:txBody>
          <a:bodyPr wrap="square" rtlCol="0">
            <a:spAutoFit/>
          </a:bodyPr>
          <a:lstStyle/>
          <a:p>
            <a:r>
              <a:rPr lang="en-GB" sz="1100" b="0" dirty="0" err="1" smtClean="0">
                <a:latin typeface="+mn-lt"/>
              </a:rPr>
              <a:t>EvaluatePharma</a:t>
            </a:r>
            <a:r>
              <a:rPr lang="en-GB" sz="1100" b="0" dirty="0" smtClean="0">
                <a:latin typeface="+mn-lt"/>
              </a:rPr>
              <a:t>. </a:t>
            </a:r>
            <a:r>
              <a:rPr lang="en-US" sz="1100" b="0" dirty="0">
                <a:latin typeface="+mn-lt"/>
              </a:rPr>
              <a:t>World Preview 2018 </a:t>
            </a:r>
            <a:r>
              <a:rPr lang="en-US" sz="1100" b="0" dirty="0" smtClean="0">
                <a:latin typeface="+mn-lt"/>
              </a:rPr>
              <a:t>Embracing </a:t>
            </a:r>
            <a:r>
              <a:rPr lang="en-US" sz="1100" b="0" dirty="0">
                <a:latin typeface="+mn-lt"/>
              </a:rPr>
              <a:t>the Patent Cliff</a:t>
            </a:r>
            <a:endParaRPr lang="en-GB" sz="1100" b="0" dirty="0">
              <a:latin typeface="+mn-lt"/>
            </a:endParaRPr>
          </a:p>
        </p:txBody>
      </p:sp>
      <p:sp>
        <p:nvSpPr>
          <p:cNvPr id="9" name="Rounded Rectangle 8"/>
          <p:cNvSpPr/>
          <p:nvPr/>
        </p:nvSpPr>
        <p:spPr bwMode="auto">
          <a:xfrm>
            <a:off x="1153956" y="3220041"/>
            <a:ext cx="6836088" cy="1055608"/>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174625" indent="-174625">
              <a:buFont typeface="Arial" pitchFamily="34" charset="0"/>
              <a:buChar char="•"/>
            </a:pPr>
            <a:r>
              <a:rPr lang="en-US" sz="1400" b="0" dirty="0" smtClean="0">
                <a:solidFill>
                  <a:schemeClr val="tx1"/>
                </a:solidFill>
                <a:latin typeface="Trebuchet MS" pitchFamily="34" charset="0"/>
              </a:rPr>
              <a:t>The % of </a:t>
            </a:r>
            <a:r>
              <a:rPr lang="en-US" sz="1400" b="0" dirty="0">
                <a:solidFill>
                  <a:schemeClr val="tx1"/>
                </a:solidFill>
                <a:latin typeface="Trebuchet MS" pitchFamily="34" charset="0"/>
              </a:rPr>
              <a:t>sales from </a:t>
            </a:r>
            <a:r>
              <a:rPr lang="en-US" sz="1400" b="0" dirty="0" smtClean="0">
                <a:solidFill>
                  <a:schemeClr val="tx1"/>
                </a:solidFill>
                <a:latin typeface="Trebuchet MS" pitchFamily="34" charset="0"/>
              </a:rPr>
              <a:t>biologics </a:t>
            </a:r>
            <a:r>
              <a:rPr lang="en-US" sz="1400" b="0" dirty="0">
                <a:solidFill>
                  <a:schemeClr val="tx1"/>
                </a:solidFill>
                <a:latin typeface="Trebuchet MS" pitchFamily="34" charset="0"/>
              </a:rPr>
              <a:t>within </a:t>
            </a:r>
            <a:r>
              <a:rPr lang="en-US" sz="1400" b="0" dirty="0" smtClean="0">
                <a:solidFill>
                  <a:schemeClr val="tx1"/>
                </a:solidFill>
                <a:latin typeface="Trebuchet MS" pitchFamily="34" charset="0"/>
              </a:rPr>
              <a:t>the </a:t>
            </a:r>
            <a:r>
              <a:rPr lang="en-US" sz="1400" b="0" dirty="0">
                <a:solidFill>
                  <a:schemeClr val="tx1"/>
                </a:solidFill>
                <a:latin typeface="Trebuchet MS" pitchFamily="34" charset="0"/>
              </a:rPr>
              <a:t>world's top 100 drugs, is set to increase from 34% in 2011 to 49% by </a:t>
            </a:r>
            <a:r>
              <a:rPr lang="en-US" sz="1400" b="0" dirty="0" smtClean="0">
                <a:solidFill>
                  <a:schemeClr val="tx1"/>
                </a:solidFill>
                <a:latin typeface="Trebuchet MS" pitchFamily="34" charset="0"/>
              </a:rPr>
              <a:t>2018</a:t>
            </a:r>
          </a:p>
          <a:p>
            <a:pPr marL="174625" indent="-174625">
              <a:buFont typeface="Arial" pitchFamily="34" charset="0"/>
              <a:buChar char="•"/>
            </a:pPr>
            <a:r>
              <a:rPr lang="en-US" sz="1400" b="0" dirty="0">
                <a:solidFill>
                  <a:schemeClr val="tx1"/>
                </a:solidFill>
                <a:latin typeface="Trebuchet MS" pitchFamily="34" charset="0"/>
              </a:rPr>
              <a:t>The total value of biologics </a:t>
            </a:r>
            <a:r>
              <a:rPr lang="en-US" sz="1400" b="0" dirty="0" smtClean="0">
                <a:solidFill>
                  <a:schemeClr val="tx1"/>
                </a:solidFill>
                <a:latin typeface="Trebuchet MS" pitchFamily="34" charset="0"/>
              </a:rPr>
              <a:t>sales </a:t>
            </a:r>
            <a:r>
              <a:rPr lang="en-US" sz="1400" b="0" dirty="0">
                <a:solidFill>
                  <a:schemeClr val="tx1"/>
                </a:solidFill>
                <a:latin typeface="Trebuchet MS" pitchFamily="34" charset="0"/>
              </a:rPr>
              <a:t>is set to grow 51% between 2011 and 2018 from $142bn to $215bn</a:t>
            </a:r>
          </a:p>
        </p:txBody>
      </p:sp>
    </p:spTree>
    <p:extLst>
      <p:ext uri="{BB962C8B-B14F-4D97-AF65-F5344CB8AC3E}">
        <p14:creationId xmlns:p14="http://schemas.microsoft.com/office/powerpoint/2010/main" xmlns="" val="268373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p:txBody>
          <a:bodyPr/>
          <a:lstStyle/>
          <a:p>
            <a:r>
              <a:rPr lang="en-US" dirty="0" smtClean="0"/>
              <a:t>Antibody Types</a:t>
            </a:r>
          </a:p>
        </p:txBody>
      </p:sp>
      <p:sp>
        <p:nvSpPr>
          <p:cNvPr id="8" name="Rounded Rectangle 7"/>
          <p:cNvSpPr/>
          <p:nvPr/>
        </p:nvSpPr>
        <p:spPr bwMode="auto">
          <a:xfrm>
            <a:off x="4449600" y="626040"/>
            <a:ext cx="4604352" cy="578882"/>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There are five classes of </a:t>
            </a:r>
            <a:r>
              <a:rPr lang="en-US" sz="1400" b="0" dirty="0" smtClean="0">
                <a:solidFill>
                  <a:schemeClr val="tx1"/>
                </a:solidFill>
                <a:latin typeface="Trebuchet MS" pitchFamily="34" charset="0"/>
              </a:rPr>
              <a:t>antibodies - </a:t>
            </a:r>
            <a:r>
              <a:rPr lang="en-US" sz="1400" b="0" dirty="0" err="1" smtClean="0">
                <a:solidFill>
                  <a:schemeClr val="tx1"/>
                </a:solidFill>
                <a:latin typeface="Trebuchet MS" pitchFamily="34" charset="0"/>
              </a:rPr>
              <a:t>IgM</a:t>
            </a:r>
            <a:r>
              <a:rPr lang="en-US" sz="1400" b="0" dirty="0">
                <a:solidFill>
                  <a:schemeClr val="tx1"/>
                </a:solidFill>
                <a:latin typeface="Trebuchet MS" pitchFamily="34" charset="0"/>
              </a:rPr>
              <a:t>, </a:t>
            </a:r>
            <a:r>
              <a:rPr lang="en-US" sz="1400" b="0" dirty="0" err="1">
                <a:solidFill>
                  <a:schemeClr val="tx1"/>
                </a:solidFill>
                <a:latin typeface="Trebuchet MS" pitchFamily="34" charset="0"/>
              </a:rPr>
              <a:t>IgG</a:t>
            </a:r>
            <a:r>
              <a:rPr lang="en-US" sz="1400" b="0" dirty="0">
                <a:solidFill>
                  <a:schemeClr val="tx1"/>
                </a:solidFill>
                <a:latin typeface="Trebuchet MS" pitchFamily="34" charset="0"/>
              </a:rPr>
              <a:t>, IgA, </a:t>
            </a:r>
            <a:r>
              <a:rPr lang="en-US" sz="1400" b="0" dirty="0" err="1">
                <a:solidFill>
                  <a:schemeClr val="tx1"/>
                </a:solidFill>
                <a:latin typeface="Trebuchet MS" pitchFamily="34" charset="0"/>
              </a:rPr>
              <a:t>IgD</a:t>
            </a:r>
            <a:r>
              <a:rPr lang="en-US" sz="1400" b="0" dirty="0">
                <a:solidFill>
                  <a:schemeClr val="tx1"/>
                </a:solidFill>
                <a:latin typeface="Trebuchet MS" pitchFamily="34" charset="0"/>
              </a:rPr>
              <a:t>, and </a:t>
            </a:r>
            <a:r>
              <a:rPr lang="en-US" sz="1400" b="0" dirty="0" err="1" smtClean="0">
                <a:solidFill>
                  <a:schemeClr val="tx1"/>
                </a:solidFill>
                <a:latin typeface="Trebuchet MS" pitchFamily="34" charset="0"/>
              </a:rPr>
              <a:t>IgE</a:t>
            </a:r>
            <a:r>
              <a:rPr lang="en-US" sz="1400" b="0" dirty="0" smtClean="0">
                <a:solidFill>
                  <a:schemeClr val="tx1"/>
                </a:solidFill>
                <a:latin typeface="Trebuchet MS" pitchFamily="34" charset="0"/>
              </a:rPr>
              <a:t> – each having a different function</a:t>
            </a:r>
            <a:endParaRPr lang="en-GB" sz="1400" b="0" dirty="0">
              <a:solidFill>
                <a:schemeClr val="tx1"/>
              </a:solidFill>
              <a:latin typeface="Trebuchet MS"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xmlns="" val="289071460"/>
              </p:ext>
            </p:extLst>
          </p:nvPr>
        </p:nvGraphicFramePr>
        <p:xfrm>
          <a:off x="232233" y="1393535"/>
          <a:ext cx="8679534" cy="5308600"/>
        </p:xfrm>
        <a:graphic>
          <a:graphicData uri="http://schemas.openxmlformats.org/drawingml/2006/table">
            <a:tbl>
              <a:tblPr firstRow="1" bandRow="1">
                <a:tableStyleId>{93296810-A885-4BE3-A3E7-6D5BEEA58F35}</a:tableStyleId>
              </a:tblPr>
              <a:tblGrid>
                <a:gridCol w="1446589"/>
                <a:gridCol w="1446589"/>
                <a:gridCol w="1446589"/>
                <a:gridCol w="1446589"/>
                <a:gridCol w="1446589"/>
                <a:gridCol w="1446589"/>
              </a:tblGrid>
              <a:tr h="370840">
                <a:tc>
                  <a:txBody>
                    <a:bodyPr/>
                    <a:lstStyle/>
                    <a:p>
                      <a:pPr algn="ctr"/>
                      <a:endParaRPr lang="en-GB" dirty="0"/>
                    </a:p>
                  </a:txBody>
                  <a:tcPr/>
                </a:tc>
                <a:tc>
                  <a:txBody>
                    <a:bodyPr/>
                    <a:lstStyle/>
                    <a:p>
                      <a:pPr algn="ctr"/>
                      <a:r>
                        <a:rPr lang="en-GB" dirty="0" err="1" smtClean="0"/>
                        <a:t>IgG</a:t>
                      </a:r>
                      <a:endParaRPr lang="en-GB" dirty="0"/>
                    </a:p>
                  </a:txBody>
                  <a:tcPr/>
                </a:tc>
                <a:tc>
                  <a:txBody>
                    <a:bodyPr/>
                    <a:lstStyle/>
                    <a:p>
                      <a:pPr algn="ctr"/>
                      <a:r>
                        <a:rPr lang="en-GB" dirty="0" smtClean="0"/>
                        <a:t>IgA</a:t>
                      </a:r>
                      <a:endParaRPr lang="en-GB" dirty="0"/>
                    </a:p>
                  </a:txBody>
                  <a:tcPr/>
                </a:tc>
                <a:tc>
                  <a:txBody>
                    <a:bodyPr/>
                    <a:lstStyle/>
                    <a:p>
                      <a:pPr algn="ctr"/>
                      <a:r>
                        <a:rPr lang="en-GB" dirty="0" err="1" smtClean="0"/>
                        <a:t>IgM</a:t>
                      </a:r>
                      <a:endParaRPr lang="en-GB" dirty="0"/>
                    </a:p>
                  </a:txBody>
                  <a:tcPr/>
                </a:tc>
                <a:tc>
                  <a:txBody>
                    <a:bodyPr/>
                    <a:lstStyle/>
                    <a:p>
                      <a:pPr algn="ctr"/>
                      <a:r>
                        <a:rPr lang="en-GB" dirty="0" err="1" smtClean="0"/>
                        <a:t>IgD</a:t>
                      </a:r>
                      <a:endParaRPr lang="en-GB" dirty="0"/>
                    </a:p>
                  </a:txBody>
                  <a:tcPr/>
                </a:tc>
                <a:tc>
                  <a:txBody>
                    <a:bodyPr/>
                    <a:lstStyle/>
                    <a:p>
                      <a:pPr algn="ctr"/>
                      <a:r>
                        <a:rPr lang="en-GB" dirty="0" err="1" smtClean="0"/>
                        <a:t>IgE</a:t>
                      </a:r>
                      <a:endParaRPr lang="en-GB" dirty="0"/>
                    </a:p>
                  </a:txBody>
                  <a:tcPr/>
                </a:tc>
              </a:tr>
              <a:tr h="370840">
                <a:tc>
                  <a:txBody>
                    <a:bodyPr/>
                    <a:lstStyle/>
                    <a:p>
                      <a:pPr algn="l"/>
                      <a:r>
                        <a:rPr lang="en-GB" sz="1200" dirty="0" smtClean="0"/>
                        <a:t>% of</a:t>
                      </a:r>
                      <a:r>
                        <a:rPr lang="en-GB" sz="1200" baseline="0" dirty="0" smtClean="0"/>
                        <a:t> </a:t>
                      </a:r>
                      <a:r>
                        <a:rPr lang="en-GB" sz="1200" baseline="0" smtClean="0"/>
                        <a:t>serum antibodies</a:t>
                      </a:r>
                      <a:endParaRPr lang="en-GB" sz="1200" b="0" dirty="0"/>
                    </a:p>
                  </a:txBody>
                  <a:tcPr/>
                </a:tc>
                <a:tc>
                  <a:txBody>
                    <a:bodyPr/>
                    <a:lstStyle/>
                    <a:p>
                      <a:pPr algn="ctr"/>
                      <a:r>
                        <a:rPr lang="en-GB" sz="1200" dirty="0" smtClean="0"/>
                        <a:t>80</a:t>
                      </a:r>
                      <a:endParaRPr lang="en-GB" sz="1200" b="0" dirty="0"/>
                    </a:p>
                  </a:txBody>
                  <a:tcPr/>
                </a:tc>
                <a:tc>
                  <a:txBody>
                    <a:bodyPr/>
                    <a:lstStyle/>
                    <a:p>
                      <a:pPr algn="ctr"/>
                      <a:r>
                        <a:rPr lang="en-GB" sz="1200" dirty="0" smtClean="0"/>
                        <a:t>13</a:t>
                      </a:r>
                      <a:endParaRPr lang="en-GB" sz="1200" b="0" dirty="0"/>
                    </a:p>
                  </a:txBody>
                  <a:tcPr/>
                </a:tc>
                <a:tc>
                  <a:txBody>
                    <a:bodyPr/>
                    <a:lstStyle/>
                    <a:p>
                      <a:pPr algn="ctr"/>
                      <a:r>
                        <a:rPr lang="en-GB" sz="1200" dirty="0" smtClean="0"/>
                        <a:t>6</a:t>
                      </a:r>
                      <a:endParaRPr lang="en-GB" sz="1200" b="0" dirty="0"/>
                    </a:p>
                  </a:txBody>
                  <a:tcPr/>
                </a:tc>
                <a:tc>
                  <a:txBody>
                    <a:bodyPr/>
                    <a:lstStyle/>
                    <a:p>
                      <a:pPr algn="ctr"/>
                      <a:r>
                        <a:rPr lang="en-GB" sz="1200" dirty="0" smtClean="0"/>
                        <a:t>1</a:t>
                      </a:r>
                      <a:endParaRPr lang="en-GB" sz="1200" b="0" dirty="0"/>
                    </a:p>
                  </a:txBody>
                  <a:tcPr/>
                </a:tc>
                <a:tc>
                  <a:txBody>
                    <a:bodyPr/>
                    <a:lstStyle/>
                    <a:p>
                      <a:pPr algn="ctr"/>
                      <a:r>
                        <a:rPr lang="en-GB" sz="1200" dirty="0" smtClean="0"/>
                        <a:t>0.002</a:t>
                      </a:r>
                      <a:endParaRPr lang="en-GB" sz="1200" b="0" dirty="0"/>
                    </a:p>
                  </a:txBody>
                  <a:tcPr/>
                </a:tc>
              </a:tr>
              <a:tr h="370840">
                <a:tc>
                  <a:txBody>
                    <a:bodyPr/>
                    <a:lstStyle/>
                    <a:p>
                      <a:pPr algn="l"/>
                      <a:r>
                        <a:rPr lang="en-GB" sz="1200" dirty="0" smtClean="0"/>
                        <a:t>Average serum</a:t>
                      </a:r>
                      <a:r>
                        <a:rPr lang="en-GB" sz="1200" baseline="0" dirty="0" smtClean="0"/>
                        <a:t> half-life (days)</a:t>
                      </a:r>
                      <a:endParaRPr lang="en-GB" sz="1200" b="0" dirty="0"/>
                    </a:p>
                  </a:txBody>
                  <a:tcPr/>
                </a:tc>
                <a:tc>
                  <a:txBody>
                    <a:bodyPr/>
                    <a:lstStyle/>
                    <a:p>
                      <a:pPr algn="ctr"/>
                      <a:r>
                        <a:rPr lang="en-GB" sz="1200" dirty="0" smtClean="0"/>
                        <a:t>23</a:t>
                      </a:r>
                      <a:endParaRPr lang="en-GB" sz="1200" b="0" dirty="0"/>
                    </a:p>
                  </a:txBody>
                  <a:tcPr/>
                </a:tc>
                <a:tc>
                  <a:txBody>
                    <a:bodyPr/>
                    <a:lstStyle/>
                    <a:p>
                      <a:pPr algn="ctr"/>
                      <a:r>
                        <a:rPr lang="en-GB" sz="1200" dirty="0" smtClean="0"/>
                        <a:t>6</a:t>
                      </a:r>
                      <a:endParaRPr lang="en-GB" sz="1200" b="0" dirty="0"/>
                    </a:p>
                  </a:txBody>
                  <a:tcPr/>
                </a:tc>
                <a:tc>
                  <a:txBody>
                    <a:bodyPr/>
                    <a:lstStyle/>
                    <a:p>
                      <a:pPr algn="ctr"/>
                      <a:r>
                        <a:rPr lang="en-GB" sz="1200" dirty="0" smtClean="0"/>
                        <a:t>5</a:t>
                      </a:r>
                      <a:endParaRPr lang="en-GB" sz="1200" b="0" dirty="0"/>
                    </a:p>
                  </a:txBody>
                  <a:tcPr/>
                </a:tc>
                <a:tc>
                  <a:txBody>
                    <a:bodyPr/>
                    <a:lstStyle/>
                    <a:p>
                      <a:pPr algn="ctr"/>
                      <a:r>
                        <a:rPr lang="en-GB" sz="1200" dirty="0" smtClean="0"/>
                        <a:t>3</a:t>
                      </a:r>
                      <a:endParaRPr lang="en-GB" sz="1200" b="0" dirty="0"/>
                    </a:p>
                  </a:txBody>
                  <a:tcPr/>
                </a:tc>
                <a:tc>
                  <a:txBody>
                    <a:bodyPr/>
                    <a:lstStyle/>
                    <a:p>
                      <a:pPr algn="ctr"/>
                      <a:r>
                        <a:rPr lang="en-GB" sz="1200" dirty="0" smtClean="0"/>
                        <a:t>2.5</a:t>
                      </a:r>
                      <a:endParaRPr lang="en-GB" sz="1200" b="0" dirty="0"/>
                    </a:p>
                  </a:txBody>
                  <a:tcPr/>
                </a:tc>
              </a:tr>
              <a:tr h="370840">
                <a:tc>
                  <a:txBody>
                    <a:bodyPr/>
                    <a:lstStyle/>
                    <a:p>
                      <a:r>
                        <a:rPr lang="en-GB" sz="1200" dirty="0" smtClean="0"/>
                        <a:t>Notes</a:t>
                      </a:r>
                      <a:endParaRPr lang="en-GB" sz="1200" b="0" dirty="0"/>
                    </a:p>
                  </a:txBody>
                  <a:tcPr/>
                </a:tc>
                <a:tc>
                  <a:txBody>
                    <a:bodyPr/>
                    <a:lstStyle/>
                    <a:p>
                      <a:pPr marL="85725" indent="-85725">
                        <a:buFont typeface="Arial" pitchFamily="34" charset="0"/>
                        <a:buChar char="•"/>
                      </a:pPr>
                      <a:r>
                        <a:rPr lang="en-US" sz="1200" dirty="0" smtClean="0"/>
                        <a:t>Second antibody produced in a primary immune response to an antigen</a:t>
                      </a:r>
                    </a:p>
                    <a:p>
                      <a:pPr marL="85725" indent="-85725">
                        <a:buFont typeface="Arial" pitchFamily="34" charset="0"/>
                        <a:buChar char="•"/>
                      </a:pPr>
                      <a:r>
                        <a:rPr lang="en-US" sz="1200" dirty="0" smtClean="0"/>
                        <a:t>Involved</a:t>
                      </a:r>
                      <a:r>
                        <a:rPr lang="en-US" sz="1200" baseline="0" dirty="0" smtClean="0"/>
                        <a:t> in long-term immunity</a:t>
                      </a:r>
                      <a:endParaRPr lang="en-GB" sz="1200" b="0" dirty="0"/>
                    </a:p>
                  </a:txBody>
                  <a:tcPr/>
                </a:tc>
                <a:tc>
                  <a:txBody>
                    <a:bodyPr/>
                    <a:lstStyle/>
                    <a:p>
                      <a:pPr marL="85725" indent="-85725">
                        <a:buFont typeface="Arial" pitchFamily="34" charset="0"/>
                        <a:buChar char="•"/>
                      </a:pPr>
                      <a:r>
                        <a:rPr lang="en-US" sz="1200" dirty="0" smtClean="0"/>
                        <a:t>Found in blood and mucosal secretions such as saliva, tears, and breast milk</a:t>
                      </a:r>
                    </a:p>
                    <a:p>
                      <a:pPr marL="85725" indent="-85725">
                        <a:buFont typeface="Arial" pitchFamily="34" charset="0"/>
                        <a:buChar char="•"/>
                      </a:pPr>
                      <a:r>
                        <a:rPr lang="en-US" sz="1200" dirty="0" smtClean="0"/>
                        <a:t>Provides protection against respiratory and gastrointestinal infections</a:t>
                      </a:r>
                      <a:endParaRPr lang="en-GB" sz="1200" b="0" dirty="0"/>
                    </a:p>
                  </a:txBody>
                  <a:tcPr/>
                </a:tc>
                <a:tc>
                  <a:txBody>
                    <a:bodyPr/>
                    <a:lstStyle/>
                    <a:p>
                      <a:pPr marL="85725" indent="-85725">
                        <a:buFont typeface="Arial" pitchFamily="34" charset="0"/>
                        <a:buChar char="•"/>
                      </a:pPr>
                      <a:r>
                        <a:rPr lang="en-US" sz="1200" dirty="0" smtClean="0"/>
                        <a:t>First antibody produced in a primary immune response to an antigen</a:t>
                      </a:r>
                      <a:endParaRPr lang="en-GB" sz="1200" b="0" dirty="0"/>
                    </a:p>
                  </a:txBody>
                  <a:tcPr/>
                </a:tc>
                <a:tc>
                  <a:txBody>
                    <a:bodyPr/>
                    <a:lstStyle/>
                    <a:p>
                      <a:pPr marL="85725" indent="-85725">
                        <a:buFont typeface="Arial" pitchFamily="34" charset="0"/>
                        <a:buChar char="•"/>
                      </a:pPr>
                      <a:r>
                        <a:rPr lang="en-US" sz="1200" dirty="0" smtClean="0"/>
                        <a:t>Serves as a membrane-bound receptor on the surface of B cells</a:t>
                      </a:r>
                      <a:endParaRPr lang="en-GB" sz="1200" b="0" dirty="0"/>
                    </a:p>
                  </a:txBody>
                  <a:tcPr/>
                </a:tc>
                <a:tc>
                  <a:txBody>
                    <a:bodyPr/>
                    <a:lstStyle/>
                    <a:p>
                      <a:pPr marL="85725" indent="-85725">
                        <a:buFont typeface="Arial" pitchFamily="34" charset="0"/>
                        <a:buChar char="•"/>
                      </a:pPr>
                      <a:r>
                        <a:rPr lang="en-US" sz="1200" dirty="0" smtClean="0"/>
                        <a:t>Involved in inflammation and allergic responses</a:t>
                      </a:r>
                    </a:p>
                    <a:p>
                      <a:pPr marL="85725" indent="-85725">
                        <a:buFont typeface="Arial" pitchFamily="34" charset="0"/>
                        <a:buChar char="•"/>
                      </a:pPr>
                      <a:r>
                        <a:rPr lang="en-US" sz="1200" dirty="0" smtClean="0"/>
                        <a:t>Forms a receptor on the surface of basophils and mast cells that recognizes and binds to allergens</a:t>
                      </a:r>
                      <a:endParaRPr lang="en-GB" sz="1200" b="0" dirty="0"/>
                    </a:p>
                  </a:txBody>
                  <a:tcPr/>
                </a:tc>
              </a:tr>
              <a:tr h="370840">
                <a:tc>
                  <a:txBody>
                    <a:bodyPr/>
                    <a:lstStyle/>
                    <a:p>
                      <a:r>
                        <a:rPr lang="en-GB" sz="1200" dirty="0" smtClean="0"/>
                        <a:t>Structure</a:t>
                      </a:r>
                    </a:p>
                    <a:p>
                      <a:endParaRPr lang="en-GB" sz="1200" b="0" dirty="0" smtClean="0"/>
                    </a:p>
                    <a:p>
                      <a:endParaRPr lang="en-GB" sz="1200" b="0" dirty="0" smtClean="0"/>
                    </a:p>
                    <a:p>
                      <a:endParaRPr lang="en-GB" sz="1200" b="0" dirty="0" smtClean="0"/>
                    </a:p>
                    <a:p>
                      <a:endParaRPr lang="en-GB" sz="1200" b="0" dirty="0" smtClean="0"/>
                    </a:p>
                    <a:p>
                      <a:endParaRPr lang="en-GB" sz="1200" b="0" dirty="0" smtClean="0"/>
                    </a:p>
                    <a:p>
                      <a:endParaRPr lang="en-GB" sz="1200" b="0" dirty="0" smtClean="0"/>
                    </a:p>
                    <a:p>
                      <a:endParaRPr lang="en-GB" sz="1200" b="0" dirty="0" smtClean="0"/>
                    </a:p>
                    <a:p>
                      <a:endParaRPr lang="en-GB" sz="1200" b="0" dirty="0"/>
                    </a:p>
                  </a:txBody>
                  <a:tcPr/>
                </a:tc>
                <a:tc>
                  <a:txBody>
                    <a:bodyPr/>
                    <a:lstStyle/>
                    <a:p>
                      <a:pPr algn="ctr"/>
                      <a:r>
                        <a:rPr lang="en-GB" sz="1200" dirty="0" smtClean="0"/>
                        <a:t>Monomer</a:t>
                      </a:r>
                    </a:p>
                    <a:p>
                      <a:pPr algn="ctr"/>
                      <a:endParaRPr lang="en-GB" sz="1200" dirty="0" smtClean="0"/>
                    </a:p>
                    <a:p>
                      <a:pPr algn="ctr"/>
                      <a:endParaRPr lang="en-GB" sz="1200" dirty="0" smtClean="0"/>
                    </a:p>
                    <a:p>
                      <a:pPr algn="ctr"/>
                      <a:endParaRPr lang="en-GB" sz="1200" dirty="0" smtClean="0"/>
                    </a:p>
                    <a:p>
                      <a:pPr algn="ctr"/>
                      <a:endParaRPr lang="en-GB" sz="1200" dirty="0" smtClean="0"/>
                    </a:p>
                    <a:p>
                      <a:pPr algn="ctr"/>
                      <a:endParaRPr lang="en-GB" sz="1200" dirty="0" smtClean="0"/>
                    </a:p>
                    <a:p>
                      <a:pPr algn="ctr"/>
                      <a:endParaRPr lang="en-GB" sz="1200" dirty="0" smtClean="0"/>
                    </a:p>
                    <a:p>
                      <a:pPr algn="ctr"/>
                      <a:endParaRPr lang="en-GB" sz="1200" dirty="0" smtClean="0"/>
                    </a:p>
                    <a:p>
                      <a:pPr algn="ctr"/>
                      <a:endParaRPr lang="en-GB" sz="1200" dirty="0" smtClean="0"/>
                    </a:p>
                    <a:p>
                      <a:pPr algn="ctr"/>
                      <a:endParaRPr lang="en-GB" sz="1200" b="0" dirty="0"/>
                    </a:p>
                  </a:txBody>
                  <a:tcPr/>
                </a:tc>
                <a:tc>
                  <a:txBody>
                    <a:bodyPr/>
                    <a:lstStyle/>
                    <a:p>
                      <a:pPr algn="ctr"/>
                      <a:r>
                        <a:rPr lang="en-GB" sz="1200" dirty="0" smtClean="0"/>
                        <a:t>Dimer, Monomer</a:t>
                      </a:r>
                      <a:endParaRPr lang="en-GB" sz="1200" b="0" dirty="0"/>
                    </a:p>
                  </a:txBody>
                  <a:tcPr/>
                </a:tc>
                <a:tc>
                  <a:txBody>
                    <a:bodyPr/>
                    <a:lstStyle/>
                    <a:p>
                      <a:pPr algn="ctr"/>
                      <a:r>
                        <a:rPr lang="en-GB" sz="1200" dirty="0" err="1" smtClean="0"/>
                        <a:t>Pentamer</a:t>
                      </a:r>
                      <a:endParaRPr lang="en-GB" sz="1200" b="0" dirty="0"/>
                    </a:p>
                  </a:txBody>
                  <a:tcPr/>
                </a:tc>
                <a:tc>
                  <a:txBody>
                    <a:bodyPr/>
                    <a:lstStyle/>
                    <a:p>
                      <a:pPr algn="ctr"/>
                      <a:r>
                        <a:rPr lang="en-GB" sz="1200" dirty="0" smtClean="0"/>
                        <a:t>Monomer</a:t>
                      </a:r>
                      <a:endParaRPr lang="en-GB" sz="1200" b="0" dirty="0"/>
                    </a:p>
                  </a:txBody>
                  <a:tcPr/>
                </a:tc>
                <a:tc>
                  <a:txBody>
                    <a:bodyPr/>
                    <a:lstStyle/>
                    <a:p>
                      <a:pPr algn="ctr"/>
                      <a:r>
                        <a:rPr lang="en-GB" sz="1200" dirty="0" smtClean="0"/>
                        <a:t>Monomer</a:t>
                      </a:r>
                      <a:endParaRPr lang="en-GB" sz="1200" b="0" dirty="0"/>
                    </a:p>
                  </a:txBody>
                  <a:tcPr/>
                </a:tc>
              </a:tr>
            </a:tbl>
          </a:graphicData>
        </a:graphic>
      </p:graphicFrame>
      <p:pic>
        <p:nvPicPr>
          <p:cNvPr id="614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62859" y="5410576"/>
            <a:ext cx="1351111" cy="904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522249" y="5324226"/>
            <a:ext cx="1351111" cy="10768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304635" y="5070258"/>
            <a:ext cx="1076826" cy="15847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51" name="Picture 7"/>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610405" y="5146449"/>
            <a:ext cx="1351111" cy="14323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52" name="Picture 8"/>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1723094" y="5324226"/>
            <a:ext cx="1351111" cy="10768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043368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76000"/>
            <a:ext cx="8634413" cy="609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576000"/>
            <a:ext cx="8634413" cy="609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199" name="Picture 7"/>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0" y="576000"/>
            <a:ext cx="8634413" cy="609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434" name="Rectangle 4"/>
          <p:cNvSpPr>
            <a:spLocks noGrp="1" noChangeArrowheads="1"/>
          </p:cNvSpPr>
          <p:nvPr>
            <p:ph type="title"/>
          </p:nvPr>
        </p:nvSpPr>
        <p:spPr/>
        <p:txBody>
          <a:bodyPr/>
          <a:lstStyle/>
          <a:p>
            <a:r>
              <a:rPr lang="en-US" dirty="0" smtClean="0"/>
              <a:t>Antibody Structure</a:t>
            </a:r>
          </a:p>
        </p:txBody>
      </p:sp>
      <p:pic>
        <p:nvPicPr>
          <p:cNvPr id="8200" name="Picture 8"/>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0" y="576000"/>
            <a:ext cx="8634413" cy="609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Rounded Rectangle 7"/>
          <p:cNvSpPr/>
          <p:nvPr/>
        </p:nvSpPr>
        <p:spPr bwMode="auto">
          <a:xfrm>
            <a:off x="4449600" y="658800"/>
            <a:ext cx="4604352" cy="817245"/>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An antibody molecule consists of two identical heavy protein chains (blue and light blue) combined with two identical light chains (green and light green) </a:t>
            </a:r>
            <a:endParaRPr lang="en-GB" sz="1400" b="0" dirty="0">
              <a:solidFill>
                <a:schemeClr val="tx1"/>
              </a:solidFill>
              <a:latin typeface="Trebuchet MS" pitchFamily="34" charset="0"/>
            </a:endParaRPr>
          </a:p>
        </p:txBody>
      </p:sp>
      <p:sp>
        <p:nvSpPr>
          <p:cNvPr id="10" name="Rounded Rectangle 9"/>
          <p:cNvSpPr/>
          <p:nvPr/>
        </p:nvSpPr>
        <p:spPr bwMode="auto">
          <a:xfrm>
            <a:off x="5652939" y="4389125"/>
            <a:ext cx="3401013" cy="817245"/>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The heavy chains each consist of three constant domains (C</a:t>
            </a:r>
            <a:r>
              <a:rPr lang="en-US" sz="1400" b="0" baseline="-25000" dirty="0">
                <a:solidFill>
                  <a:schemeClr val="tx1"/>
                </a:solidFill>
                <a:latin typeface="Trebuchet MS" pitchFamily="34" charset="0"/>
              </a:rPr>
              <a:t>H</a:t>
            </a:r>
            <a:r>
              <a:rPr lang="en-US" sz="1400" b="0" dirty="0">
                <a:solidFill>
                  <a:schemeClr val="tx1"/>
                </a:solidFill>
                <a:latin typeface="Trebuchet MS" pitchFamily="34" charset="0"/>
              </a:rPr>
              <a:t>1, C</a:t>
            </a:r>
            <a:r>
              <a:rPr lang="en-US" sz="1400" b="0" baseline="-25000" dirty="0">
                <a:solidFill>
                  <a:schemeClr val="tx1"/>
                </a:solidFill>
                <a:latin typeface="Trebuchet MS" pitchFamily="34" charset="0"/>
              </a:rPr>
              <a:t>H</a:t>
            </a:r>
            <a:r>
              <a:rPr lang="en-US" sz="1400" b="0" dirty="0">
                <a:solidFill>
                  <a:schemeClr val="tx1"/>
                </a:solidFill>
                <a:latin typeface="Trebuchet MS" pitchFamily="34" charset="0"/>
              </a:rPr>
              <a:t>2, and C</a:t>
            </a:r>
            <a:r>
              <a:rPr lang="en-US" sz="1400" b="0" baseline="-25000" dirty="0">
                <a:solidFill>
                  <a:schemeClr val="tx1"/>
                </a:solidFill>
                <a:latin typeface="Trebuchet MS" pitchFamily="34" charset="0"/>
              </a:rPr>
              <a:t>H</a:t>
            </a:r>
            <a:r>
              <a:rPr lang="en-US" sz="1400" b="0" dirty="0">
                <a:solidFill>
                  <a:schemeClr val="tx1"/>
                </a:solidFill>
                <a:latin typeface="Trebuchet MS" pitchFamily="34" charset="0"/>
              </a:rPr>
              <a:t>3) and one variable domain (</a:t>
            </a:r>
            <a:r>
              <a:rPr lang="en-US" sz="1400" b="0" dirty="0" smtClean="0">
                <a:solidFill>
                  <a:schemeClr val="tx1"/>
                </a:solidFill>
                <a:latin typeface="Trebuchet MS" pitchFamily="34" charset="0"/>
              </a:rPr>
              <a:t>V</a:t>
            </a:r>
            <a:r>
              <a:rPr lang="en-US" sz="1400" b="0" baseline="-25000" dirty="0" smtClean="0">
                <a:solidFill>
                  <a:schemeClr val="tx1"/>
                </a:solidFill>
                <a:latin typeface="Trebuchet MS" pitchFamily="34" charset="0"/>
              </a:rPr>
              <a:t>H</a:t>
            </a:r>
            <a:r>
              <a:rPr lang="en-US" sz="1400" b="0" dirty="0" smtClean="0">
                <a:solidFill>
                  <a:schemeClr val="tx1"/>
                </a:solidFill>
                <a:latin typeface="Trebuchet MS" pitchFamily="34" charset="0"/>
              </a:rPr>
              <a:t>)</a:t>
            </a:r>
          </a:p>
        </p:txBody>
      </p:sp>
      <p:sp>
        <p:nvSpPr>
          <p:cNvPr id="13" name="Rounded Rectangle 12"/>
          <p:cNvSpPr/>
          <p:nvPr/>
        </p:nvSpPr>
        <p:spPr bwMode="auto">
          <a:xfrm>
            <a:off x="90000" y="5058959"/>
            <a:ext cx="2573135" cy="817245"/>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The </a:t>
            </a:r>
            <a:r>
              <a:rPr lang="en-US" sz="1400" b="0" dirty="0">
                <a:solidFill>
                  <a:schemeClr val="tx1"/>
                </a:solidFill>
                <a:latin typeface="Trebuchet MS" pitchFamily="34" charset="0"/>
              </a:rPr>
              <a:t>light chains each consist of a constant domain (C</a:t>
            </a:r>
            <a:r>
              <a:rPr lang="en-US" sz="1400" b="0" baseline="-25000" dirty="0">
                <a:solidFill>
                  <a:schemeClr val="tx1"/>
                </a:solidFill>
                <a:latin typeface="Trebuchet MS" pitchFamily="34" charset="0"/>
              </a:rPr>
              <a:t>L</a:t>
            </a:r>
            <a:r>
              <a:rPr lang="en-US" sz="1400" b="0" dirty="0">
                <a:solidFill>
                  <a:schemeClr val="tx1"/>
                </a:solidFill>
                <a:latin typeface="Trebuchet MS" pitchFamily="34" charset="0"/>
              </a:rPr>
              <a:t>) and a variable domain (V</a:t>
            </a:r>
            <a:r>
              <a:rPr lang="en-US" sz="1400" b="0" baseline="-25000" dirty="0">
                <a:solidFill>
                  <a:schemeClr val="tx1"/>
                </a:solidFill>
                <a:latin typeface="Trebuchet MS" pitchFamily="34" charset="0"/>
              </a:rPr>
              <a:t>L</a:t>
            </a:r>
            <a:r>
              <a:rPr lang="en-US" sz="1400" b="0" dirty="0" smtClean="0">
                <a:solidFill>
                  <a:schemeClr val="tx1"/>
                </a:solidFill>
                <a:latin typeface="Trebuchet MS" pitchFamily="34" charset="0"/>
              </a:rPr>
              <a:t>) </a:t>
            </a:r>
            <a:endParaRPr lang="en-GB" sz="1400" b="0" dirty="0">
              <a:solidFill>
                <a:schemeClr val="tx1"/>
              </a:solidFill>
              <a:latin typeface="Trebuchet MS" pitchFamily="34" charset="0"/>
            </a:endParaRPr>
          </a:p>
        </p:txBody>
      </p:sp>
    </p:spTree>
    <p:extLst>
      <p:ext uri="{BB962C8B-B14F-4D97-AF65-F5344CB8AC3E}">
        <p14:creationId xmlns:p14="http://schemas.microsoft.com/office/powerpoint/2010/main" xmlns="" val="40551971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8197"/>
                                        </p:tgtEl>
                                        <p:attrNameLst>
                                          <p:attrName>style.visibility</p:attrName>
                                        </p:attrNameLst>
                                      </p:cBhvr>
                                      <p:to>
                                        <p:strVal val="visible"/>
                                      </p:to>
                                    </p:set>
                                    <p:animEffect transition="in" filter="fade">
                                      <p:cBhvr>
                                        <p:cTn id="11" dur="1000"/>
                                        <p:tgtEl>
                                          <p:spTgt spid="819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8199"/>
                                        </p:tgtEl>
                                        <p:attrNameLst>
                                          <p:attrName>style.visibility</p:attrName>
                                        </p:attrNameLst>
                                      </p:cBhvr>
                                      <p:to>
                                        <p:strVal val="visible"/>
                                      </p:to>
                                    </p:set>
                                    <p:animEffect transition="in" filter="fade">
                                      <p:cBhvr>
                                        <p:cTn id="20" dur="1000"/>
                                        <p:tgtEl>
                                          <p:spTgt spid="819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8200"/>
                                        </p:tgtEl>
                                        <p:attrNameLst>
                                          <p:attrName>style.visibility</p:attrName>
                                        </p:attrNameLst>
                                      </p:cBhvr>
                                      <p:to>
                                        <p:strVal val="visible"/>
                                      </p:to>
                                    </p:set>
                                    <p:animEffect transition="in" filter="fade">
                                      <p:cBhvr>
                                        <p:cTn id="29" dur="1000"/>
                                        <p:tgtEl>
                                          <p:spTgt spid="8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8"/>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76000"/>
            <a:ext cx="8634413" cy="609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218"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576000"/>
            <a:ext cx="8634413" cy="609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0" y="576000"/>
            <a:ext cx="8634413" cy="609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434" name="Rectangle 4"/>
          <p:cNvSpPr>
            <a:spLocks noGrp="1" noChangeArrowheads="1"/>
          </p:cNvSpPr>
          <p:nvPr>
            <p:ph type="title"/>
          </p:nvPr>
        </p:nvSpPr>
        <p:spPr/>
        <p:txBody>
          <a:bodyPr/>
          <a:lstStyle/>
          <a:p>
            <a:r>
              <a:rPr lang="en-US" dirty="0" smtClean="0"/>
              <a:t>Antibody Structure</a:t>
            </a:r>
          </a:p>
        </p:txBody>
      </p:sp>
      <p:sp>
        <p:nvSpPr>
          <p:cNvPr id="9" name="Rounded Rectangle 8"/>
          <p:cNvSpPr/>
          <p:nvPr/>
        </p:nvSpPr>
        <p:spPr bwMode="auto">
          <a:xfrm>
            <a:off x="5756400" y="4759200"/>
            <a:ext cx="3298583" cy="2009061"/>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The variable domains contain the Complementary </a:t>
            </a:r>
            <a:r>
              <a:rPr lang="en-US" sz="1400" b="0" dirty="0">
                <a:solidFill>
                  <a:schemeClr val="tx1"/>
                </a:solidFill>
                <a:latin typeface="Trebuchet MS" pitchFamily="34" charset="0"/>
              </a:rPr>
              <a:t>Determining Regions (CDRs) responsible for binding to the </a:t>
            </a:r>
            <a:r>
              <a:rPr lang="en-US" sz="1400" b="0" dirty="0" smtClean="0">
                <a:solidFill>
                  <a:schemeClr val="tx1"/>
                </a:solidFill>
                <a:latin typeface="Trebuchet MS" pitchFamily="34" charset="0"/>
              </a:rPr>
              <a:t>antigen</a:t>
            </a:r>
          </a:p>
          <a:p>
            <a:pPr algn="ctr"/>
            <a:r>
              <a:rPr lang="en-US" sz="1400" b="0" dirty="0" smtClean="0">
                <a:solidFill>
                  <a:schemeClr val="tx1"/>
                </a:solidFill>
                <a:latin typeface="Trebuchet MS" pitchFamily="34" charset="0"/>
              </a:rPr>
              <a:t>There are three CDR loops per variable domain (L1, L2, L3 on the light chains and H1, H2, H3 on the heavy chains)</a:t>
            </a:r>
            <a:endParaRPr lang="en-GB" sz="1400" b="0" dirty="0">
              <a:solidFill>
                <a:schemeClr val="tx1"/>
              </a:solidFill>
              <a:latin typeface="Trebuchet MS" pitchFamily="34" charset="0"/>
            </a:endParaRPr>
          </a:p>
        </p:txBody>
      </p:sp>
      <p:sp>
        <p:nvSpPr>
          <p:cNvPr id="8" name="Rounded Rectangle 7"/>
          <p:cNvSpPr/>
          <p:nvPr/>
        </p:nvSpPr>
        <p:spPr bwMode="auto">
          <a:xfrm>
            <a:off x="90000" y="4996800"/>
            <a:ext cx="2607730" cy="1770698"/>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The fragment </a:t>
            </a:r>
            <a:r>
              <a:rPr lang="en-US" sz="1400" b="0" dirty="0">
                <a:solidFill>
                  <a:schemeClr val="tx1"/>
                </a:solidFill>
                <a:latin typeface="Trebuchet MS" pitchFamily="34" charset="0"/>
              </a:rPr>
              <a:t>antigen </a:t>
            </a:r>
            <a:r>
              <a:rPr lang="en-US" sz="1400" b="0" dirty="0" smtClean="0">
                <a:solidFill>
                  <a:schemeClr val="tx1"/>
                </a:solidFill>
                <a:latin typeface="Trebuchet MS" pitchFamily="34" charset="0"/>
              </a:rPr>
              <a:t>binding (</a:t>
            </a:r>
            <a:r>
              <a:rPr lang="en-US" sz="1400" b="0" dirty="0">
                <a:solidFill>
                  <a:schemeClr val="tx1"/>
                </a:solidFill>
                <a:latin typeface="Trebuchet MS" pitchFamily="34" charset="0"/>
              </a:rPr>
              <a:t>Fab</a:t>
            </a:r>
            <a:r>
              <a:rPr lang="en-US" sz="1400" b="0" dirty="0" smtClean="0">
                <a:solidFill>
                  <a:schemeClr val="tx1"/>
                </a:solidFill>
                <a:latin typeface="Trebuchet MS" pitchFamily="34" charset="0"/>
              </a:rPr>
              <a:t>) region of an antibody binds the antigen </a:t>
            </a:r>
            <a:r>
              <a:rPr lang="en-US" sz="1400" b="0" dirty="0">
                <a:solidFill>
                  <a:schemeClr val="tx1"/>
                </a:solidFill>
                <a:latin typeface="Trebuchet MS" pitchFamily="34" charset="0"/>
              </a:rPr>
              <a:t>and is </a:t>
            </a:r>
            <a:r>
              <a:rPr lang="en-US" sz="1400" b="0" dirty="0" smtClean="0">
                <a:solidFill>
                  <a:schemeClr val="tx1"/>
                </a:solidFill>
                <a:latin typeface="Trebuchet MS" pitchFamily="34" charset="0"/>
              </a:rPr>
              <a:t>composed </a:t>
            </a:r>
            <a:r>
              <a:rPr lang="en-US" sz="1400" b="0" dirty="0">
                <a:solidFill>
                  <a:schemeClr val="tx1"/>
                </a:solidFill>
                <a:latin typeface="Trebuchet MS" pitchFamily="34" charset="0"/>
              </a:rPr>
              <a:t>of one constant and one variable domain from each heavy and light </a:t>
            </a:r>
            <a:r>
              <a:rPr lang="en-US" sz="1400" b="0" dirty="0" smtClean="0">
                <a:solidFill>
                  <a:schemeClr val="tx1"/>
                </a:solidFill>
                <a:latin typeface="Trebuchet MS" pitchFamily="34" charset="0"/>
              </a:rPr>
              <a:t>chain</a:t>
            </a:r>
            <a:endParaRPr lang="en-GB" sz="1400" b="0" dirty="0">
              <a:solidFill>
                <a:schemeClr val="tx1"/>
              </a:solidFill>
              <a:latin typeface="Trebuchet MS" pitchFamily="34" charset="0"/>
            </a:endParaRPr>
          </a:p>
        </p:txBody>
      </p:sp>
      <p:sp>
        <p:nvSpPr>
          <p:cNvPr id="13" name="Rounded Rectangle 12"/>
          <p:cNvSpPr/>
          <p:nvPr/>
        </p:nvSpPr>
        <p:spPr bwMode="auto">
          <a:xfrm>
            <a:off x="7108943" y="2802748"/>
            <a:ext cx="1946040" cy="1532334"/>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The specific size and shape of the CDRs determines to which antigens the antibody can and will </a:t>
            </a:r>
            <a:r>
              <a:rPr lang="en-US" sz="1400" b="0" dirty="0" smtClean="0">
                <a:solidFill>
                  <a:schemeClr val="tx1"/>
                </a:solidFill>
                <a:latin typeface="Trebuchet MS" pitchFamily="34" charset="0"/>
              </a:rPr>
              <a:t>bind</a:t>
            </a:r>
            <a:endParaRPr lang="en-GB" sz="1400" b="0" dirty="0">
              <a:solidFill>
                <a:schemeClr val="tx1"/>
              </a:solidFill>
              <a:latin typeface="Trebuchet MS" pitchFamily="34" charset="0"/>
            </a:endParaRPr>
          </a:p>
        </p:txBody>
      </p:sp>
    </p:spTree>
    <p:extLst>
      <p:ext uri="{BB962C8B-B14F-4D97-AF65-F5344CB8AC3E}">
        <p14:creationId xmlns:p14="http://schemas.microsoft.com/office/powerpoint/2010/main" xmlns="" val="7559423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218"/>
                                        </p:tgtEl>
                                        <p:attrNameLst>
                                          <p:attrName>style.visibility</p:attrName>
                                        </p:attrNameLst>
                                      </p:cBhvr>
                                      <p:to>
                                        <p:strVal val="visible"/>
                                      </p:to>
                                    </p:set>
                                    <p:animEffect transition="in" filter="fade">
                                      <p:cBhvr>
                                        <p:cTn id="11" dur="1000"/>
                                        <p:tgtEl>
                                          <p:spTgt spid="921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9219"/>
                                        </p:tgtEl>
                                        <p:attrNameLst>
                                          <p:attrName>style.visibility</p:attrName>
                                        </p:attrNameLst>
                                      </p:cBhvr>
                                      <p:to>
                                        <p:strVal val="visible"/>
                                      </p:to>
                                    </p:set>
                                    <p:animEffect transition="in" filter="fade">
                                      <p:cBhvr>
                                        <p:cTn id="20" dur="1000"/>
                                        <p:tgtEl>
                                          <p:spTgt spid="9219"/>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76000"/>
            <a:ext cx="8634413" cy="609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576000"/>
            <a:ext cx="8634413" cy="609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434" name="Rectangle 4"/>
          <p:cNvSpPr>
            <a:spLocks noGrp="1" noChangeArrowheads="1"/>
          </p:cNvSpPr>
          <p:nvPr>
            <p:ph type="title"/>
          </p:nvPr>
        </p:nvSpPr>
        <p:spPr/>
        <p:txBody>
          <a:bodyPr/>
          <a:lstStyle/>
          <a:p>
            <a:r>
              <a:rPr lang="en-US" dirty="0" smtClean="0"/>
              <a:t>Antibody Structure</a:t>
            </a:r>
          </a:p>
        </p:txBody>
      </p:sp>
      <p:sp>
        <p:nvSpPr>
          <p:cNvPr id="10" name="Rounded Rectangle 9"/>
          <p:cNvSpPr/>
          <p:nvPr/>
        </p:nvSpPr>
        <p:spPr bwMode="auto">
          <a:xfrm>
            <a:off x="5756400" y="4996800"/>
            <a:ext cx="3298583" cy="1770698"/>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The Fc (Fragment </a:t>
            </a:r>
            <a:r>
              <a:rPr lang="en-US" sz="1400" b="0" dirty="0" err="1" smtClean="0">
                <a:solidFill>
                  <a:schemeClr val="tx1"/>
                </a:solidFill>
                <a:latin typeface="Trebuchet MS" pitchFamily="34" charset="0"/>
              </a:rPr>
              <a:t>crystallizable</a:t>
            </a:r>
            <a:r>
              <a:rPr lang="en-US" sz="1400" b="0" dirty="0">
                <a:solidFill>
                  <a:schemeClr val="tx1"/>
                </a:solidFill>
                <a:latin typeface="Trebuchet MS" pitchFamily="34" charset="0"/>
              </a:rPr>
              <a:t>) </a:t>
            </a:r>
            <a:r>
              <a:rPr lang="en-US" sz="1400" b="0" dirty="0" smtClean="0">
                <a:solidFill>
                  <a:schemeClr val="tx1"/>
                </a:solidFill>
                <a:latin typeface="Trebuchet MS" pitchFamily="34" charset="0"/>
              </a:rPr>
              <a:t>region </a:t>
            </a:r>
            <a:r>
              <a:rPr lang="en-US" sz="1400" b="0" dirty="0">
                <a:solidFill>
                  <a:schemeClr val="tx1"/>
                </a:solidFill>
                <a:latin typeface="Trebuchet MS" pitchFamily="34" charset="0"/>
              </a:rPr>
              <a:t>of the antibody is the part of the molecule which binds to receptors on the surface of cells like macrophages, neutrophils, and NK-cells, and plays a role in modulating immune cell activity</a:t>
            </a:r>
            <a:endParaRPr lang="en-GB" sz="1400" b="0" dirty="0">
              <a:solidFill>
                <a:schemeClr val="tx1"/>
              </a:solidFill>
              <a:latin typeface="Trebuchet MS" pitchFamily="34" charset="0"/>
            </a:endParaRPr>
          </a:p>
        </p:txBody>
      </p:sp>
    </p:spTree>
    <p:extLst>
      <p:ext uri="{BB962C8B-B14F-4D97-AF65-F5344CB8AC3E}">
        <p14:creationId xmlns:p14="http://schemas.microsoft.com/office/powerpoint/2010/main" xmlns="" val="41397419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Protein Data Bank</a:t>
            </a:r>
          </a:p>
          <a:p>
            <a:pPr lvl="1"/>
            <a:r>
              <a:rPr lang="en-GB" dirty="0"/>
              <a:t>URL http://www.rcsb.org/pdb</a:t>
            </a:r>
          </a:p>
          <a:p>
            <a:pPr lvl="1"/>
            <a:r>
              <a:rPr lang="en-GB" dirty="0"/>
              <a:t>Run by the Research </a:t>
            </a:r>
            <a:r>
              <a:rPr lang="en-GB" dirty="0" err="1"/>
              <a:t>Collaboratory</a:t>
            </a:r>
            <a:r>
              <a:rPr lang="en-GB" dirty="0"/>
              <a:t> for Structural Bioinformatics (RCSB)</a:t>
            </a:r>
          </a:p>
          <a:p>
            <a:r>
              <a:rPr lang="en-GB" dirty="0" err="1" smtClean="0"/>
              <a:t>Abysis</a:t>
            </a:r>
            <a:r>
              <a:rPr lang="en-GB" dirty="0" smtClean="0"/>
              <a:t> </a:t>
            </a:r>
            <a:r>
              <a:rPr lang="en-GB" dirty="0"/>
              <a:t>Databases</a:t>
            </a:r>
          </a:p>
          <a:p>
            <a:pPr lvl="1"/>
            <a:r>
              <a:rPr lang="en-GB" dirty="0"/>
              <a:t>www.bioinf.org.uk</a:t>
            </a:r>
          </a:p>
          <a:p>
            <a:pPr lvl="1"/>
            <a:r>
              <a:rPr lang="en-GB" dirty="0" smtClean="0"/>
              <a:t>Dr </a:t>
            </a:r>
            <a:r>
              <a:rPr lang="en-GB" dirty="0"/>
              <a:t>Andrew </a:t>
            </a:r>
            <a:r>
              <a:rPr lang="en-GB" dirty="0" smtClean="0"/>
              <a:t>CR </a:t>
            </a:r>
            <a:r>
              <a:rPr lang="en-GB" dirty="0"/>
              <a:t>Martin's Group </a:t>
            </a:r>
          </a:p>
          <a:p>
            <a:r>
              <a:rPr lang="en-GB" dirty="0" smtClean="0"/>
              <a:t>IMGT – International </a:t>
            </a:r>
            <a:r>
              <a:rPr lang="en-GB" dirty="0" err="1"/>
              <a:t>ImMunoGeneTics</a:t>
            </a:r>
            <a:r>
              <a:rPr lang="en-GB" dirty="0"/>
              <a:t> i</a:t>
            </a:r>
            <a:r>
              <a:rPr lang="en-GB" dirty="0" smtClean="0"/>
              <a:t>nformation </a:t>
            </a:r>
            <a:r>
              <a:rPr lang="en-GB" dirty="0"/>
              <a:t>s</a:t>
            </a:r>
            <a:r>
              <a:rPr lang="en-GB" dirty="0" smtClean="0"/>
              <a:t>ystem</a:t>
            </a:r>
            <a:r>
              <a:rPr lang="en-GB" dirty="0"/>
              <a:t>®</a:t>
            </a:r>
          </a:p>
          <a:p>
            <a:pPr lvl="1"/>
            <a:r>
              <a:rPr lang="en-GB" dirty="0"/>
              <a:t>http://imgt.cines.fr/</a:t>
            </a:r>
          </a:p>
          <a:p>
            <a:r>
              <a:rPr lang="en-GB" dirty="0" smtClean="0"/>
              <a:t>Web </a:t>
            </a:r>
            <a:r>
              <a:rPr lang="en-GB" dirty="0"/>
              <a:t>Antibody </a:t>
            </a:r>
            <a:r>
              <a:rPr lang="en-GB" dirty="0" err="1"/>
              <a:t>Modeling</a:t>
            </a:r>
            <a:endParaRPr lang="en-GB" dirty="0"/>
          </a:p>
          <a:p>
            <a:pPr lvl="1"/>
            <a:r>
              <a:rPr lang="en-GB" dirty="0"/>
              <a:t>http://antibody.bath.ac.uk/abmod.html</a:t>
            </a:r>
          </a:p>
          <a:p>
            <a:r>
              <a:rPr lang="en-GB" dirty="0" smtClean="0"/>
              <a:t>Prediction </a:t>
            </a:r>
            <a:r>
              <a:rPr lang="en-GB" dirty="0"/>
              <a:t>of </a:t>
            </a:r>
            <a:r>
              <a:rPr lang="en-GB" dirty="0" err="1"/>
              <a:t>ImmunoGlobulin</a:t>
            </a:r>
            <a:r>
              <a:rPr lang="en-GB" dirty="0"/>
              <a:t> Structure</a:t>
            </a:r>
          </a:p>
          <a:p>
            <a:pPr lvl="1"/>
            <a:r>
              <a:rPr lang="en-GB" dirty="0"/>
              <a:t>http://arianna.bio.uniroma1.it/pigs/</a:t>
            </a:r>
          </a:p>
          <a:p>
            <a:endParaRPr lang="en-GB" dirty="0"/>
          </a:p>
        </p:txBody>
      </p:sp>
      <p:sp>
        <p:nvSpPr>
          <p:cNvPr id="3" name="Title 2"/>
          <p:cNvSpPr>
            <a:spLocks noGrp="1"/>
          </p:cNvSpPr>
          <p:nvPr>
            <p:ph type="title"/>
          </p:nvPr>
        </p:nvSpPr>
        <p:spPr/>
        <p:txBody>
          <a:bodyPr/>
          <a:lstStyle/>
          <a:p>
            <a:r>
              <a:rPr lang="en-US" dirty="0" smtClean="0"/>
              <a:t>Obtaining </a:t>
            </a:r>
            <a:r>
              <a:rPr lang="en-US" dirty="0"/>
              <a:t>Antibody Template </a:t>
            </a:r>
            <a:r>
              <a:rPr lang="en-US" dirty="0" smtClean="0"/>
              <a:t>Structures</a:t>
            </a:r>
            <a:endParaRPr lang="en-GB" dirty="0"/>
          </a:p>
        </p:txBody>
      </p:sp>
      <p:pic>
        <p:nvPicPr>
          <p:cNvPr id="4" name="Picture 4" descr="rcsb_pdb_logo_purple"/>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817790" y="740650"/>
            <a:ext cx="2057400" cy="538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784453" y="2300170"/>
            <a:ext cx="2124075" cy="514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pic>
      <p:pic>
        <p:nvPicPr>
          <p:cNvPr id="6" name="Picture 9"/>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7360715" y="3781340"/>
            <a:ext cx="971550" cy="841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pic>
      <p:pic>
        <p:nvPicPr>
          <p:cNvPr id="7" name="Picture 10"/>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7351190" y="4771940"/>
            <a:ext cx="990600" cy="99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pic>
      <p:pic>
        <p:nvPicPr>
          <p:cNvPr id="8" name="Picture 11"/>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6589190" y="5991140"/>
            <a:ext cx="2514600" cy="625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xmlns="" val="35905812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0162" name="Rectangle 2"/>
          <p:cNvSpPr>
            <a:spLocks noGrp="1" noChangeArrowheads="1"/>
          </p:cNvSpPr>
          <p:nvPr>
            <p:ph type="title"/>
          </p:nvPr>
        </p:nvSpPr>
        <p:spPr/>
        <p:txBody>
          <a:bodyPr/>
          <a:lstStyle/>
          <a:p>
            <a:r>
              <a:rPr lang="en-US" dirty="0" smtClean="0"/>
              <a:t>Fab Antibody Modeling Workflow</a:t>
            </a:r>
            <a:endParaRPr lang="en-US" dirty="0"/>
          </a:p>
        </p:txBody>
      </p:sp>
      <p:sp>
        <p:nvSpPr>
          <p:cNvPr id="19" name="Rounded Rectangle 18"/>
          <p:cNvSpPr/>
          <p:nvPr/>
        </p:nvSpPr>
        <p:spPr bwMode="auto">
          <a:xfrm>
            <a:off x="1480014" y="768520"/>
            <a:ext cx="2922907" cy="374571"/>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GB" sz="1600" b="0" dirty="0">
                <a:solidFill>
                  <a:schemeClr val="tx1"/>
                </a:solidFill>
                <a:latin typeface="Trebuchet MS" pitchFamily="34" charset="0"/>
              </a:rPr>
              <a:t>Annotate Antibody Sequence</a:t>
            </a:r>
          </a:p>
        </p:txBody>
      </p:sp>
      <p:sp>
        <p:nvSpPr>
          <p:cNvPr id="20" name="Rounded Rectangle 19"/>
          <p:cNvSpPr/>
          <p:nvPr/>
        </p:nvSpPr>
        <p:spPr bwMode="auto">
          <a:xfrm>
            <a:off x="1480014" y="1597120"/>
            <a:ext cx="2922907" cy="578882"/>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600" b="0" dirty="0">
                <a:solidFill>
                  <a:schemeClr val="tx1"/>
                </a:solidFill>
                <a:latin typeface="Trebuchet MS" pitchFamily="34" charset="0"/>
              </a:rPr>
              <a:t>Identify Antibody Framework</a:t>
            </a:r>
          </a:p>
          <a:p>
            <a:pPr algn="ctr"/>
            <a:r>
              <a:rPr lang="en-US" sz="1200" b="0" dirty="0">
                <a:solidFill>
                  <a:schemeClr val="tx1"/>
                </a:solidFill>
                <a:latin typeface="Trebuchet MS" pitchFamily="34" charset="0"/>
              </a:rPr>
              <a:t>F</a:t>
            </a:r>
            <a:r>
              <a:rPr lang="en-US" sz="1200" b="0" dirty="0" smtClean="0">
                <a:solidFill>
                  <a:schemeClr val="tx1"/>
                </a:solidFill>
                <a:latin typeface="Trebuchet MS" pitchFamily="34" charset="0"/>
              </a:rPr>
              <a:t>ind </a:t>
            </a:r>
            <a:r>
              <a:rPr lang="en-US" sz="1200" b="0" dirty="0">
                <a:solidFill>
                  <a:schemeClr val="tx1"/>
                </a:solidFill>
                <a:latin typeface="Trebuchet MS" pitchFamily="34" charset="0"/>
              </a:rPr>
              <a:t>template(s) for </a:t>
            </a:r>
            <a:r>
              <a:rPr lang="en-US" sz="1200" b="0" dirty="0" smtClean="0">
                <a:solidFill>
                  <a:schemeClr val="tx1"/>
                </a:solidFill>
                <a:latin typeface="Trebuchet MS" pitchFamily="34" charset="0"/>
              </a:rPr>
              <a:t>framework</a:t>
            </a:r>
            <a:endParaRPr lang="en-US" sz="1200" b="0" dirty="0">
              <a:solidFill>
                <a:schemeClr val="tx1"/>
              </a:solidFill>
              <a:latin typeface="Trebuchet MS" pitchFamily="34" charset="0"/>
            </a:endParaRPr>
          </a:p>
        </p:txBody>
      </p:sp>
      <p:sp>
        <p:nvSpPr>
          <p:cNvPr id="22" name="Rounded Rectangle 21"/>
          <p:cNvSpPr/>
          <p:nvPr/>
        </p:nvSpPr>
        <p:spPr bwMode="auto">
          <a:xfrm>
            <a:off x="1480014" y="2630031"/>
            <a:ext cx="2922907" cy="578882"/>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600" b="0" dirty="0">
                <a:solidFill>
                  <a:schemeClr val="tx1"/>
                </a:solidFill>
                <a:latin typeface="Trebuchet MS" pitchFamily="34" charset="0"/>
              </a:rPr>
              <a:t>Model Antibody Framework</a:t>
            </a:r>
          </a:p>
          <a:p>
            <a:pPr algn="ctr"/>
            <a:r>
              <a:rPr lang="en-US" sz="1200" b="0" dirty="0" smtClean="0">
                <a:solidFill>
                  <a:schemeClr val="tx1"/>
                </a:solidFill>
                <a:latin typeface="Trebuchet MS" pitchFamily="34" charset="0"/>
              </a:rPr>
              <a:t>Generate pre-model</a:t>
            </a:r>
            <a:endParaRPr lang="en-US" sz="1200" b="0" dirty="0">
              <a:solidFill>
                <a:schemeClr val="tx1"/>
              </a:solidFill>
              <a:latin typeface="Trebuchet MS" pitchFamily="34" charset="0"/>
            </a:endParaRPr>
          </a:p>
        </p:txBody>
      </p:sp>
      <p:sp>
        <p:nvSpPr>
          <p:cNvPr id="32" name="Rounded Rectangle 31"/>
          <p:cNvSpPr/>
          <p:nvPr/>
        </p:nvSpPr>
        <p:spPr bwMode="auto">
          <a:xfrm>
            <a:off x="1480014" y="4513583"/>
            <a:ext cx="2922907" cy="374571"/>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600" b="0" dirty="0" smtClean="0">
                <a:solidFill>
                  <a:schemeClr val="tx1"/>
                </a:solidFill>
                <a:latin typeface="Trebuchet MS" pitchFamily="34" charset="0"/>
              </a:rPr>
              <a:t>Final Refinement</a:t>
            </a:r>
            <a:endParaRPr lang="en-US" sz="1200" b="0" dirty="0">
              <a:solidFill>
                <a:schemeClr val="tx1"/>
              </a:solidFill>
              <a:latin typeface="Trebuchet MS" pitchFamily="34" charset="0"/>
            </a:endParaRPr>
          </a:p>
        </p:txBody>
      </p:sp>
      <p:sp>
        <p:nvSpPr>
          <p:cNvPr id="34" name="Rounded Rectangle 33"/>
          <p:cNvSpPr/>
          <p:nvPr/>
        </p:nvSpPr>
        <p:spPr bwMode="auto">
          <a:xfrm>
            <a:off x="1480014" y="5342183"/>
            <a:ext cx="2922907" cy="374571"/>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600" b="0" dirty="0" smtClean="0">
                <a:solidFill>
                  <a:schemeClr val="tx1"/>
                </a:solidFill>
                <a:latin typeface="Trebuchet MS" pitchFamily="34" charset="0"/>
              </a:rPr>
              <a:t>Protein-Protein Docking</a:t>
            </a:r>
            <a:endParaRPr lang="en-US" sz="1200" b="0" dirty="0">
              <a:solidFill>
                <a:schemeClr val="tx1"/>
              </a:solidFill>
              <a:latin typeface="Trebuchet MS" pitchFamily="34" charset="0"/>
            </a:endParaRPr>
          </a:p>
        </p:txBody>
      </p:sp>
      <p:sp>
        <p:nvSpPr>
          <p:cNvPr id="35" name="Rounded Rectangle 34"/>
          <p:cNvSpPr/>
          <p:nvPr/>
        </p:nvSpPr>
        <p:spPr bwMode="auto">
          <a:xfrm>
            <a:off x="1480014" y="6170784"/>
            <a:ext cx="2922907" cy="374571"/>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600" b="0" dirty="0" smtClean="0">
                <a:solidFill>
                  <a:schemeClr val="tx1"/>
                </a:solidFill>
                <a:latin typeface="Trebuchet MS" pitchFamily="34" charset="0"/>
              </a:rPr>
              <a:t>Interaction Analysis</a:t>
            </a:r>
            <a:endParaRPr lang="en-US" sz="1200" b="0" dirty="0">
              <a:solidFill>
                <a:schemeClr val="tx1"/>
              </a:solidFill>
              <a:latin typeface="Trebuchet MS" pitchFamily="34" charset="0"/>
            </a:endParaRPr>
          </a:p>
        </p:txBody>
      </p:sp>
      <p:sp>
        <p:nvSpPr>
          <p:cNvPr id="5" name="Down Arrow 4"/>
          <p:cNvSpPr/>
          <p:nvPr/>
        </p:nvSpPr>
        <p:spPr bwMode="auto">
          <a:xfrm>
            <a:off x="2864657" y="2280639"/>
            <a:ext cx="153620" cy="244755"/>
          </a:xfrm>
          <a:prstGeom prst="downArrow">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smtClean="0">
              <a:ln>
                <a:noFill/>
              </a:ln>
              <a:solidFill>
                <a:schemeClr val="tx1"/>
              </a:solidFill>
              <a:effectLst/>
              <a:latin typeface="Times New Roman" pitchFamily="18" charset="0"/>
            </a:endParaRPr>
          </a:p>
        </p:txBody>
      </p:sp>
      <p:sp>
        <p:nvSpPr>
          <p:cNvPr id="36" name="Down Arrow 35"/>
          <p:cNvSpPr/>
          <p:nvPr/>
        </p:nvSpPr>
        <p:spPr bwMode="auto">
          <a:xfrm>
            <a:off x="2864657" y="5821391"/>
            <a:ext cx="153620" cy="244755"/>
          </a:xfrm>
          <a:prstGeom prst="downArrow">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smtClean="0">
              <a:ln>
                <a:noFill/>
              </a:ln>
              <a:solidFill>
                <a:schemeClr val="tx1"/>
              </a:solidFill>
              <a:effectLst/>
              <a:latin typeface="Times New Roman" pitchFamily="18" charset="0"/>
            </a:endParaRPr>
          </a:p>
        </p:txBody>
      </p:sp>
      <p:sp>
        <p:nvSpPr>
          <p:cNvPr id="37" name="Down Arrow 36"/>
          <p:cNvSpPr/>
          <p:nvPr/>
        </p:nvSpPr>
        <p:spPr bwMode="auto">
          <a:xfrm>
            <a:off x="2864657" y="4992791"/>
            <a:ext cx="153620" cy="244755"/>
          </a:xfrm>
          <a:prstGeom prst="downArrow">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smtClean="0">
              <a:ln>
                <a:noFill/>
              </a:ln>
              <a:solidFill>
                <a:schemeClr val="tx1"/>
              </a:solidFill>
              <a:effectLst/>
              <a:latin typeface="Times New Roman" pitchFamily="18" charset="0"/>
            </a:endParaRPr>
          </a:p>
        </p:txBody>
      </p:sp>
      <p:grpSp>
        <p:nvGrpSpPr>
          <p:cNvPr id="11" name="Group 10"/>
          <p:cNvGrpSpPr/>
          <p:nvPr/>
        </p:nvGrpSpPr>
        <p:grpSpPr>
          <a:xfrm>
            <a:off x="232235" y="3571807"/>
            <a:ext cx="5418464" cy="578882"/>
            <a:chOff x="4840836" y="3377972"/>
            <a:chExt cx="5418464" cy="578882"/>
          </a:xfrm>
        </p:grpSpPr>
        <p:sp>
          <p:nvSpPr>
            <p:cNvPr id="23" name="Rounded Rectangle 22"/>
            <p:cNvSpPr/>
            <p:nvPr/>
          </p:nvSpPr>
          <p:spPr bwMode="auto">
            <a:xfrm>
              <a:off x="4840836" y="3377972"/>
              <a:ext cx="2381109" cy="578882"/>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600" b="0" dirty="0">
                  <a:solidFill>
                    <a:schemeClr val="tx1"/>
                  </a:solidFill>
                  <a:latin typeface="Trebuchet MS" pitchFamily="34" charset="0"/>
                </a:rPr>
                <a:t>Model Antibody </a:t>
              </a:r>
              <a:r>
                <a:rPr lang="en-US" sz="1600" b="0" dirty="0" smtClean="0">
                  <a:solidFill>
                    <a:schemeClr val="tx1"/>
                  </a:solidFill>
                  <a:latin typeface="Trebuchet MS" pitchFamily="34" charset="0"/>
                </a:rPr>
                <a:t>Loops</a:t>
              </a:r>
              <a:endParaRPr lang="en-US" sz="1600" b="0" dirty="0">
                <a:solidFill>
                  <a:schemeClr val="tx1"/>
                </a:solidFill>
                <a:latin typeface="Trebuchet MS" pitchFamily="34" charset="0"/>
              </a:endParaRPr>
            </a:p>
            <a:p>
              <a:pPr algn="ctr"/>
              <a:r>
                <a:rPr lang="en-US" sz="1200" b="0" dirty="0" smtClean="0">
                  <a:solidFill>
                    <a:schemeClr val="tx1"/>
                  </a:solidFill>
                  <a:latin typeface="Trebuchet MS" pitchFamily="34" charset="0"/>
                </a:rPr>
                <a:t>Knowledge/Template based</a:t>
              </a:r>
              <a:endParaRPr lang="en-US" sz="1200" b="0" dirty="0">
                <a:solidFill>
                  <a:schemeClr val="tx1"/>
                </a:solidFill>
                <a:latin typeface="Trebuchet MS" pitchFamily="34" charset="0"/>
              </a:endParaRPr>
            </a:p>
          </p:txBody>
        </p:sp>
        <p:sp>
          <p:nvSpPr>
            <p:cNvPr id="25" name="Rounded Rectangle 24"/>
            <p:cNvSpPr/>
            <p:nvPr/>
          </p:nvSpPr>
          <p:spPr bwMode="auto">
            <a:xfrm>
              <a:off x="7878191" y="3377972"/>
              <a:ext cx="2381109" cy="578882"/>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600" b="0" dirty="0" smtClean="0">
                  <a:solidFill>
                    <a:schemeClr val="tx1"/>
                  </a:solidFill>
                  <a:latin typeface="Trebuchet MS" pitchFamily="34" charset="0"/>
                </a:rPr>
                <a:t>Loop Refinement</a:t>
              </a:r>
              <a:endParaRPr lang="en-US" sz="1600" b="0" dirty="0">
                <a:solidFill>
                  <a:schemeClr val="tx1"/>
                </a:solidFill>
                <a:latin typeface="Trebuchet MS" pitchFamily="34" charset="0"/>
              </a:endParaRPr>
            </a:p>
            <a:p>
              <a:pPr algn="ctr"/>
              <a:r>
                <a:rPr lang="en-US" sz="1200" b="0" i="1" dirty="0" smtClean="0">
                  <a:solidFill>
                    <a:schemeClr val="tx1"/>
                  </a:solidFill>
                  <a:latin typeface="Trebuchet MS" pitchFamily="34" charset="0"/>
                </a:rPr>
                <a:t>De novo </a:t>
              </a:r>
              <a:r>
                <a:rPr lang="en-US" sz="1200" b="0" dirty="0" smtClean="0">
                  <a:solidFill>
                    <a:schemeClr val="tx1"/>
                  </a:solidFill>
                  <a:latin typeface="Trebuchet MS" pitchFamily="34" charset="0"/>
                </a:rPr>
                <a:t>loop generation</a:t>
              </a:r>
              <a:endParaRPr lang="en-US" sz="1200" b="0" dirty="0">
                <a:solidFill>
                  <a:schemeClr val="tx1"/>
                </a:solidFill>
                <a:latin typeface="Trebuchet MS" pitchFamily="34" charset="0"/>
              </a:endParaRPr>
            </a:p>
          </p:txBody>
        </p:sp>
        <p:sp>
          <p:nvSpPr>
            <p:cNvPr id="38" name="Down Arrow 37"/>
            <p:cNvSpPr/>
            <p:nvPr/>
          </p:nvSpPr>
          <p:spPr bwMode="auto">
            <a:xfrm rot="16200000">
              <a:off x="7473259" y="3545036"/>
              <a:ext cx="153620" cy="244755"/>
            </a:xfrm>
            <a:prstGeom prst="downArrow">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smtClean="0">
                <a:ln>
                  <a:noFill/>
                </a:ln>
                <a:solidFill>
                  <a:schemeClr val="tx1"/>
                </a:solidFill>
                <a:effectLst/>
                <a:latin typeface="Times New Roman" pitchFamily="18" charset="0"/>
              </a:endParaRPr>
            </a:p>
          </p:txBody>
        </p:sp>
      </p:grpSp>
      <p:grpSp>
        <p:nvGrpSpPr>
          <p:cNvPr id="16" name="Group 15"/>
          <p:cNvGrpSpPr/>
          <p:nvPr/>
        </p:nvGrpSpPr>
        <p:grpSpPr>
          <a:xfrm>
            <a:off x="2153147" y="3313550"/>
            <a:ext cx="1576640" cy="153620"/>
            <a:chOff x="2020875" y="3313550"/>
            <a:chExt cx="1576640" cy="153620"/>
          </a:xfrm>
        </p:grpSpPr>
        <p:sp>
          <p:nvSpPr>
            <p:cNvPr id="39" name="Down Arrow 38"/>
            <p:cNvSpPr/>
            <p:nvPr/>
          </p:nvSpPr>
          <p:spPr bwMode="auto">
            <a:xfrm rot="18000000">
              <a:off x="3398328" y="3267982"/>
              <a:ext cx="153620" cy="244755"/>
            </a:xfrm>
            <a:prstGeom prst="downArrow">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smtClean="0">
                <a:ln>
                  <a:noFill/>
                </a:ln>
                <a:solidFill>
                  <a:schemeClr val="tx1"/>
                </a:solidFill>
                <a:effectLst/>
                <a:latin typeface="Times New Roman" pitchFamily="18" charset="0"/>
              </a:endParaRPr>
            </a:p>
          </p:txBody>
        </p:sp>
        <p:sp>
          <p:nvSpPr>
            <p:cNvPr id="40" name="Down Arrow 39"/>
            <p:cNvSpPr/>
            <p:nvPr/>
          </p:nvSpPr>
          <p:spPr bwMode="auto">
            <a:xfrm rot="3600000">
              <a:off x="2066443" y="3267982"/>
              <a:ext cx="153620" cy="244755"/>
            </a:xfrm>
            <a:prstGeom prst="downArrow">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smtClean="0">
                <a:ln>
                  <a:noFill/>
                </a:ln>
                <a:solidFill>
                  <a:schemeClr val="tx1"/>
                </a:solidFill>
                <a:effectLst/>
                <a:latin typeface="Times New Roman" pitchFamily="18" charset="0"/>
              </a:endParaRPr>
            </a:p>
          </p:txBody>
        </p:sp>
      </p:grpSp>
      <p:grpSp>
        <p:nvGrpSpPr>
          <p:cNvPr id="17" name="Group 16"/>
          <p:cNvGrpSpPr/>
          <p:nvPr/>
        </p:nvGrpSpPr>
        <p:grpSpPr>
          <a:xfrm>
            <a:off x="2153147" y="4255326"/>
            <a:ext cx="1576640" cy="153620"/>
            <a:chOff x="2020875" y="4255326"/>
            <a:chExt cx="1576640" cy="153620"/>
          </a:xfrm>
        </p:grpSpPr>
        <p:sp>
          <p:nvSpPr>
            <p:cNvPr id="41" name="Down Arrow 40"/>
            <p:cNvSpPr/>
            <p:nvPr/>
          </p:nvSpPr>
          <p:spPr bwMode="auto">
            <a:xfrm rot="18000000">
              <a:off x="2066443" y="4209758"/>
              <a:ext cx="153620" cy="244755"/>
            </a:xfrm>
            <a:prstGeom prst="downArrow">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smtClean="0">
                <a:ln>
                  <a:noFill/>
                </a:ln>
                <a:solidFill>
                  <a:schemeClr val="tx1"/>
                </a:solidFill>
                <a:effectLst/>
                <a:latin typeface="Times New Roman" pitchFamily="18" charset="0"/>
              </a:endParaRPr>
            </a:p>
          </p:txBody>
        </p:sp>
        <p:sp>
          <p:nvSpPr>
            <p:cNvPr id="42" name="Down Arrow 41"/>
            <p:cNvSpPr/>
            <p:nvPr/>
          </p:nvSpPr>
          <p:spPr bwMode="auto">
            <a:xfrm rot="3600000">
              <a:off x="3398328" y="4209758"/>
              <a:ext cx="153620" cy="244755"/>
            </a:xfrm>
            <a:prstGeom prst="downArrow">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smtClean="0">
                <a:ln>
                  <a:noFill/>
                </a:ln>
                <a:solidFill>
                  <a:schemeClr val="tx1"/>
                </a:solidFill>
                <a:effectLst/>
                <a:latin typeface="Times New Roman" pitchFamily="18" charset="0"/>
              </a:endParaRPr>
            </a:p>
          </p:txBody>
        </p:sp>
      </p:grpSp>
      <p:sp>
        <p:nvSpPr>
          <p:cNvPr id="44" name="Down Arrow 43"/>
          <p:cNvSpPr/>
          <p:nvPr/>
        </p:nvSpPr>
        <p:spPr bwMode="auto">
          <a:xfrm>
            <a:off x="2864657" y="1247728"/>
            <a:ext cx="153620" cy="244755"/>
          </a:xfrm>
          <a:prstGeom prst="downArrow">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smtClean="0">
              <a:ln>
                <a:noFill/>
              </a:ln>
              <a:solidFill>
                <a:schemeClr val="tx1"/>
              </a:solidFill>
              <a:effectLst/>
              <a:latin typeface="Times New Roman" pitchFamily="18" charset="0"/>
            </a:endParaRPr>
          </a:p>
        </p:txBody>
      </p:sp>
      <p:pic>
        <p:nvPicPr>
          <p:cNvPr id="3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746363" y="877779"/>
            <a:ext cx="3125714" cy="151428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09220" y="2616313"/>
            <a:ext cx="2600000" cy="191746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763188" y="4758023"/>
            <a:ext cx="3092064" cy="191746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0334782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5"/>
          <p:cNvSpPr>
            <a:spLocks noGrp="1" noChangeArrowheads="1"/>
          </p:cNvSpPr>
          <p:nvPr>
            <p:ph type="body" idx="1"/>
          </p:nvPr>
        </p:nvSpPr>
        <p:spPr/>
        <p:txBody>
          <a:bodyPr/>
          <a:lstStyle/>
          <a:p>
            <a:pPr algn="just"/>
            <a:endParaRPr lang="en-US" sz="2200" dirty="0" smtClean="0"/>
          </a:p>
          <a:p>
            <a:pPr algn="just"/>
            <a:endParaRPr lang="en-US" sz="2200" dirty="0" smtClean="0"/>
          </a:p>
          <a:p>
            <a:pPr algn="just"/>
            <a:r>
              <a:rPr lang="en-US" sz="2200" dirty="0" smtClean="0">
                <a:solidFill>
                  <a:schemeClr val="bg1">
                    <a:lumMod val="85000"/>
                  </a:schemeClr>
                </a:solidFill>
              </a:rPr>
              <a:t>Introduction to Antibodies</a:t>
            </a:r>
          </a:p>
          <a:p>
            <a:pPr algn="just"/>
            <a:r>
              <a:rPr lang="en-US" sz="2200" dirty="0" smtClean="0"/>
              <a:t>Introduction to Discovery Studio</a:t>
            </a:r>
          </a:p>
          <a:p>
            <a:pPr algn="just"/>
            <a:r>
              <a:rPr lang="en-US" sz="2200" dirty="0" smtClean="0"/>
              <a:t>Fab Antibody Modeling</a:t>
            </a:r>
          </a:p>
          <a:p>
            <a:pPr lvl="1" algn="just"/>
            <a:r>
              <a:rPr lang="en-US" sz="1800" dirty="0"/>
              <a:t>Structure Template Identification</a:t>
            </a:r>
          </a:p>
          <a:p>
            <a:pPr lvl="1" algn="just"/>
            <a:r>
              <a:rPr lang="en-US" sz="1800" dirty="0"/>
              <a:t>Framework Model Generation</a:t>
            </a:r>
          </a:p>
          <a:p>
            <a:pPr lvl="1" algn="just"/>
            <a:r>
              <a:rPr lang="en-US" sz="1800" dirty="0"/>
              <a:t>Analysis &amp; Selection of Framework Model(s</a:t>
            </a:r>
            <a:r>
              <a:rPr lang="en-US" sz="1800" dirty="0" smtClean="0"/>
              <a:t>)</a:t>
            </a:r>
          </a:p>
          <a:p>
            <a:pPr lvl="1" algn="just"/>
            <a:r>
              <a:rPr lang="en-US" sz="1800" dirty="0"/>
              <a:t>Loop Refinement (CDR)</a:t>
            </a:r>
          </a:p>
          <a:p>
            <a:pPr lvl="1" algn="just"/>
            <a:r>
              <a:rPr lang="en-US" sz="1800" i="1" dirty="0"/>
              <a:t>De Novo </a:t>
            </a:r>
            <a:r>
              <a:rPr lang="en-US" sz="1800" dirty="0"/>
              <a:t>Loop Modeling (Optional</a:t>
            </a:r>
            <a:r>
              <a:rPr lang="en-US" sz="1800" dirty="0" smtClean="0"/>
              <a:t>)</a:t>
            </a:r>
          </a:p>
          <a:p>
            <a:pPr lvl="1" algn="just"/>
            <a:r>
              <a:rPr lang="en-US" sz="1800" dirty="0" smtClean="0"/>
              <a:t>Additional Antibody Modeling</a:t>
            </a:r>
            <a:endParaRPr lang="en-US" sz="1800" dirty="0"/>
          </a:p>
          <a:p>
            <a:pPr marL="342900" lvl="1" indent="-342900" algn="just">
              <a:buFontTx/>
              <a:buChar char="•"/>
            </a:pPr>
            <a:r>
              <a:rPr lang="en-GB" dirty="0" smtClean="0"/>
              <a:t>Full </a:t>
            </a:r>
            <a:r>
              <a:rPr lang="en-GB" dirty="0"/>
              <a:t>Length Antibody </a:t>
            </a:r>
            <a:r>
              <a:rPr lang="en-GB" dirty="0" err="1" smtClean="0"/>
              <a:t>Modeling</a:t>
            </a:r>
            <a:endParaRPr lang="en-GB" dirty="0" smtClean="0"/>
          </a:p>
          <a:p>
            <a:pPr marL="342900" lvl="1" indent="-342900" algn="just">
              <a:buFontTx/>
              <a:buChar char="•"/>
            </a:pPr>
            <a:r>
              <a:rPr lang="en-GB" dirty="0" smtClean="0"/>
              <a:t>Minimization</a:t>
            </a:r>
          </a:p>
          <a:p>
            <a:pPr marL="342900" lvl="1" indent="-342900" algn="just">
              <a:buFontTx/>
              <a:buChar char="•"/>
            </a:pPr>
            <a:r>
              <a:rPr lang="en-GB" dirty="0" smtClean="0"/>
              <a:t>Next Steps</a:t>
            </a:r>
            <a:endParaRPr lang="en-GB" dirty="0"/>
          </a:p>
        </p:txBody>
      </p:sp>
      <p:sp>
        <p:nvSpPr>
          <p:cNvPr id="18434" name="Rectangle 4"/>
          <p:cNvSpPr>
            <a:spLocks noGrp="1" noChangeArrowheads="1"/>
          </p:cNvSpPr>
          <p:nvPr>
            <p:ph type="title"/>
          </p:nvPr>
        </p:nvSpPr>
        <p:spPr/>
        <p:txBody>
          <a:bodyPr/>
          <a:lstStyle/>
          <a:p>
            <a:r>
              <a:rPr lang="en-US" dirty="0" smtClean="0">
                <a:solidFill>
                  <a:schemeClr val="bg1"/>
                </a:solidFill>
              </a:rPr>
              <a:t>Agenda</a:t>
            </a:r>
          </a:p>
        </p:txBody>
      </p:sp>
      <p:grpSp>
        <p:nvGrpSpPr>
          <p:cNvPr id="2" name="Group 1"/>
          <p:cNvGrpSpPr/>
          <p:nvPr/>
        </p:nvGrpSpPr>
        <p:grpSpPr>
          <a:xfrm>
            <a:off x="5176159" y="1001475"/>
            <a:ext cx="3797657" cy="2005070"/>
            <a:chOff x="5176159" y="894270"/>
            <a:chExt cx="3797657" cy="200507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76159" y="894270"/>
              <a:ext cx="3473016" cy="16825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500800" y="1216800"/>
              <a:ext cx="3473016" cy="16825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sp>
        <p:nvSpPr>
          <p:cNvPr id="3" name="Down Arrow 2"/>
          <p:cNvSpPr/>
          <p:nvPr/>
        </p:nvSpPr>
        <p:spPr bwMode="auto">
          <a:xfrm>
            <a:off x="6963103" y="3256177"/>
            <a:ext cx="223768" cy="537670"/>
          </a:xfrm>
          <a:prstGeom prst="downArrow">
            <a:avLst/>
          </a:prstGeom>
          <a:ln>
            <a:noFill/>
            <a:headEnd type="none" w="med" len="med"/>
            <a:tailEnd type="none" w="med" len="me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style>
          <a:lnRef idx="0">
            <a:schemeClr val="dk1"/>
          </a:lnRef>
          <a:fillRef idx="3">
            <a:schemeClr val="dk1"/>
          </a:fillRef>
          <a:effectRef idx="3">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smtClean="0">
              <a:ln>
                <a:noFill/>
              </a:ln>
              <a:solidFill>
                <a:schemeClr val="tx1"/>
              </a:solidFill>
              <a:effectLst/>
              <a:latin typeface="Times New Roman" pitchFamily="18" charset="0"/>
            </a:endParaRPr>
          </a:p>
        </p:txBody>
      </p:sp>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367559" y="4043480"/>
            <a:ext cx="3414857" cy="248571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9243588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0" name="Picture 16"/>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solidFill>
                  <a:schemeClr val="bg1"/>
                </a:solidFill>
              </a:rPr>
              <a:t>Discovery Studio - User Interface</a:t>
            </a:r>
            <a:endParaRPr lang="en-GB" dirty="0">
              <a:solidFill>
                <a:schemeClr val="bg1"/>
              </a:solidFill>
            </a:endParaRPr>
          </a:p>
        </p:txBody>
      </p:sp>
      <p:sp>
        <p:nvSpPr>
          <p:cNvPr id="6" name="Rounded Rectangular Callout 5"/>
          <p:cNvSpPr/>
          <p:nvPr/>
        </p:nvSpPr>
        <p:spPr bwMode="auto">
          <a:xfrm>
            <a:off x="5491852" y="1460377"/>
            <a:ext cx="998530" cy="374571"/>
          </a:xfrm>
          <a:prstGeom prst="wedgeRoundRectCallout">
            <a:avLst>
              <a:gd name="adj1" fmla="val -130550"/>
              <a:gd name="adj2" fmla="val -98702"/>
              <a:gd name="adj3" fmla="val 16667"/>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cs typeface="Calibri" pitchFamily="34" charset="0"/>
              </a:rPr>
              <a:t>Tool Sets</a:t>
            </a:r>
          </a:p>
        </p:txBody>
      </p:sp>
      <p:sp>
        <p:nvSpPr>
          <p:cNvPr id="12" name="Rounded Rectangular Callout 11"/>
          <p:cNvSpPr/>
          <p:nvPr/>
        </p:nvSpPr>
        <p:spPr bwMode="auto">
          <a:xfrm>
            <a:off x="4879240" y="625435"/>
            <a:ext cx="998530" cy="374571"/>
          </a:xfrm>
          <a:prstGeom prst="wedgeRoundRectCallout">
            <a:avLst>
              <a:gd name="adj1" fmla="val -108043"/>
              <a:gd name="adj2" fmla="val 18094"/>
              <a:gd name="adj3" fmla="val 16667"/>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cs typeface="Calibri" pitchFamily="34" charset="0"/>
              </a:rPr>
              <a:t>Menus</a:t>
            </a:r>
          </a:p>
        </p:txBody>
      </p:sp>
      <p:sp>
        <p:nvSpPr>
          <p:cNvPr id="7" name="Rounded Rectangular Callout 6"/>
          <p:cNvSpPr/>
          <p:nvPr/>
        </p:nvSpPr>
        <p:spPr bwMode="auto">
          <a:xfrm>
            <a:off x="6722680" y="2209519"/>
            <a:ext cx="1556635" cy="374571"/>
          </a:xfrm>
          <a:prstGeom prst="wedgeRoundRectCallout">
            <a:avLst>
              <a:gd name="adj1" fmla="val -5634"/>
              <a:gd name="adj2" fmla="val -306631"/>
              <a:gd name="adj3" fmla="val 16667"/>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cs typeface="Calibri" pitchFamily="34" charset="0"/>
              </a:rPr>
              <a:t>Feature Search</a:t>
            </a:r>
          </a:p>
        </p:txBody>
      </p:sp>
      <p:sp>
        <p:nvSpPr>
          <p:cNvPr id="8" name="Rounded Rectangular Callout 7"/>
          <p:cNvSpPr/>
          <p:nvPr/>
        </p:nvSpPr>
        <p:spPr bwMode="auto">
          <a:xfrm>
            <a:off x="1442600" y="2929735"/>
            <a:ext cx="1420985" cy="374571"/>
          </a:xfrm>
          <a:prstGeom prst="wedgeRoundRectCallout">
            <a:avLst>
              <a:gd name="adj1" fmla="val -112762"/>
              <a:gd name="adj2" fmla="val -418681"/>
              <a:gd name="adj3" fmla="val 16667"/>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cs typeface="Calibri" pitchFamily="34" charset="0"/>
              </a:rPr>
              <a:t>Tools Explorer</a:t>
            </a:r>
          </a:p>
        </p:txBody>
      </p:sp>
      <p:sp>
        <p:nvSpPr>
          <p:cNvPr id="9" name="Rounded Rectangular Callout 8"/>
          <p:cNvSpPr/>
          <p:nvPr/>
        </p:nvSpPr>
        <p:spPr bwMode="auto">
          <a:xfrm>
            <a:off x="3840787" y="1834948"/>
            <a:ext cx="998530" cy="374571"/>
          </a:xfrm>
          <a:prstGeom prst="wedgeRoundRectCallout">
            <a:avLst>
              <a:gd name="adj1" fmla="val -65014"/>
              <a:gd name="adj2" fmla="val -161092"/>
              <a:gd name="adj3" fmla="val 16667"/>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cs typeface="Calibri" pitchFamily="34" charset="0"/>
              </a:rPr>
              <a:t>Toolbars</a:t>
            </a:r>
          </a:p>
        </p:txBody>
      </p:sp>
      <p:sp>
        <p:nvSpPr>
          <p:cNvPr id="4" name="Rounded Rectangle 3"/>
          <p:cNvSpPr/>
          <p:nvPr/>
        </p:nvSpPr>
        <p:spPr bwMode="auto">
          <a:xfrm>
            <a:off x="4435200" y="5850000"/>
            <a:ext cx="1997061" cy="919401"/>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cs typeface="Calibri" pitchFamily="34" charset="0"/>
              </a:rPr>
              <a:t>Welcome</a:t>
            </a:r>
            <a:r>
              <a:rPr kumimoji="0" lang="en-GB" sz="1600" b="0" i="0" u="none" strike="noStrike" cap="none" normalizeH="0" dirty="0" smtClean="0">
                <a:ln>
                  <a:noFill/>
                </a:ln>
                <a:solidFill>
                  <a:schemeClr val="tx1"/>
                </a:solidFill>
                <a:effectLst/>
                <a:cs typeface="Calibri" pitchFamily="34" charset="0"/>
              </a:rPr>
              <a:t> Page</a:t>
            </a:r>
          </a:p>
          <a:p>
            <a:pPr marL="0" marR="0" indent="0" algn="ctr" defTabSz="914400" rtl="0" eaLnBrk="1" fontAlgn="base" latinLnBrk="0" hangingPunct="1">
              <a:lnSpc>
                <a:spcPct val="100000"/>
              </a:lnSpc>
              <a:spcBef>
                <a:spcPct val="0"/>
              </a:spcBef>
              <a:spcAft>
                <a:spcPct val="0"/>
              </a:spcAft>
              <a:buClrTx/>
              <a:buSzTx/>
              <a:buFontTx/>
              <a:buNone/>
              <a:tabLst/>
            </a:pPr>
            <a:r>
              <a:rPr lang="en-GB" sz="1600" b="0" dirty="0" smtClean="0">
                <a:solidFill>
                  <a:schemeClr val="tx1"/>
                </a:solidFill>
                <a:cs typeface="Calibri" pitchFamily="34" charset="0"/>
              </a:rPr>
              <a:t>&amp;</a:t>
            </a:r>
          </a:p>
          <a:p>
            <a:pPr marL="0" marR="0" indent="0" algn="ctr" defTabSz="914400" rtl="0" eaLnBrk="1" fontAlgn="base" latinLnBrk="0" hangingPunct="1">
              <a:lnSpc>
                <a:spcPct val="100000"/>
              </a:lnSpc>
              <a:spcBef>
                <a:spcPct val="0"/>
              </a:spcBef>
              <a:spcAft>
                <a:spcPct val="0"/>
              </a:spcAft>
              <a:buClrTx/>
              <a:buSzTx/>
              <a:buFontTx/>
              <a:buNone/>
              <a:tabLst/>
            </a:pPr>
            <a:r>
              <a:rPr lang="en-GB" sz="1600" b="0" baseline="0" dirty="0" smtClean="0">
                <a:solidFill>
                  <a:schemeClr val="tx1"/>
                </a:solidFill>
                <a:cs typeface="Calibri" pitchFamily="34" charset="0"/>
              </a:rPr>
              <a:t>Molecule</a:t>
            </a:r>
            <a:r>
              <a:rPr lang="en-GB" sz="1600" b="0" dirty="0" smtClean="0">
                <a:solidFill>
                  <a:schemeClr val="tx1"/>
                </a:solidFill>
                <a:cs typeface="Calibri" pitchFamily="34" charset="0"/>
              </a:rPr>
              <a:t> Windows</a:t>
            </a:r>
            <a:endParaRPr kumimoji="0" lang="en-GB" sz="1600" b="0" i="0" u="none" strike="noStrike" cap="none" normalizeH="0" baseline="0" dirty="0" smtClean="0">
              <a:ln>
                <a:noFill/>
              </a:ln>
              <a:solidFill>
                <a:schemeClr val="tx1"/>
              </a:solidFill>
              <a:effectLst/>
              <a:cs typeface="Calibri" pitchFamily="34" charset="0"/>
            </a:endParaRPr>
          </a:p>
        </p:txBody>
      </p:sp>
    </p:spTree>
    <p:extLst>
      <p:ext uri="{BB962C8B-B14F-4D97-AF65-F5344CB8AC3E}">
        <p14:creationId xmlns:p14="http://schemas.microsoft.com/office/powerpoint/2010/main" xmlns="" val="4834843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7" grpId="0" animBg="1"/>
      <p:bldP spid="8" grpId="0" animBg="1"/>
      <p:bldP spid="9"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Molecule Window</a:t>
            </a:r>
            <a:endParaRPr lang="en-GB" dirty="0"/>
          </a:p>
        </p:txBody>
      </p:sp>
      <p:sp>
        <p:nvSpPr>
          <p:cNvPr id="5" name="Rounded Rectangle 4"/>
          <p:cNvSpPr/>
          <p:nvPr/>
        </p:nvSpPr>
        <p:spPr bwMode="auto">
          <a:xfrm>
            <a:off x="7068325" y="4120290"/>
            <a:ext cx="1497794" cy="374571"/>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cs typeface="Calibri" pitchFamily="34" charset="0"/>
              </a:rPr>
              <a:t>Graphics View</a:t>
            </a:r>
          </a:p>
        </p:txBody>
      </p:sp>
      <p:sp>
        <p:nvSpPr>
          <p:cNvPr id="6" name="Rounded Rectangle 5"/>
          <p:cNvSpPr/>
          <p:nvPr/>
        </p:nvSpPr>
        <p:spPr bwMode="auto">
          <a:xfrm>
            <a:off x="232235" y="3236975"/>
            <a:ext cx="1497794" cy="374571"/>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cs typeface="Calibri" pitchFamily="34" charset="0"/>
              </a:rPr>
              <a:t>Hierarchy View</a:t>
            </a:r>
          </a:p>
        </p:txBody>
      </p:sp>
      <p:sp>
        <p:nvSpPr>
          <p:cNvPr id="7" name="Rounded Rectangle 6"/>
          <p:cNvSpPr/>
          <p:nvPr/>
        </p:nvSpPr>
        <p:spPr bwMode="auto">
          <a:xfrm>
            <a:off x="4610405" y="6117350"/>
            <a:ext cx="1651416" cy="374571"/>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cs typeface="Calibri" pitchFamily="34" charset="0"/>
              </a:rPr>
              <a:t>Dat</a:t>
            </a:r>
            <a:r>
              <a:rPr lang="en-GB" sz="1600" b="0" dirty="0" smtClean="0">
                <a:solidFill>
                  <a:schemeClr val="tx1"/>
                </a:solidFill>
                <a:cs typeface="Calibri" pitchFamily="34" charset="0"/>
              </a:rPr>
              <a:t>a Table </a:t>
            </a:r>
            <a:r>
              <a:rPr kumimoji="0" lang="en-GB" sz="1600" b="0" i="0" u="none" strike="noStrike" cap="none" normalizeH="0" baseline="0" dirty="0" smtClean="0">
                <a:ln>
                  <a:noFill/>
                </a:ln>
                <a:solidFill>
                  <a:schemeClr val="tx1"/>
                </a:solidFill>
                <a:effectLst/>
                <a:cs typeface="Calibri" pitchFamily="34" charset="0"/>
              </a:rPr>
              <a:t>View</a:t>
            </a:r>
          </a:p>
        </p:txBody>
      </p:sp>
      <p:sp>
        <p:nvSpPr>
          <p:cNvPr id="8" name="Rounded Rectangle 7"/>
          <p:cNvSpPr/>
          <p:nvPr/>
        </p:nvSpPr>
        <p:spPr bwMode="auto">
          <a:xfrm>
            <a:off x="4122000" y="658800"/>
            <a:ext cx="4915371" cy="2485787"/>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algn="just"/>
            <a:r>
              <a:rPr lang="en-US" sz="1400" b="0" dirty="0">
                <a:solidFill>
                  <a:schemeClr val="tx1"/>
                </a:solidFill>
              </a:rPr>
              <a:t>The Molecule Window provides different ways of viewing and manipulating molecular data:</a:t>
            </a:r>
          </a:p>
          <a:p>
            <a:pPr marL="715963" indent="-174625">
              <a:buFont typeface="Arial" pitchFamily="34" charset="0"/>
              <a:buChar char="•"/>
            </a:pPr>
            <a:r>
              <a:rPr lang="en-US" sz="1400" b="0" dirty="0">
                <a:solidFill>
                  <a:schemeClr val="tx1"/>
                </a:solidFill>
              </a:rPr>
              <a:t>Graphics </a:t>
            </a:r>
            <a:r>
              <a:rPr lang="en-US" sz="1400" b="0" dirty="0" smtClean="0">
                <a:solidFill>
                  <a:schemeClr val="tx1"/>
                </a:solidFill>
              </a:rPr>
              <a:t>View</a:t>
            </a:r>
          </a:p>
          <a:p>
            <a:pPr marL="985838" lvl="1" indent="-182563">
              <a:buFont typeface="Trebuchet MS" pitchFamily="34" charset="0"/>
              <a:buChar char="–"/>
            </a:pPr>
            <a:r>
              <a:rPr lang="en-US" sz="1400" b="0" dirty="0" smtClean="0">
                <a:solidFill>
                  <a:schemeClr val="tx1"/>
                </a:solidFill>
              </a:rPr>
              <a:t>Displays </a:t>
            </a:r>
            <a:r>
              <a:rPr lang="en-US" sz="1400" b="0" dirty="0">
                <a:solidFill>
                  <a:schemeClr val="tx1"/>
                </a:solidFill>
              </a:rPr>
              <a:t>the 3-dimensional structure of molecular objects </a:t>
            </a:r>
          </a:p>
          <a:p>
            <a:pPr marL="715963" indent="-174625">
              <a:buFont typeface="Arial" pitchFamily="34" charset="0"/>
              <a:buChar char="•"/>
            </a:pPr>
            <a:r>
              <a:rPr lang="en-US" sz="1400" b="0" dirty="0">
                <a:solidFill>
                  <a:schemeClr val="tx1"/>
                </a:solidFill>
              </a:rPr>
              <a:t>Hierarchy </a:t>
            </a:r>
            <a:r>
              <a:rPr lang="en-US" sz="1400" b="0" dirty="0" smtClean="0">
                <a:solidFill>
                  <a:schemeClr val="tx1"/>
                </a:solidFill>
              </a:rPr>
              <a:t>View</a:t>
            </a:r>
          </a:p>
          <a:p>
            <a:pPr marL="985838" lvl="1" indent="-182563">
              <a:buFont typeface="Trebuchet MS" pitchFamily="34" charset="0"/>
              <a:buChar char="–"/>
            </a:pPr>
            <a:r>
              <a:rPr lang="en-US" sz="1400" b="0" dirty="0" smtClean="0">
                <a:solidFill>
                  <a:schemeClr val="tx1"/>
                </a:solidFill>
              </a:rPr>
              <a:t>Shows </a:t>
            </a:r>
            <a:r>
              <a:rPr lang="en-US" sz="1400" b="0" dirty="0">
                <a:solidFill>
                  <a:schemeClr val="tx1"/>
                </a:solidFill>
              </a:rPr>
              <a:t>the hierarchical relationships between different </a:t>
            </a:r>
            <a:r>
              <a:rPr lang="en-US" sz="1400" b="0" dirty="0" smtClean="0">
                <a:solidFill>
                  <a:schemeClr val="tx1"/>
                </a:solidFill>
              </a:rPr>
              <a:t>objects </a:t>
            </a:r>
          </a:p>
          <a:p>
            <a:pPr marL="715963" indent="-174625">
              <a:buFont typeface="Arial" pitchFamily="34" charset="0"/>
              <a:buChar char="•"/>
            </a:pPr>
            <a:r>
              <a:rPr lang="en-US" sz="1400" b="0" dirty="0" smtClean="0">
                <a:solidFill>
                  <a:schemeClr val="tx1"/>
                </a:solidFill>
              </a:rPr>
              <a:t>Data Table View</a:t>
            </a:r>
          </a:p>
          <a:p>
            <a:pPr marL="985838" lvl="1" indent="-182563">
              <a:buFont typeface="Trebuchet MS" pitchFamily="34" charset="0"/>
              <a:buChar char="–"/>
            </a:pPr>
            <a:r>
              <a:rPr lang="en-US" sz="1400" b="0" dirty="0" smtClean="0">
                <a:solidFill>
                  <a:schemeClr val="tx1"/>
                </a:solidFill>
              </a:rPr>
              <a:t>Displays </a:t>
            </a:r>
            <a:r>
              <a:rPr lang="en-US" sz="1400" b="0" dirty="0">
                <a:solidFill>
                  <a:schemeClr val="tx1"/>
                </a:solidFill>
              </a:rPr>
              <a:t>molecular properties in a </a:t>
            </a:r>
            <a:r>
              <a:rPr lang="en-US" sz="1400" b="0" dirty="0" smtClean="0">
                <a:solidFill>
                  <a:schemeClr val="tx1"/>
                </a:solidFill>
              </a:rPr>
              <a:t>table</a:t>
            </a:r>
            <a:endParaRPr lang="en-US" sz="1400" b="0" dirty="0">
              <a:solidFill>
                <a:schemeClr val="tx1"/>
              </a:solidFill>
            </a:endParaRPr>
          </a:p>
        </p:txBody>
      </p:sp>
      <p:sp>
        <p:nvSpPr>
          <p:cNvPr id="24" name="Oval 23"/>
          <p:cNvSpPr/>
          <p:nvPr/>
        </p:nvSpPr>
        <p:spPr bwMode="auto">
          <a:xfrm>
            <a:off x="4446000" y="5578515"/>
            <a:ext cx="268835" cy="270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25" name="Oval 24"/>
          <p:cNvSpPr/>
          <p:nvPr/>
        </p:nvSpPr>
        <p:spPr bwMode="auto">
          <a:xfrm>
            <a:off x="1738800" y="3556800"/>
            <a:ext cx="268835" cy="270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26" name="Rounded Rectangle 25"/>
          <p:cNvSpPr/>
          <p:nvPr/>
        </p:nvSpPr>
        <p:spPr bwMode="auto">
          <a:xfrm>
            <a:off x="731499" y="4197100"/>
            <a:ext cx="2342706" cy="817245"/>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smtClean="0">
                <a:solidFill>
                  <a:schemeClr val="tx1"/>
                </a:solidFill>
                <a:cs typeface="Calibri" pitchFamily="34" charset="0"/>
              </a:rPr>
              <a:t>Click on the arrows to hide/view the Hierarchy and Table View</a:t>
            </a:r>
          </a:p>
        </p:txBody>
      </p:sp>
    </p:spTree>
    <p:extLst>
      <p:ext uri="{BB962C8B-B14F-4D97-AF65-F5344CB8AC3E}">
        <p14:creationId xmlns:p14="http://schemas.microsoft.com/office/powerpoint/2010/main" xmlns="" val="11850329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4" grpId="0" animBg="1"/>
      <p:bldP spid="25" grpId="0" animBg="1"/>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Molecule </a:t>
            </a:r>
            <a:r>
              <a:rPr lang="en-GB" dirty="0" smtClean="0"/>
              <a:t>Window - Graphics Display Style</a:t>
            </a:r>
            <a:endParaRPr lang="en-GB" dirty="0"/>
          </a:p>
        </p:txBody>
      </p:sp>
      <p:sp>
        <p:nvSpPr>
          <p:cNvPr id="6" name="Oval 5"/>
          <p:cNvSpPr/>
          <p:nvPr/>
        </p:nvSpPr>
        <p:spPr bwMode="auto">
          <a:xfrm>
            <a:off x="2728559" y="1213200"/>
            <a:ext cx="1044000" cy="28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9" name="Oval 8"/>
          <p:cNvSpPr/>
          <p:nvPr/>
        </p:nvSpPr>
        <p:spPr bwMode="auto">
          <a:xfrm>
            <a:off x="6832800" y="4586400"/>
            <a:ext cx="268835" cy="270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11" name="Rounded Rectangle 10"/>
          <p:cNvSpPr/>
          <p:nvPr/>
        </p:nvSpPr>
        <p:spPr bwMode="auto">
          <a:xfrm>
            <a:off x="926822" y="1539237"/>
            <a:ext cx="2150680" cy="817245"/>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algn="ctr"/>
            <a:r>
              <a:rPr lang="en-US" sz="1400" b="0" dirty="0">
                <a:solidFill>
                  <a:schemeClr val="tx1"/>
                </a:solidFill>
                <a:cs typeface="Calibri" pitchFamily="34" charset="0"/>
              </a:rPr>
              <a:t>Change the style of structural displays in the Molecule Window</a:t>
            </a:r>
          </a:p>
        </p:txBody>
      </p:sp>
      <p:sp>
        <p:nvSpPr>
          <p:cNvPr id="12" name="Rounded Rectangular Callout 11"/>
          <p:cNvSpPr/>
          <p:nvPr/>
        </p:nvSpPr>
        <p:spPr bwMode="auto">
          <a:xfrm>
            <a:off x="3492709" y="1777585"/>
            <a:ext cx="3191566" cy="578882"/>
          </a:xfrm>
          <a:prstGeom prst="wedgeRoundRectCallout">
            <a:avLst>
              <a:gd name="adj1" fmla="val -39955"/>
              <a:gd name="adj2" fmla="val -124323"/>
              <a:gd name="adj3" fmla="val 16667"/>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algn="ctr"/>
            <a:r>
              <a:rPr lang="en-US" sz="1400" dirty="0" smtClean="0">
                <a:solidFill>
                  <a:schemeClr val="tx1"/>
                </a:solidFill>
                <a:cs typeface="Calibri" pitchFamily="34" charset="0"/>
              </a:rPr>
              <a:t>Display Style</a:t>
            </a:r>
            <a:r>
              <a:rPr lang="en-US" sz="1400" b="0" dirty="0" smtClean="0">
                <a:solidFill>
                  <a:schemeClr val="tx1"/>
                </a:solidFill>
                <a:cs typeface="Calibri" pitchFamily="34" charset="0"/>
              </a:rPr>
              <a:t> on Standard toolbar or Right-mouse click in Graphics View</a:t>
            </a:r>
            <a:endParaRPr lang="en-US" sz="1400" b="0" dirty="0">
              <a:solidFill>
                <a:schemeClr val="tx1"/>
              </a:solidFill>
              <a:cs typeface="Calibri" pitchFamily="34" charset="0"/>
            </a:endParaRPr>
          </a:p>
        </p:txBody>
      </p:sp>
      <p:sp>
        <p:nvSpPr>
          <p:cNvPr id="15" name="Rounded Rectangular Callout 14"/>
          <p:cNvSpPr/>
          <p:nvPr/>
        </p:nvSpPr>
        <p:spPr bwMode="auto">
          <a:xfrm>
            <a:off x="3492709" y="1777600"/>
            <a:ext cx="3191566" cy="578882"/>
          </a:xfrm>
          <a:prstGeom prst="wedgeRoundRectCallout">
            <a:avLst>
              <a:gd name="adj1" fmla="val 56145"/>
              <a:gd name="adj2" fmla="val 437609"/>
              <a:gd name="adj3" fmla="val 16667"/>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algn="ctr"/>
            <a:r>
              <a:rPr lang="en-US" sz="1400" dirty="0" smtClean="0">
                <a:solidFill>
                  <a:schemeClr val="tx1"/>
                </a:solidFill>
                <a:cs typeface="Calibri" pitchFamily="34" charset="0"/>
              </a:rPr>
              <a:t>Display Style</a:t>
            </a:r>
            <a:r>
              <a:rPr lang="en-US" sz="1400" b="0" dirty="0" smtClean="0">
                <a:solidFill>
                  <a:schemeClr val="tx1"/>
                </a:solidFill>
                <a:cs typeface="Calibri" pitchFamily="34" charset="0"/>
              </a:rPr>
              <a:t> on Standard toolbar or right-mouse click in Graphics View</a:t>
            </a:r>
            <a:endParaRPr lang="en-US" sz="1400" b="0" dirty="0">
              <a:solidFill>
                <a:schemeClr val="tx1"/>
              </a:solidFill>
              <a:cs typeface="Calibri" pitchFamily="34" charset="0"/>
            </a:endParaRPr>
          </a:p>
        </p:txBody>
      </p:sp>
      <p:sp>
        <p:nvSpPr>
          <p:cNvPr id="10" name="Rounded Rectangular Callout 9"/>
          <p:cNvSpPr/>
          <p:nvPr/>
        </p:nvSpPr>
        <p:spPr bwMode="auto">
          <a:xfrm>
            <a:off x="2114081" y="5999328"/>
            <a:ext cx="1843439" cy="578882"/>
          </a:xfrm>
          <a:prstGeom prst="wedgeRoundRectCallout">
            <a:avLst>
              <a:gd name="adj1" fmla="val 65717"/>
              <a:gd name="adj2" fmla="val -190282"/>
              <a:gd name="adj3" fmla="val 16667"/>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smtClean="0">
                <a:solidFill>
                  <a:schemeClr val="tx1"/>
                </a:solidFill>
                <a:cs typeface="Calibri" pitchFamily="34" charset="0"/>
              </a:rPr>
              <a:t>Selections in Graphics View noted</a:t>
            </a:r>
            <a:endParaRPr lang="en-US" sz="1400" b="0" dirty="0">
              <a:solidFill>
                <a:schemeClr val="tx1"/>
              </a:solidFill>
              <a:cs typeface="Calibri" pitchFamily="34" charset="0"/>
            </a:endParaRPr>
          </a:p>
        </p:txBody>
      </p:sp>
      <p:sp>
        <p:nvSpPr>
          <p:cNvPr id="14" name="Rounded Rectangular Callout 13"/>
          <p:cNvSpPr/>
          <p:nvPr/>
        </p:nvSpPr>
        <p:spPr bwMode="auto">
          <a:xfrm>
            <a:off x="2114081" y="5999328"/>
            <a:ext cx="1843439" cy="578882"/>
          </a:xfrm>
          <a:prstGeom prst="wedgeRoundRectCallout">
            <a:avLst>
              <a:gd name="adj1" fmla="val -95085"/>
              <a:gd name="adj2" fmla="val 62399"/>
              <a:gd name="adj3" fmla="val 16667"/>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smtClean="0">
                <a:solidFill>
                  <a:schemeClr val="tx1"/>
                </a:solidFill>
                <a:cs typeface="Calibri" pitchFamily="34" charset="0"/>
              </a:rPr>
              <a:t>Selections in Graphics View noted</a:t>
            </a:r>
            <a:endParaRPr lang="en-US" sz="1400" b="0" dirty="0">
              <a:solidFill>
                <a:schemeClr val="tx1"/>
              </a:solidFill>
              <a:cs typeface="Calibri" pitchFamily="34" charset="0"/>
            </a:endParaRPr>
          </a:p>
        </p:txBody>
      </p:sp>
      <p:sp>
        <p:nvSpPr>
          <p:cNvPr id="13" name="Rounded Rectangle 12"/>
          <p:cNvSpPr/>
          <p:nvPr/>
        </p:nvSpPr>
        <p:spPr bwMode="auto">
          <a:xfrm>
            <a:off x="4187950" y="5950800"/>
            <a:ext cx="3453011" cy="817245"/>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algn="ctr"/>
            <a:r>
              <a:rPr lang="en-US" sz="1400" b="0" dirty="0" smtClean="0">
                <a:solidFill>
                  <a:schemeClr val="tx1"/>
                </a:solidFill>
              </a:rPr>
              <a:t>Right-mouse click in Molecule Window to display context menu toolbars for fast access to commonly used commands</a:t>
            </a:r>
            <a:endParaRPr lang="en-US" sz="1400" b="0" dirty="0">
              <a:solidFill>
                <a:schemeClr val="tx1"/>
              </a:solidFill>
            </a:endParaRPr>
          </a:p>
        </p:txBody>
      </p:sp>
      <p:pic>
        <p:nvPicPr>
          <p:cNvPr id="1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11462" y="2424695"/>
            <a:ext cx="3581400" cy="31165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422033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1000"/>
                                        <p:tgtEl>
                                          <p:spTgt spid="15"/>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childTnLst>
                                </p:cTn>
                              </p:par>
                              <p:par>
                                <p:cTn id="21" presetID="10"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1" grpId="0" animBg="1"/>
      <p:bldP spid="12" grpId="0" animBg="1"/>
      <p:bldP spid="15" grpId="0" animBg="1"/>
      <p:bldP spid="10" grpId="0" animBg="1"/>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Sequence Window</a:t>
            </a:r>
            <a:endParaRPr lang="en-GB" dirty="0"/>
          </a:p>
        </p:txBody>
      </p:sp>
      <p:sp>
        <p:nvSpPr>
          <p:cNvPr id="8" name="Rounded Rectangle 7"/>
          <p:cNvSpPr/>
          <p:nvPr/>
        </p:nvSpPr>
        <p:spPr bwMode="auto">
          <a:xfrm>
            <a:off x="4559091" y="5950800"/>
            <a:ext cx="4494268" cy="817245"/>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algn="ctr"/>
            <a:r>
              <a:rPr lang="en-US" sz="1400" b="0" dirty="0">
                <a:solidFill>
                  <a:schemeClr val="tx1"/>
                </a:solidFill>
                <a:cs typeface="Calibri" pitchFamily="34" charset="0"/>
              </a:rPr>
              <a:t>Selections in </a:t>
            </a:r>
            <a:r>
              <a:rPr lang="en-US" sz="1400" b="0" dirty="0" smtClean="0">
                <a:solidFill>
                  <a:schemeClr val="tx1"/>
                </a:solidFill>
                <a:cs typeface="Calibri" pitchFamily="34" charset="0"/>
              </a:rPr>
              <a:t>the Sequence Window View </a:t>
            </a:r>
            <a:r>
              <a:rPr lang="en-US" sz="1400" b="0" dirty="0">
                <a:solidFill>
                  <a:schemeClr val="tx1"/>
                </a:solidFill>
                <a:cs typeface="Calibri" pitchFamily="34" charset="0"/>
              </a:rPr>
              <a:t>are also </a:t>
            </a:r>
            <a:r>
              <a:rPr lang="en-US" sz="1400" b="0" dirty="0" smtClean="0">
                <a:solidFill>
                  <a:schemeClr val="tx1"/>
                </a:solidFill>
                <a:cs typeface="Calibri" pitchFamily="34" charset="0"/>
              </a:rPr>
              <a:t>highlighted in the Graphics, Hierarchy and Data Table </a:t>
            </a:r>
            <a:r>
              <a:rPr lang="en-US" sz="1400" b="0" dirty="0">
                <a:solidFill>
                  <a:schemeClr val="tx1"/>
                </a:solidFill>
                <a:cs typeface="Calibri" pitchFamily="34" charset="0"/>
              </a:rPr>
              <a:t>View (and vice versa)</a:t>
            </a:r>
          </a:p>
        </p:txBody>
      </p:sp>
      <p:sp>
        <p:nvSpPr>
          <p:cNvPr id="10" name="Rounded Rectangle 9"/>
          <p:cNvSpPr/>
          <p:nvPr/>
        </p:nvSpPr>
        <p:spPr bwMode="auto">
          <a:xfrm>
            <a:off x="577880" y="1777585"/>
            <a:ext cx="3379640" cy="1820616"/>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noAutofit/>
          </a:bodyPr>
          <a:lstStyle/>
          <a:p>
            <a:pPr marL="174625" indent="-174625">
              <a:buFont typeface="Arial" pitchFamily="34" charset="0"/>
              <a:buChar char="•"/>
            </a:pPr>
            <a:r>
              <a:rPr lang="en-US" sz="1400" dirty="0">
                <a:solidFill>
                  <a:schemeClr val="tx1"/>
                </a:solidFill>
                <a:cs typeface="Calibri" pitchFamily="34" charset="0"/>
              </a:rPr>
              <a:t>File | Open… </a:t>
            </a:r>
            <a:r>
              <a:rPr lang="en-US" sz="1400" b="0" dirty="0" smtClean="0">
                <a:solidFill>
                  <a:schemeClr val="tx1"/>
                </a:solidFill>
                <a:cs typeface="Calibri" pitchFamily="34" charset="0"/>
              </a:rPr>
              <a:t>for </a:t>
            </a:r>
            <a:r>
              <a:rPr lang="en-US" sz="1400" b="0" dirty="0">
                <a:solidFill>
                  <a:schemeClr val="tx1"/>
                </a:solidFill>
                <a:cs typeface="Calibri" pitchFamily="34" charset="0"/>
              </a:rPr>
              <a:t>a sequence or sequence alignment file</a:t>
            </a:r>
          </a:p>
          <a:p>
            <a:pPr marL="174625" indent="-174625">
              <a:buFont typeface="Arial" pitchFamily="34" charset="0"/>
              <a:buChar char="•"/>
            </a:pPr>
            <a:r>
              <a:rPr lang="en-US" sz="1400" dirty="0">
                <a:solidFill>
                  <a:schemeClr val="tx1"/>
                </a:solidFill>
                <a:cs typeface="Calibri" pitchFamily="34" charset="0"/>
              </a:rPr>
              <a:t>File | New | Sequence Window </a:t>
            </a:r>
            <a:r>
              <a:rPr lang="en-US" sz="1400" b="0" dirty="0" smtClean="0">
                <a:solidFill>
                  <a:schemeClr val="tx1"/>
                </a:solidFill>
                <a:cs typeface="Calibri" pitchFamily="34" charset="0"/>
              </a:rPr>
              <a:t>to </a:t>
            </a:r>
            <a:r>
              <a:rPr lang="en-US" sz="1400" b="0" dirty="0">
                <a:solidFill>
                  <a:schemeClr val="tx1"/>
                </a:solidFill>
                <a:cs typeface="Calibri" pitchFamily="34" charset="0"/>
              </a:rPr>
              <a:t>open an empty Sequence Window</a:t>
            </a:r>
          </a:p>
          <a:p>
            <a:pPr marL="174625" indent="-174625">
              <a:buFont typeface="Arial" pitchFamily="34" charset="0"/>
              <a:buChar char="•"/>
            </a:pPr>
            <a:r>
              <a:rPr lang="en-US" sz="1400" b="0" dirty="0">
                <a:solidFill>
                  <a:schemeClr val="tx1"/>
                </a:solidFill>
                <a:cs typeface="Calibri" pitchFamily="34" charset="0"/>
              </a:rPr>
              <a:t>Load a protein and then use </a:t>
            </a:r>
            <a:r>
              <a:rPr lang="en-US" sz="1400" dirty="0">
                <a:solidFill>
                  <a:schemeClr val="tx1"/>
                </a:solidFill>
                <a:cs typeface="Calibri" pitchFamily="34" charset="0"/>
              </a:rPr>
              <a:t>Sequence | Show Sequence </a:t>
            </a:r>
            <a:r>
              <a:rPr lang="en-US" sz="1400" dirty="0" smtClean="0">
                <a:solidFill>
                  <a:schemeClr val="tx1"/>
                </a:solidFill>
                <a:cs typeface="Calibri" pitchFamily="34" charset="0"/>
              </a:rPr>
              <a:t> </a:t>
            </a:r>
            <a:r>
              <a:rPr lang="en-US" sz="1400" b="0" dirty="0" smtClean="0">
                <a:solidFill>
                  <a:schemeClr val="tx1"/>
                </a:solidFill>
                <a:cs typeface="Calibri" pitchFamily="34" charset="0"/>
              </a:rPr>
              <a:t>command menu </a:t>
            </a:r>
            <a:r>
              <a:rPr lang="en-US" sz="1400" b="0" dirty="0">
                <a:solidFill>
                  <a:schemeClr val="tx1"/>
                </a:solidFill>
                <a:cs typeface="Calibri" pitchFamily="34" charset="0"/>
              </a:rPr>
              <a:t>or </a:t>
            </a:r>
            <a:r>
              <a:rPr lang="en-US" sz="1400" dirty="0" smtClean="0">
                <a:solidFill>
                  <a:schemeClr val="tx1"/>
                </a:solidFill>
                <a:cs typeface="Calibri" pitchFamily="34" charset="0"/>
              </a:rPr>
              <a:t>CTRL+Q</a:t>
            </a:r>
            <a:endParaRPr lang="en-US" sz="1400" b="0" dirty="0">
              <a:solidFill>
                <a:schemeClr val="tx1"/>
              </a:solidFill>
              <a:cs typeface="Calibri" pitchFamily="34" charset="0"/>
            </a:endParaRPr>
          </a:p>
        </p:txBody>
      </p:sp>
      <p:sp>
        <p:nvSpPr>
          <p:cNvPr id="11" name="Rounded Rectangle 10"/>
          <p:cNvSpPr/>
          <p:nvPr/>
        </p:nvSpPr>
        <p:spPr bwMode="auto">
          <a:xfrm>
            <a:off x="4752000" y="658800"/>
            <a:ext cx="4301359" cy="578882"/>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algn="ctr"/>
            <a:r>
              <a:rPr lang="en-US" sz="1400" b="0" dirty="0">
                <a:solidFill>
                  <a:schemeClr val="tx1"/>
                </a:solidFill>
                <a:cs typeface="Calibri" pitchFamily="34" charset="0"/>
              </a:rPr>
              <a:t>The Sequence Window allows you </a:t>
            </a:r>
            <a:r>
              <a:rPr lang="en-US" sz="1400" b="0" dirty="0" smtClean="0">
                <a:solidFill>
                  <a:schemeClr val="tx1"/>
                </a:solidFill>
                <a:cs typeface="Calibri" pitchFamily="34" charset="0"/>
              </a:rPr>
              <a:t>to view </a:t>
            </a:r>
            <a:r>
              <a:rPr lang="en-US" sz="1400" b="0" dirty="0">
                <a:solidFill>
                  <a:schemeClr val="tx1"/>
                </a:solidFill>
                <a:cs typeface="Calibri" pitchFamily="34" charset="0"/>
              </a:rPr>
              <a:t>and edit molecular sequences and sequence </a:t>
            </a:r>
            <a:r>
              <a:rPr lang="en-US" sz="1400" b="0" dirty="0" smtClean="0">
                <a:solidFill>
                  <a:schemeClr val="tx1"/>
                </a:solidFill>
                <a:cs typeface="Calibri" pitchFamily="34" charset="0"/>
              </a:rPr>
              <a:t>alignments</a:t>
            </a:r>
            <a:endParaRPr lang="en-US" sz="1400" b="0" dirty="0">
              <a:solidFill>
                <a:schemeClr val="tx1"/>
              </a:solidFill>
              <a:cs typeface="Calibri" pitchFamily="34" charset="0"/>
            </a:endParaRPr>
          </a:p>
        </p:txBody>
      </p:sp>
      <p:sp>
        <p:nvSpPr>
          <p:cNvPr id="7" name="Rounded Rectangle 6"/>
          <p:cNvSpPr/>
          <p:nvPr/>
        </p:nvSpPr>
        <p:spPr bwMode="auto">
          <a:xfrm>
            <a:off x="577880" y="3672557"/>
            <a:ext cx="3379640" cy="1055608"/>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36000" tIns="45720" rIns="36000" bIns="45720" numCol="1" rtlCol="0" anchor="t" anchorCtr="0" compatLnSpc="1">
            <a:prstTxWarp prst="textNoShape">
              <a:avLst/>
            </a:prstTxWarp>
            <a:spAutoFit/>
          </a:bodyPr>
          <a:lstStyle/>
          <a:p>
            <a:pPr marL="285750" indent="-285750">
              <a:buFont typeface="Arial" pitchFamily="34" charset="0"/>
              <a:buChar char="•"/>
            </a:pPr>
            <a:r>
              <a:rPr lang="en-US" sz="1400" b="0" dirty="0">
                <a:solidFill>
                  <a:schemeClr val="tx1"/>
                </a:solidFill>
                <a:cs typeface="Calibri" pitchFamily="34" charset="0"/>
              </a:rPr>
              <a:t>The sequence-structure link can be established using the </a:t>
            </a:r>
            <a:r>
              <a:rPr lang="en-US" sz="1400" dirty="0">
                <a:solidFill>
                  <a:schemeClr val="tx1"/>
                </a:solidFill>
                <a:cs typeface="Calibri" pitchFamily="34" charset="0"/>
              </a:rPr>
              <a:t>Sequence | Link Sequence and Structure… </a:t>
            </a:r>
            <a:r>
              <a:rPr lang="en-US" sz="1400" b="0" dirty="0">
                <a:solidFill>
                  <a:schemeClr val="tx1"/>
                </a:solidFill>
                <a:cs typeface="Calibri" pitchFamily="34" charset="0"/>
              </a:rPr>
              <a:t>command</a:t>
            </a:r>
          </a:p>
        </p:txBody>
      </p:sp>
    </p:spTree>
    <p:extLst>
      <p:ext uri="{BB962C8B-B14F-4D97-AF65-F5344CB8AC3E}">
        <p14:creationId xmlns:p14="http://schemas.microsoft.com/office/powerpoint/2010/main" xmlns="" val="6944827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Sequence </a:t>
            </a:r>
            <a:r>
              <a:rPr lang="en-GB" dirty="0" smtClean="0"/>
              <a:t>Window</a:t>
            </a:r>
            <a:endParaRPr lang="en-GB" dirty="0"/>
          </a:p>
        </p:txBody>
      </p:sp>
      <p:sp>
        <p:nvSpPr>
          <p:cNvPr id="5" name="Rounded Rectangle 4"/>
          <p:cNvSpPr/>
          <p:nvPr/>
        </p:nvSpPr>
        <p:spPr bwMode="auto">
          <a:xfrm>
            <a:off x="193830" y="1805250"/>
            <a:ext cx="3187616" cy="817245"/>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smtClean="0">
                <a:solidFill>
                  <a:schemeClr val="tx1"/>
                </a:solidFill>
                <a:cs typeface="Calibri" pitchFamily="34" charset="0"/>
              </a:rPr>
              <a:t>Sequences can be edited:</a:t>
            </a:r>
          </a:p>
          <a:p>
            <a:pPr marL="285750" indent="-200025">
              <a:buFont typeface="Arial" pitchFamily="34" charset="0"/>
              <a:buChar char="•"/>
            </a:pPr>
            <a:r>
              <a:rPr lang="en-US" sz="1400" b="0" dirty="0" smtClean="0">
                <a:solidFill>
                  <a:schemeClr val="tx1"/>
                </a:solidFill>
                <a:cs typeface="Calibri" pitchFamily="34" charset="0"/>
              </a:rPr>
              <a:t>Insert (Space bar)</a:t>
            </a:r>
          </a:p>
          <a:p>
            <a:pPr marL="285750" indent="-200025">
              <a:buFont typeface="Arial" pitchFamily="34" charset="0"/>
              <a:buChar char="•"/>
            </a:pPr>
            <a:r>
              <a:rPr lang="en-US" sz="1400" b="0" dirty="0" smtClean="0">
                <a:solidFill>
                  <a:schemeClr val="tx1"/>
                </a:solidFill>
                <a:cs typeface="Calibri" pitchFamily="34" charset="0"/>
              </a:rPr>
              <a:t>Delete (Delete or Backspace)</a:t>
            </a:r>
            <a:endParaRPr lang="en-US" sz="1400" b="0" dirty="0">
              <a:solidFill>
                <a:schemeClr val="tx1"/>
              </a:solidFill>
              <a:cs typeface="Calibri" pitchFamily="34" charset="0"/>
            </a:endParaRPr>
          </a:p>
        </p:txBody>
      </p:sp>
      <p:sp>
        <p:nvSpPr>
          <p:cNvPr id="10" name="Rounded Rectangular Callout 9"/>
          <p:cNvSpPr/>
          <p:nvPr/>
        </p:nvSpPr>
        <p:spPr bwMode="auto">
          <a:xfrm>
            <a:off x="3016597" y="3966670"/>
            <a:ext cx="3110805" cy="817245"/>
          </a:xfrm>
          <a:prstGeom prst="wedgeRoundRectCallout">
            <a:avLst>
              <a:gd name="adj1" fmla="val -48157"/>
              <a:gd name="adj2" fmla="val 280838"/>
              <a:gd name="adj3" fmla="val 16667"/>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algn="ctr"/>
            <a:r>
              <a:rPr lang="en-US" sz="1400" b="0" dirty="0">
                <a:solidFill>
                  <a:schemeClr val="tx1"/>
                </a:solidFill>
                <a:cs typeface="Calibri" pitchFamily="34" charset="0"/>
              </a:rPr>
              <a:t>For multiple sequences, percentage sequence identity and similarity are shown in Status Bar</a:t>
            </a:r>
          </a:p>
        </p:txBody>
      </p:sp>
      <p:sp>
        <p:nvSpPr>
          <p:cNvPr id="28" name="Rounded Rectangle 27"/>
          <p:cNvSpPr/>
          <p:nvPr/>
        </p:nvSpPr>
        <p:spPr bwMode="auto">
          <a:xfrm>
            <a:off x="587640" y="5553565"/>
            <a:ext cx="2208288" cy="578882"/>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smtClean="0">
                <a:solidFill>
                  <a:schemeClr val="tx1"/>
                </a:solidFill>
                <a:cs typeface="Calibri" pitchFamily="34" charset="0"/>
              </a:rPr>
              <a:t>Display the secondary </a:t>
            </a:r>
            <a:r>
              <a:rPr lang="en-US" sz="1400" b="0" dirty="0">
                <a:solidFill>
                  <a:schemeClr val="tx1"/>
                </a:solidFill>
                <a:cs typeface="Calibri" pitchFamily="34" charset="0"/>
              </a:rPr>
              <a:t>structure </a:t>
            </a:r>
            <a:r>
              <a:rPr lang="en-US" sz="1400" b="0" dirty="0" smtClean="0">
                <a:solidFill>
                  <a:schemeClr val="tx1"/>
                </a:solidFill>
                <a:cs typeface="Calibri" pitchFamily="34" charset="0"/>
              </a:rPr>
              <a:t>cartoon</a:t>
            </a:r>
            <a:endParaRPr lang="en-US" sz="1400" b="0" dirty="0">
              <a:solidFill>
                <a:schemeClr val="tx1"/>
              </a:solidFill>
              <a:cs typeface="Calibri" pitchFamily="34" charset="0"/>
            </a:endParaRPr>
          </a:p>
        </p:txBody>
      </p:sp>
      <p:sp>
        <p:nvSpPr>
          <p:cNvPr id="30" name="Rounded Rectangular Callout 29"/>
          <p:cNvSpPr/>
          <p:nvPr/>
        </p:nvSpPr>
        <p:spPr bwMode="auto">
          <a:xfrm>
            <a:off x="5493720" y="6188400"/>
            <a:ext cx="2438027" cy="578882"/>
          </a:xfrm>
          <a:prstGeom prst="wedgeRoundRectCallout">
            <a:avLst>
              <a:gd name="adj1" fmla="val 52093"/>
              <a:gd name="adj2" fmla="val -121434"/>
              <a:gd name="adj3" fmla="val 16667"/>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algn="ctr"/>
            <a:r>
              <a:rPr lang="en-US" sz="1400" b="0" dirty="0">
                <a:solidFill>
                  <a:schemeClr val="tx1"/>
                </a:solidFill>
                <a:cs typeface="Calibri" pitchFamily="34" charset="0"/>
              </a:rPr>
              <a:t>Hovering over a specific residue shows the residue ID</a:t>
            </a:r>
          </a:p>
        </p:txBody>
      </p:sp>
      <p:sp>
        <p:nvSpPr>
          <p:cNvPr id="17" name="Rounded Rectangular Callout 16"/>
          <p:cNvSpPr/>
          <p:nvPr/>
        </p:nvSpPr>
        <p:spPr bwMode="auto">
          <a:xfrm>
            <a:off x="3924000" y="5553565"/>
            <a:ext cx="1296000" cy="340519"/>
          </a:xfrm>
          <a:prstGeom prst="wedgeRoundRectCallout">
            <a:avLst>
              <a:gd name="adj1" fmla="val 12260"/>
              <a:gd name="adj2" fmla="val -138455"/>
              <a:gd name="adj3" fmla="val 16667"/>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algn="ctr"/>
            <a:r>
              <a:rPr lang="en-US" sz="1400" b="0" dirty="0">
                <a:solidFill>
                  <a:schemeClr val="tx1"/>
                </a:solidFill>
                <a:cs typeface="Calibri" pitchFamily="34" charset="0"/>
              </a:rPr>
              <a:t>Chain break</a:t>
            </a:r>
          </a:p>
        </p:txBody>
      </p:sp>
      <p:sp>
        <p:nvSpPr>
          <p:cNvPr id="27" name="Oval 26"/>
          <p:cNvSpPr/>
          <p:nvPr/>
        </p:nvSpPr>
        <p:spPr bwMode="auto">
          <a:xfrm>
            <a:off x="4572000" y="4971600"/>
            <a:ext cx="268835" cy="270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grpSp>
        <p:nvGrpSpPr>
          <p:cNvPr id="2" name="Group 1"/>
          <p:cNvGrpSpPr/>
          <p:nvPr/>
        </p:nvGrpSpPr>
        <p:grpSpPr>
          <a:xfrm>
            <a:off x="341653" y="2926928"/>
            <a:ext cx="4382982" cy="578882"/>
            <a:chOff x="341653" y="2926928"/>
            <a:chExt cx="4382982" cy="578882"/>
          </a:xfrm>
        </p:grpSpPr>
        <p:sp>
          <p:nvSpPr>
            <p:cNvPr id="20" name="Rounded Rectangular Callout 19"/>
            <p:cNvSpPr/>
            <p:nvPr/>
          </p:nvSpPr>
          <p:spPr bwMode="auto">
            <a:xfrm>
              <a:off x="341653" y="2926928"/>
              <a:ext cx="4382982" cy="578882"/>
            </a:xfrm>
            <a:prstGeom prst="wedgeRoundRectCallout">
              <a:avLst>
                <a:gd name="adj1" fmla="val -54436"/>
                <a:gd name="adj2" fmla="val 255842"/>
                <a:gd name="adj3" fmla="val 16667"/>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indent="449263"/>
              <a:r>
                <a:rPr lang="en-US" sz="1400" b="0" dirty="0">
                  <a:solidFill>
                    <a:schemeClr val="tx1"/>
                  </a:solidFill>
                  <a:cs typeface="Calibri" pitchFamily="34" charset="0"/>
                </a:rPr>
                <a:t>The sequence is linked to a 3D structure</a:t>
              </a:r>
            </a:p>
            <a:p>
              <a:pPr indent="449263"/>
              <a:r>
                <a:rPr lang="en-US" sz="1400" b="0" dirty="0">
                  <a:solidFill>
                    <a:schemeClr val="tx1"/>
                  </a:solidFill>
                  <a:cs typeface="Calibri" pitchFamily="34" charset="0"/>
                </a:rPr>
                <a:t>The sequence-structure link is </a:t>
              </a:r>
              <a:r>
                <a:rPr lang="en-US" sz="1400" b="0" dirty="0" smtClean="0">
                  <a:solidFill>
                    <a:schemeClr val="tx1"/>
                  </a:solidFill>
                  <a:cs typeface="Calibri" pitchFamily="34" charset="0"/>
                </a:rPr>
                <a:t>broken</a:t>
              </a:r>
              <a:endParaRPr lang="en-US" sz="1400" b="0" dirty="0">
                <a:solidFill>
                  <a:schemeClr val="tx1"/>
                </a:solidFill>
                <a:cs typeface="Calibri" pitchFamily="34" charset="0"/>
              </a:endParaRPr>
            </a:p>
          </p:txBody>
        </p:sp>
        <p:grpSp>
          <p:nvGrpSpPr>
            <p:cNvPr id="21" name="Group 20"/>
            <p:cNvGrpSpPr/>
            <p:nvPr/>
          </p:nvGrpSpPr>
          <p:grpSpPr>
            <a:xfrm>
              <a:off x="577880" y="3040983"/>
              <a:ext cx="190500" cy="401910"/>
              <a:chOff x="657857" y="3040983"/>
              <a:chExt cx="190500" cy="401910"/>
            </a:xfrm>
          </p:grpSpPr>
          <p:pic>
            <p:nvPicPr>
              <p:cNvPr id="24"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57857" y="3040983"/>
                <a:ext cx="190500" cy="180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5"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57857" y="3252393"/>
                <a:ext cx="190500" cy="190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grpSp>
      <p:sp>
        <p:nvSpPr>
          <p:cNvPr id="19" name="Rounded Rectangular Callout 18"/>
          <p:cNvSpPr/>
          <p:nvPr/>
        </p:nvSpPr>
        <p:spPr bwMode="auto">
          <a:xfrm>
            <a:off x="5340100" y="1941263"/>
            <a:ext cx="2534730" cy="340519"/>
          </a:xfrm>
          <a:prstGeom prst="wedgeRoundRectCallout">
            <a:avLst>
              <a:gd name="adj1" fmla="val -52041"/>
              <a:gd name="adj2" fmla="val -190875"/>
              <a:gd name="adj3" fmla="val 16667"/>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algn="ctr"/>
            <a:r>
              <a:rPr lang="en-US" sz="1400" b="0" dirty="0" smtClean="0">
                <a:solidFill>
                  <a:schemeClr val="tx1"/>
                </a:solidFill>
                <a:cs typeface="Calibri" pitchFamily="34" charset="0"/>
              </a:rPr>
              <a:t>Sequence and Smart toolbars</a:t>
            </a:r>
            <a:endParaRPr lang="en-US" sz="1400" b="0" dirty="0">
              <a:solidFill>
                <a:schemeClr val="tx1"/>
              </a:solidFill>
              <a:cs typeface="Calibri" pitchFamily="34" charset="0"/>
            </a:endParaRPr>
          </a:p>
        </p:txBody>
      </p:sp>
    </p:spTree>
    <p:extLst>
      <p:ext uri="{BB962C8B-B14F-4D97-AF65-F5344CB8AC3E}">
        <p14:creationId xmlns:p14="http://schemas.microsoft.com/office/powerpoint/2010/main" xmlns="" val="39204542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1000"/>
                                        <p:tgtEl>
                                          <p:spTgt spid="2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1000"/>
                                        <p:tgtEl>
                                          <p:spTgt spid="3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000"/>
                                        <p:tgtEl>
                                          <p:spTgt spid="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28" grpId="0" animBg="1"/>
      <p:bldP spid="30" grpId="0" animBg="1"/>
      <p:bldP spid="17" grpId="0" animBg="1"/>
      <p:bldP spid="27" grpId="0" animBg="1"/>
      <p:bldP spid="1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Sequence </a:t>
            </a:r>
            <a:r>
              <a:rPr lang="en-GB" dirty="0" smtClean="0"/>
              <a:t>Window</a:t>
            </a:r>
            <a:endParaRPr lang="en-GB" dirty="0"/>
          </a:p>
        </p:txBody>
      </p:sp>
      <p:sp>
        <p:nvSpPr>
          <p:cNvPr id="36" name="Rounded Rectangle 35"/>
          <p:cNvSpPr/>
          <p:nvPr/>
        </p:nvSpPr>
        <p:spPr bwMode="auto">
          <a:xfrm>
            <a:off x="4418380" y="680186"/>
            <a:ext cx="2995590" cy="1055608"/>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algn="ctr"/>
            <a:r>
              <a:rPr lang="en-US" sz="1400" b="0" dirty="0">
                <a:solidFill>
                  <a:schemeClr val="tx1"/>
                </a:solidFill>
                <a:cs typeface="Calibri" pitchFamily="34" charset="0"/>
              </a:rPr>
              <a:t>Three ruler numbering </a:t>
            </a:r>
            <a:r>
              <a:rPr lang="en-US" sz="1400" b="0" dirty="0" smtClean="0">
                <a:solidFill>
                  <a:schemeClr val="tx1"/>
                </a:solidFill>
                <a:cs typeface="Calibri" pitchFamily="34" charset="0"/>
              </a:rPr>
              <a:t>options:</a:t>
            </a:r>
          </a:p>
          <a:p>
            <a:pPr marL="809625" indent="-266700">
              <a:buFont typeface="Arial" pitchFamily="34" charset="0"/>
              <a:buChar char="•"/>
            </a:pPr>
            <a:r>
              <a:rPr lang="en-US" sz="1400" b="0" dirty="0" smtClean="0">
                <a:solidFill>
                  <a:schemeClr val="tx1"/>
                </a:solidFill>
                <a:cs typeface="Calibri" pitchFamily="34" charset="0"/>
              </a:rPr>
              <a:t>Alignment index</a:t>
            </a:r>
          </a:p>
          <a:p>
            <a:pPr marL="809625" indent="-266700">
              <a:buFont typeface="Arial" pitchFamily="34" charset="0"/>
              <a:buChar char="•"/>
            </a:pPr>
            <a:r>
              <a:rPr lang="en-US" sz="1400" b="0" dirty="0" smtClean="0">
                <a:solidFill>
                  <a:schemeClr val="tx1"/>
                </a:solidFill>
                <a:cs typeface="Calibri" pitchFamily="34" charset="0"/>
              </a:rPr>
              <a:t>Residue ID</a:t>
            </a:r>
          </a:p>
          <a:p>
            <a:pPr marL="809625" indent="-266700">
              <a:buFont typeface="Arial" pitchFamily="34" charset="0"/>
              <a:buChar char="•"/>
            </a:pPr>
            <a:r>
              <a:rPr lang="en-US" sz="1400" b="0" dirty="0" smtClean="0">
                <a:solidFill>
                  <a:schemeClr val="tx1"/>
                </a:solidFill>
                <a:cs typeface="Calibri" pitchFamily="34" charset="0"/>
              </a:rPr>
              <a:t>Consensus ID</a:t>
            </a:r>
          </a:p>
        </p:txBody>
      </p:sp>
      <p:sp>
        <p:nvSpPr>
          <p:cNvPr id="21" name="Rounded Rectangle 20"/>
          <p:cNvSpPr/>
          <p:nvPr/>
        </p:nvSpPr>
        <p:spPr bwMode="auto">
          <a:xfrm>
            <a:off x="7592400" y="799368"/>
            <a:ext cx="1460610" cy="817245"/>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algn="ctr"/>
            <a:r>
              <a:rPr lang="en-US" sz="1400" b="0" dirty="0" smtClean="0">
                <a:solidFill>
                  <a:schemeClr val="tx1"/>
                </a:solidFill>
                <a:cs typeface="Calibri" pitchFamily="34" charset="0"/>
              </a:rPr>
              <a:t>Right-mouse click ruler for context menu</a:t>
            </a:r>
            <a:endParaRPr lang="en-US" sz="1400" b="0" dirty="0">
              <a:solidFill>
                <a:schemeClr val="tx1"/>
              </a:solidFill>
              <a:cs typeface="Calibri" pitchFamily="34" charset="0"/>
            </a:endParaRPr>
          </a:p>
        </p:txBody>
      </p:sp>
      <p:sp>
        <p:nvSpPr>
          <p:cNvPr id="14" name="Rounded Rectangular Callout 13"/>
          <p:cNvSpPr/>
          <p:nvPr/>
        </p:nvSpPr>
        <p:spPr bwMode="auto">
          <a:xfrm>
            <a:off x="4730955" y="2611754"/>
            <a:ext cx="4217524" cy="817245"/>
          </a:xfrm>
          <a:prstGeom prst="wedgeRoundRectCallout">
            <a:avLst>
              <a:gd name="adj1" fmla="val -31940"/>
              <a:gd name="adj2" fmla="val -122874"/>
              <a:gd name="adj3" fmla="val 16667"/>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algn="ctr"/>
            <a:r>
              <a:rPr lang="en-US" sz="1400" b="0" dirty="0">
                <a:solidFill>
                  <a:schemeClr val="tx1"/>
                </a:solidFill>
                <a:cs typeface="Calibri" pitchFamily="34" charset="0"/>
              </a:rPr>
              <a:t>Displays the residue ID (number and insertion code) of the first sequence in the ruler. A gap in the first sequence is indicated by an asterisk (*)</a:t>
            </a:r>
          </a:p>
        </p:txBody>
      </p:sp>
      <p:sp>
        <p:nvSpPr>
          <p:cNvPr id="15" name="Rounded Rectangular Callout 14"/>
          <p:cNvSpPr/>
          <p:nvPr/>
        </p:nvSpPr>
        <p:spPr bwMode="auto">
          <a:xfrm>
            <a:off x="4730955" y="2611755"/>
            <a:ext cx="4217524" cy="817245"/>
          </a:xfrm>
          <a:prstGeom prst="wedgeRoundRectCallout">
            <a:avLst>
              <a:gd name="adj1" fmla="val -434"/>
              <a:gd name="adj2" fmla="val -123167"/>
              <a:gd name="adj3" fmla="val 16667"/>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algn="ctr"/>
            <a:r>
              <a:rPr lang="en-US" sz="1400" b="0" dirty="0">
                <a:solidFill>
                  <a:schemeClr val="tx1"/>
                </a:solidFill>
                <a:cs typeface="Calibri" pitchFamily="34" charset="0"/>
              </a:rPr>
              <a:t>Displays the residue ID (number and insertion code) of the first sequence in the ruler. A gap in the first sequence is indicated by an asterisk (*)</a:t>
            </a:r>
          </a:p>
        </p:txBody>
      </p:sp>
      <p:pic>
        <p:nvPicPr>
          <p:cNvPr id="1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745562" y="1743160"/>
            <a:ext cx="1154286" cy="7257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5" name="Rounded Rectangular Callout 24"/>
          <p:cNvSpPr/>
          <p:nvPr/>
        </p:nvSpPr>
        <p:spPr bwMode="auto">
          <a:xfrm>
            <a:off x="4662000" y="5475600"/>
            <a:ext cx="4391435" cy="1293971"/>
          </a:xfrm>
          <a:prstGeom prst="wedgeRoundRectCallout">
            <a:avLst>
              <a:gd name="adj1" fmla="val 22427"/>
              <a:gd name="adj2" fmla="val -118380"/>
              <a:gd name="adj3" fmla="val 16667"/>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algn="ctr"/>
            <a:r>
              <a:rPr lang="en-US" sz="1400" b="0" dirty="0">
                <a:solidFill>
                  <a:schemeClr val="tx1"/>
                </a:solidFill>
                <a:cs typeface="Calibri" pitchFamily="34" charset="0"/>
              </a:rPr>
              <a:t>Consensus residue ID of each column where non-gap residue identifiers match. An asterisk is displayed if:</a:t>
            </a:r>
          </a:p>
          <a:p>
            <a:pPr marL="363538" indent="-188913">
              <a:buFont typeface="Arial" pitchFamily="34" charset="0"/>
              <a:buChar char="•"/>
            </a:pPr>
            <a:r>
              <a:rPr lang="en-US" sz="1400" b="0" dirty="0" smtClean="0">
                <a:solidFill>
                  <a:schemeClr val="tx1"/>
                </a:solidFill>
                <a:cs typeface="Calibri" pitchFamily="34" charset="0"/>
              </a:rPr>
              <a:t>An </a:t>
            </a:r>
            <a:r>
              <a:rPr lang="en-US" sz="1400" b="0" dirty="0">
                <a:solidFill>
                  <a:schemeClr val="tx1"/>
                </a:solidFill>
                <a:cs typeface="Calibri" pitchFamily="34" charset="0"/>
              </a:rPr>
              <a:t>alignment column consists of all gaps </a:t>
            </a:r>
          </a:p>
          <a:p>
            <a:pPr marL="363538" indent="-188913">
              <a:buFont typeface="Arial" pitchFamily="34" charset="0"/>
              <a:buChar char="•"/>
            </a:pPr>
            <a:r>
              <a:rPr lang="en-US" sz="1400" b="0" dirty="0" smtClean="0">
                <a:solidFill>
                  <a:schemeClr val="tx1"/>
                </a:solidFill>
                <a:cs typeface="Calibri" pitchFamily="34" charset="0"/>
              </a:rPr>
              <a:t>One or </a:t>
            </a:r>
            <a:r>
              <a:rPr lang="en-US" sz="1400" b="0" dirty="0">
                <a:solidFill>
                  <a:schemeClr val="tx1"/>
                </a:solidFill>
                <a:cs typeface="Calibri" pitchFamily="34" charset="0"/>
              </a:rPr>
              <a:t>more non-gap residue identifiers do not match</a:t>
            </a:r>
          </a:p>
        </p:txBody>
      </p:sp>
      <p:sp>
        <p:nvSpPr>
          <p:cNvPr id="26" name="Rounded Rectangle 25"/>
          <p:cNvSpPr/>
          <p:nvPr/>
        </p:nvSpPr>
        <p:spPr bwMode="auto">
          <a:xfrm>
            <a:off x="646580" y="1038857"/>
            <a:ext cx="3590620" cy="817245"/>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algn="ctr"/>
            <a:r>
              <a:rPr lang="en-US" sz="1400" b="0" dirty="0" smtClean="0">
                <a:solidFill>
                  <a:schemeClr val="tx1"/>
                </a:solidFill>
                <a:cs typeface="Calibri" pitchFamily="34" charset="0"/>
              </a:rPr>
              <a:t>Right-mouse click sequence for context menu to provide easy </a:t>
            </a:r>
            <a:r>
              <a:rPr lang="en-US" sz="1400" b="0" dirty="0">
                <a:solidFill>
                  <a:schemeClr val="tx1"/>
                </a:solidFill>
                <a:cs typeface="Calibri" pitchFamily="34" charset="0"/>
              </a:rPr>
              <a:t>access to tools from the Sequence </a:t>
            </a:r>
            <a:r>
              <a:rPr lang="en-US" sz="1400" b="0" dirty="0" smtClean="0">
                <a:solidFill>
                  <a:schemeClr val="tx1"/>
                </a:solidFill>
                <a:cs typeface="Calibri" pitchFamily="34" charset="0"/>
              </a:rPr>
              <a:t>and </a:t>
            </a:r>
            <a:r>
              <a:rPr lang="en-US" sz="1400" b="0" dirty="0">
                <a:solidFill>
                  <a:schemeClr val="tx1"/>
                </a:solidFill>
                <a:cs typeface="Calibri" pitchFamily="34" charset="0"/>
              </a:rPr>
              <a:t>Font </a:t>
            </a:r>
            <a:r>
              <a:rPr lang="en-US" sz="1400" b="0" dirty="0" smtClean="0">
                <a:solidFill>
                  <a:schemeClr val="tx1"/>
                </a:solidFill>
                <a:cs typeface="Calibri" pitchFamily="34" charset="0"/>
              </a:rPr>
              <a:t>toolbars</a:t>
            </a:r>
            <a:endParaRPr lang="en-US" sz="1400" b="0" dirty="0">
              <a:solidFill>
                <a:schemeClr val="tx1"/>
              </a:solidFill>
              <a:cs typeface="Calibri" pitchFamily="34" charset="0"/>
            </a:endParaRPr>
          </a:p>
        </p:txBody>
      </p:sp>
      <p:pic>
        <p:nvPicPr>
          <p:cNvPr id="29" name="Picture 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87655" y="3160165"/>
            <a:ext cx="1200000" cy="148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0" name="Rounded Rectangle 29"/>
          <p:cNvSpPr/>
          <p:nvPr/>
        </p:nvSpPr>
        <p:spPr bwMode="auto">
          <a:xfrm>
            <a:off x="90000" y="2238445"/>
            <a:ext cx="1795310" cy="817245"/>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algn="ctr"/>
            <a:r>
              <a:rPr lang="en-US" sz="1400" b="0" dirty="0" smtClean="0">
                <a:solidFill>
                  <a:schemeClr val="tx1"/>
                </a:solidFill>
                <a:cs typeface="Calibri" pitchFamily="34" charset="0"/>
              </a:rPr>
              <a:t>Right-mouse click sequence name for context menu</a:t>
            </a:r>
            <a:endParaRPr lang="en-US" sz="1400" b="0" dirty="0">
              <a:solidFill>
                <a:schemeClr val="tx1"/>
              </a:solidFill>
              <a:cs typeface="Calibri" pitchFamily="34" charset="0"/>
            </a:endParaRPr>
          </a:p>
        </p:txBody>
      </p:sp>
      <p:pic>
        <p:nvPicPr>
          <p:cNvPr id="16"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224800" y="1929600"/>
            <a:ext cx="2052000" cy="443101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66736282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1000"/>
                                        <p:tgtEl>
                                          <p:spTgt spid="30"/>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1000"/>
                                        <p:tgtEl>
                                          <p:spTgt spid="2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1000"/>
                                        <p:tgtEl>
                                          <p:spTgt spid="21"/>
                                        </p:tgtEl>
                                      </p:cBhvr>
                                    </p:animEffect>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1000"/>
                                        <p:tgtEl>
                                          <p:spTgt spid="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21" grpId="0" animBg="1"/>
      <p:bldP spid="14" grpId="0" animBg="1"/>
      <p:bldP spid="15" grpId="0" animBg="1"/>
      <p:bldP spid="25" grpId="0" animBg="1"/>
      <p:bldP spid="26" grpId="0" animBg="1"/>
      <p:bldP spid="3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5"/>
          <p:cNvSpPr>
            <a:spLocks noGrp="1" noChangeArrowheads="1"/>
          </p:cNvSpPr>
          <p:nvPr>
            <p:ph type="body" idx="1"/>
          </p:nvPr>
        </p:nvSpPr>
        <p:spPr/>
        <p:txBody>
          <a:bodyPr/>
          <a:lstStyle/>
          <a:p>
            <a:pPr algn="just"/>
            <a:endParaRPr lang="en-US" sz="2200" dirty="0" smtClean="0"/>
          </a:p>
          <a:p>
            <a:pPr algn="just"/>
            <a:endParaRPr lang="en-US" sz="2200" dirty="0" smtClean="0"/>
          </a:p>
          <a:p>
            <a:pPr algn="just"/>
            <a:r>
              <a:rPr lang="en-US" sz="2200" dirty="0" smtClean="0">
                <a:solidFill>
                  <a:schemeClr val="bg1">
                    <a:lumMod val="85000"/>
                  </a:schemeClr>
                </a:solidFill>
              </a:rPr>
              <a:t>Introduction to Antibodies</a:t>
            </a:r>
          </a:p>
          <a:p>
            <a:pPr algn="just"/>
            <a:r>
              <a:rPr lang="en-US" sz="2200" dirty="0" smtClean="0">
                <a:solidFill>
                  <a:schemeClr val="bg1">
                    <a:lumMod val="85000"/>
                  </a:schemeClr>
                </a:solidFill>
              </a:rPr>
              <a:t>Introduction to Discovery Studio</a:t>
            </a:r>
          </a:p>
          <a:p>
            <a:pPr algn="just"/>
            <a:r>
              <a:rPr lang="en-US" sz="2200" dirty="0" smtClean="0"/>
              <a:t>Working with Antibodies </a:t>
            </a:r>
          </a:p>
          <a:p>
            <a:pPr algn="just"/>
            <a:r>
              <a:rPr lang="en-US" sz="2200" dirty="0" smtClean="0"/>
              <a:t>Fab Antibody Modeling</a:t>
            </a:r>
          </a:p>
          <a:p>
            <a:pPr lvl="1" algn="just"/>
            <a:r>
              <a:rPr lang="en-US" sz="1800" dirty="0" smtClean="0"/>
              <a:t>Structure Template Identification</a:t>
            </a:r>
          </a:p>
          <a:p>
            <a:pPr lvl="1" algn="just"/>
            <a:r>
              <a:rPr lang="en-US" sz="1800" dirty="0" smtClean="0"/>
              <a:t>Framework Model Generation</a:t>
            </a:r>
          </a:p>
          <a:p>
            <a:pPr lvl="1" algn="just"/>
            <a:r>
              <a:rPr lang="en-US" sz="1800" dirty="0" smtClean="0"/>
              <a:t>Analysis &amp; Selection of Framework Model(s)</a:t>
            </a:r>
          </a:p>
          <a:p>
            <a:pPr lvl="1" algn="just"/>
            <a:r>
              <a:rPr lang="en-US" sz="1800" dirty="0" smtClean="0"/>
              <a:t>Loop Refinement (CDR)</a:t>
            </a:r>
          </a:p>
          <a:p>
            <a:pPr lvl="1" algn="just"/>
            <a:r>
              <a:rPr lang="en-US" sz="1800" i="1" dirty="0" smtClean="0"/>
              <a:t>De Novo </a:t>
            </a:r>
            <a:r>
              <a:rPr lang="en-US" sz="1800" dirty="0" smtClean="0"/>
              <a:t>Loop Modeling (Optional)</a:t>
            </a:r>
          </a:p>
          <a:p>
            <a:pPr lvl="1" algn="just"/>
            <a:r>
              <a:rPr lang="en-US" sz="1800" dirty="0" smtClean="0"/>
              <a:t>Additional Antibody Modeling</a:t>
            </a:r>
          </a:p>
          <a:p>
            <a:pPr marL="342900" lvl="1" indent="-342900" algn="just">
              <a:buFontTx/>
              <a:buChar char="•"/>
            </a:pPr>
            <a:r>
              <a:rPr lang="en-GB" dirty="0" smtClean="0"/>
              <a:t>Full Length Antibody </a:t>
            </a:r>
            <a:r>
              <a:rPr lang="en-GB" dirty="0" err="1" smtClean="0"/>
              <a:t>Modeling</a:t>
            </a:r>
            <a:endParaRPr lang="en-GB" dirty="0" smtClean="0"/>
          </a:p>
          <a:p>
            <a:pPr marL="342900" lvl="1" indent="-342900" algn="just">
              <a:buFontTx/>
              <a:buChar char="•"/>
            </a:pPr>
            <a:r>
              <a:rPr lang="en-GB" dirty="0" smtClean="0"/>
              <a:t>Minimization</a:t>
            </a:r>
          </a:p>
          <a:p>
            <a:pPr marL="342900" lvl="1" indent="-342900" algn="just">
              <a:buFontTx/>
              <a:buChar char="•"/>
            </a:pPr>
            <a:r>
              <a:rPr lang="en-GB" dirty="0" smtClean="0"/>
              <a:t>Next Steps</a:t>
            </a:r>
            <a:endParaRPr lang="en-GB" dirty="0"/>
          </a:p>
        </p:txBody>
      </p:sp>
      <p:sp>
        <p:nvSpPr>
          <p:cNvPr id="18434" name="Rectangle 4"/>
          <p:cNvSpPr>
            <a:spLocks noGrp="1" noChangeArrowheads="1"/>
          </p:cNvSpPr>
          <p:nvPr>
            <p:ph type="title"/>
          </p:nvPr>
        </p:nvSpPr>
        <p:spPr/>
        <p:txBody>
          <a:bodyPr/>
          <a:lstStyle/>
          <a:p>
            <a:r>
              <a:rPr lang="en-US" dirty="0" smtClean="0">
                <a:solidFill>
                  <a:schemeClr val="bg1"/>
                </a:solidFill>
              </a:rPr>
              <a:t>Agenda</a:t>
            </a:r>
          </a:p>
        </p:txBody>
      </p:sp>
      <p:grpSp>
        <p:nvGrpSpPr>
          <p:cNvPr id="2" name="Group 1"/>
          <p:cNvGrpSpPr/>
          <p:nvPr/>
        </p:nvGrpSpPr>
        <p:grpSpPr>
          <a:xfrm>
            <a:off x="5176159" y="1001475"/>
            <a:ext cx="3797657" cy="2005070"/>
            <a:chOff x="5176159" y="894270"/>
            <a:chExt cx="3797657" cy="200507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76159" y="894270"/>
              <a:ext cx="3473016" cy="16825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500800" y="1216800"/>
              <a:ext cx="3473016" cy="16825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sp>
        <p:nvSpPr>
          <p:cNvPr id="3" name="Down Arrow 2"/>
          <p:cNvSpPr/>
          <p:nvPr/>
        </p:nvSpPr>
        <p:spPr bwMode="auto">
          <a:xfrm>
            <a:off x="6963103" y="3256177"/>
            <a:ext cx="223768" cy="537670"/>
          </a:xfrm>
          <a:prstGeom prst="downArrow">
            <a:avLst/>
          </a:prstGeom>
          <a:ln>
            <a:noFill/>
            <a:headEnd type="none" w="med" len="med"/>
            <a:tailEnd type="none" w="med" len="me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style>
          <a:lnRef idx="0">
            <a:schemeClr val="dk1"/>
          </a:lnRef>
          <a:fillRef idx="3">
            <a:schemeClr val="dk1"/>
          </a:fillRef>
          <a:effectRef idx="3">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smtClean="0">
              <a:ln>
                <a:noFill/>
              </a:ln>
              <a:solidFill>
                <a:schemeClr val="tx1"/>
              </a:solidFill>
              <a:effectLst/>
              <a:latin typeface="Times New Roman" pitchFamily="18" charset="0"/>
            </a:endParaRPr>
          </a:p>
        </p:txBody>
      </p:sp>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367559" y="4043480"/>
            <a:ext cx="3414857" cy="248571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1417073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Working with Antibodies – Chain Order</a:t>
            </a:r>
            <a:endParaRPr lang="en-GB" dirty="0"/>
          </a:p>
        </p:txBody>
      </p:sp>
      <p:sp>
        <p:nvSpPr>
          <p:cNvPr id="16" name="Rounded Rectangle 15"/>
          <p:cNvSpPr/>
          <p:nvPr/>
        </p:nvSpPr>
        <p:spPr bwMode="auto">
          <a:xfrm>
            <a:off x="4752000" y="3432981"/>
            <a:ext cx="4301359" cy="578882"/>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smtClean="0">
                <a:solidFill>
                  <a:schemeClr val="tx1"/>
                </a:solidFill>
                <a:cs typeface="Calibri" pitchFamily="34" charset="0"/>
              </a:rPr>
              <a:t>4 of these sequences are </a:t>
            </a:r>
            <a:r>
              <a:rPr lang="en-US" sz="1400" b="0" dirty="0">
                <a:solidFill>
                  <a:schemeClr val="tx1"/>
                </a:solidFill>
                <a:cs typeface="Calibri" pitchFamily="34" charset="0"/>
              </a:rPr>
              <a:t>in the order of light/heavy and one (4DGI) is in the order </a:t>
            </a:r>
            <a:r>
              <a:rPr lang="en-US" sz="1400" b="0" dirty="0" smtClean="0">
                <a:solidFill>
                  <a:schemeClr val="tx1"/>
                </a:solidFill>
                <a:cs typeface="Calibri" pitchFamily="34" charset="0"/>
              </a:rPr>
              <a:t>heavy/light</a:t>
            </a:r>
            <a:endParaRPr lang="en-US" sz="1400" b="0" dirty="0">
              <a:solidFill>
                <a:schemeClr val="tx1"/>
              </a:solidFill>
              <a:cs typeface="Calibri" pitchFamily="34" charset="0"/>
            </a:endParaRPr>
          </a:p>
        </p:txBody>
      </p:sp>
      <p:sp>
        <p:nvSpPr>
          <p:cNvPr id="17" name="Rounded Rectangle 16"/>
          <p:cNvSpPr/>
          <p:nvPr/>
        </p:nvSpPr>
        <p:spPr bwMode="auto">
          <a:xfrm>
            <a:off x="90000" y="5968800"/>
            <a:ext cx="4301359" cy="817245"/>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smtClean="0">
                <a:solidFill>
                  <a:schemeClr val="tx1"/>
                </a:solidFill>
                <a:cs typeface="Calibri" pitchFamily="34" charset="0"/>
              </a:rPr>
              <a:t>Tip: Annotate the antibody sequences first to see light and heavy chain sequences (details on </a:t>
            </a:r>
            <a:r>
              <a:rPr lang="en-US" sz="1400" dirty="0" smtClean="0">
                <a:solidFill>
                  <a:schemeClr val="tx1"/>
                </a:solidFill>
                <a:cs typeface="Calibri" pitchFamily="34" charset="0"/>
              </a:rPr>
              <a:t>Annotate Antibody Sequences </a:t>
            </a:r>
            <a:r>
              <a:rPr lang="en-US" sz="1400" b="0" dirty="0" smtClean="0">
                <a:solidFill>
                  <a:schemeClr val="tx1"/>
                </a:solidFill>
                <a:cs typeface="Calibri" pitchFamily="34" charset="0"/>
              </a:rPr>
              <a:t>protocol to come)</a:t>
            </a:r>
            <a:endParaRPr lang="en-US" sz="1400" b="0" dirty="0">
              <a:solidFill>
                <a:schemeClr val="tx1"/>
              </a:solidFill>
              <a:cs typeface="Calibri" pitchFamily="34" charset="0"/>
            </a:endParaRPr>
          </a:p>
        </p:txBody>
      </p:sp>
      <p:sp>
        <p:nvSpPr>
          <p:cNvPr id="18" name="Rounded Rectangle 17"/>
          <p:cNvSpPr/>
          <p:nvPr/>
        </p:nvSpPr>
        <p:spPr bwMode="auto">
          <a:xfrm>
            <a:off x="5828400" y="658800"/>
            <a:ext cx="3226020" cy="1293971"/>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cs typeface="Calibri" pitchFamily="34" charset="0"/>
              </a:rPr>
              <a:t>The antibody sequences </a:t>
            </a:r>
            <a:r>
              <a:rPr lang="en-US" sz="1400" b="0" dirty="0" smtClean="0">
                <a:solidFill>
                  <a:schemeClr val="tx1"/>
                </a:solidFill>
                <a:cs typeface="Calibri" pitchFamily="34" charset="0"/>
              </a:rPr>
              <a:t>and structure that </a:t>
            </a:r>
            <a:r>
              <a:rPr lang="en-US" sz="1400" b="0" dirty="0">
                <a:solidFill>
                  <a:schemeClr val="tx1"/>
                </a:solidFill>
                <a:cs typeface="Calibri" pitchFamily="34" charset="0"/>
              </a:rPr>
              <a:t>you are working with may be inconsistently </a:t>
            </a:r>
            <a:r>
              <a:rPr lang="en-US" sz="1400" b="0" dirty="0" smtClean="0">
                <a:solidFill>
                  <a:schemeClr val="tx1"/>
                </a:solidFill>
                <a:cs typeface="Calibri" pitchFamily="34" charset="0"/>
              </a:rPr>
              <a:t>ordered and not aligned, </a:t>
            </a:r>
            <a:r>
              <a:rPr lang="en-US" sz="1400" b="0" dirty="0">
                <a:solidFill>
                  <a:schemeClr val="tx1"/>
                </a:solidFill>
                <a:cs typeface="Calibri" pitchFamily="34" charset="0"/>
              </a:rPr>
              <a:t>making them more difficult to work with and compare</a:t>
            </a:r>
          </a:p>
        </p:txBody>
      </p:sp>
      <p:sp>
        <p:nvSpPr>
          <p:cNvPr id="19" name="Rounded Rectangle 18"/>
          <p:cNvSpPr/>
          <p:nvPr/>
        </p:nvSpPr>
        <p:spPr bwMode="auto">
          <a:xfrm>
            <a:off x="5828400" y="6188400"/>
            <a:ext cx="3226020" cy="578882"/>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266700" indent="-266700" algn="ctr">
              <a:buFont typeface="+mj-lt"/>
              <a:buAutoNum type="arabicPeriod"/>
            </a:pPr>
            <a:r>
              <a:rPr lang="en-US" sz="1400" b="0" dirty="0">
                <a:solidFill>
                  <a:schemeClr val="tx1"/>
                </a:solidFill>
                <a:cs typeface="Calibri" pitchFamily="34" charset="0"/>
              </a:rPr>
              <a:t>Select </a:t>
            </a:r>
            <a:r>
              <a:rPr lang="en-US" sz="1400" dirty="0">
                <a:solidFill>
                  <a:schemeClr val="tx1"/>
                </a:solidFill>
                <a:cs typeface="Calibri" pitchFamily="34" charset="0"/>
              </a:rPr>
              <a:t>Chain </a:t>
            </a:r>
            <a:r>
              <a:rPr lang="en-US" sz="1400" dirty="0" smtClean="0">
                <a:solidFill>
                  <a:schemeClr val="tx1"/>
                </a:solidFill>
                <a:cs typeface="Calibri" pitchFamily="34" charset="0"/>
              </a:rPr>
              <a:t>View </a:t>
            </a:r>
            <a:r>
              <a:rPr lang="en-US" sz="1400" b="0" dirty="0" smtClean="0">
                <a:solidFill>
                  <a:schemeClr val="tx1"/>
                </a:solidFill>
                <a:cs typeface="Calibri" pitchFamily="34" charset="0"/>
              </a:rPr>
              <a:t>(Smart Tools or Sequence toolbar)</a:t>
            </a:r>
            <a:endParaRPr lang="en-US" sz="1400" b="0" dirty="0">
              <a:solidFill>
                <a:schemeClr val="tx1"/>
              </a:solidFill>
              <a:cs typeface="Calibri" pitchFamily="34" charset="0"/>
            </a:endParaRPr>
          </a:p>
        </p:txBody>
      </p:sp>
      <p:sp>
        <p:nvSpPr>
          <p:cNvPr id="20" name="Oval 19"/>
          <p:cNvSpPr/>
          <p:nvPr/>
        </p:nvSpPr>
        <p:spPr bwMode="auto">
          <a:xfrm>
            <a:off x="4483164" y="1224000"/>
            <a:ext cx="828000" cy="270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Tree>
    <p:extLst>
      <p:ext uri="{BB962C8B-B14F-4D97-AF65-F5344CB8AC3E}">
        <p14:creationId xmlns:p14="http://schemas.microsoft.com/office/powerpoint/2010/main" xmlns="" val="4071786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1000"/>
                                        <p:tgtEl>
                                          <p:spTgt spid="19"/>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029"/>
                                        </p:tgtEl>
                                        <p:attrNameLst>
                                          <p:attrName>style.visibility</p:attrName>
                                        </p:attrNameLst>
                                      </p:cBhvr>
                                      <p:to>
                                        <p:strVal val="visible"/>
                                      </p:to>
                                    </p:set>
                                    <p:animEffect transition="in" filter="fade">
                                      <p:cBhvr>
                                        <p:cTn id="24" dur="1000"/>
                                        <p:tgtEl>
                                          <p:spTgt spid="1029"/>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4"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5" name="Picture 7"/>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Working with Antibodies – Chain Order</a:t>
            </a:r>
            <a:endParaRPr lang="en-GB" dirty="0"/>
          </a:p>
        </p:txBody>
      </p:sp>
      <p:sp>
        <p:nvSpPr>
          <p:cNvPr id="5" name="Rounded Rectangle 4"/>
          <p:cNvSpPr/>
          <p:nvPr/>
        </p:nvSpPr>
        <p:spPr bwMode="auto">
          <a:xfrm>
            <a:off x="5828400" y="658800"/>
            <a:ext cx="3226020" cy="578882"/>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266700" indent="-266700" algn="ctr">
              <a:buFont typeface="+mj-lt"/>
              <a:buAutoNum type="arabicPeriod" startAt="2"/>
            </a:pPr>
            <a:r>
              <a:rPr lang="en-US" sz="1400" b="0" dirty="0" err="1" smtClean="0">
                <a:solidFill>
                  <a:schemeClr val="tx1"/>
                </a:solidFill>
                <a:latin typeface="Trebuchet MS" pitchFamily="34" charset="0"/>
              </a:rPr>
              <a:t>CTRL+select</a:t>
            </a:r>
            <a:r>
              <a:rPr lang="en-US" sz="1400" b="0" dirty="0" smtClean="0">
                <a:solidFill>
                  <a:schemeClr val="tx1"/>
                </a:solidFill>
                <a:latin typeface="Trebuchet MS" pitchFamily="34" charset="0"/>
              </a:rPr>
              <a:t> 4DGI:H </a:t>
            </a:r>
            <a:r>
              <a:rPr lang="en-US" sz="1400" b="0" dirty="0">
                <a:solidFill>
                  <a:schemeClr val="tx1"/>
                </a:solidFill>
                <a:latin typeface="Trebuchet MS" pitchFamily="34" charset="0"/>
              </a:rPr>
              <a:t>(1) and 4DGI:L (2) sequences</a:t>
            </a:r>
          </a:p>
        </p:txBody>
      </p:sp>
      <p:sp>
        <p:nvSpPr>
          <p:cNvPr id="11" name="Rounded Rectangle 10"/>
          <p:cNvSpPr/>
          <p:nvPr/>
        </p:nvSpPr>
        <p:spPr bwMode="auto">
          <a:xfrm>
            <a:off x="5828400" y="5961600"/>
            <a:ext cx="3226020" cy="817245"/>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266700" indent="-266700" algn="ctr">
              <a:buFont typeface="+mj-lt"/>
              <a:buAutoNum type="arabicPeriod" startAt="3"/>
            </a:pPr>
            <a:r>
              <a:rPr lang="en-US" sz="1400" b="0" dirty="0" smtClean="0">
                <a:solidFill>
                  <a:schemeClr val="tx1"/>
                </a:solidFill>
                <a:cs typeface="Calibri" pitchFamily="34" charset="0"/>
              </a:rPr>
              <a:t>Right-mouse click </a:t>
            </a:r>
            <a:r>
              <a:rPr lang="en-US" sz="1400" b="0" dirty="0">
                <a:solidFill>
                  <a:schemeClr val="tx1"/>
                </a:solidFill>
                <a:cs typeface="Calibri" pitchFamily="34" charset="0"/>
              </a:rPr>
              <a:t>and </a:t>
            </a:r>
            <a:r>
              <a:rPr lang="en-US" sz="1400" b="0" dirty="0" smtClean="0">
                <a:solidFill>
                  <a:schemeClr val="tx1"/>
                </a:solidFill>
                <a:cs typeface="Calibri" pitchFamily="34" charset="0"/>
              </a:rPr>
              <a:t>select </a:t>
            </a:r>
            <a:r>
              <a:rPr lang="en-US" sz="1400" dirty="0" smtClean="0">
                <a:solidFill>
                  <a:schemeClr val="tx1"/>
                </a:solidFill>
                <a:cs typeface="Calibri" pitchFamily="34" charset="0"/>
              </a:rPr>
              <a:t>Chain </a:t>
            </a:r>
            <a:r>
              <a:rPr lang="en-US" sz="1400" dirty="0">
                <a:solidFill>
                  <a:schemeClr val="tx1"/>
                </a:solidFill>
                <a:cs typeface="Calibri" pitchFamily="34" charset="0"/>
              </a:rPr>
              <a:t>and Domain | Swap Domains</a:t>
            </a:r>
          </a:p>
        </p:txBody>
      </p:sp>
      <p:sp>
        <p:nvSpPr>
          <p:cNvPr id="15" name="Oval 14"/>
          <p:cNvSpPr/>
          <p:nvPr/>
        </p:nvSpPr>
        <p:spPr bwMode="auto">
          <a:xfrm>
            <a:off x="7431128" y="4235505"/>
            <a:ext cx="972000" cy="270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Tree>
    <p:extLst>
      <p:ext uri="{BB962C8B-B14F-4D97-AF65-F5344CB8AC3E}">
        <p14:creationId xmlns:p14="http://schemas.microsoft.com/office/powerpoint/2010/main" xmlns="" val="20336682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054"/>
                                        </p:tgtEl>
                                        <p:attrNameLst>
                                          <p:attrName>style.visibility</p:attrName>
                                        </p:attrNameLst>
                                      </p:cBhvr>
                                      <p:to>
                                        <p:strVal val="visible"/>
                                      </p:to>
                                    </p:set>
                                    <p:animEffect transition="in" filter="fade">
                                      <p:cBhvr>
                                        <p:cTn id="11" dur="1000"/>
                                        <p:tgtEl>
                                          <p:spTgt spid="205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2055"/>
                                        </p:tgtEl>
                                        <p:attrNameLst>
                                          <p:attrName>style.visibility</p:attrName>
                                        </p:attrNameLst>
                                      </p:cBhvr>
                                      <p:to>
                                        <p:strVal val="visible"/>
                                      </p:to>
                                    </p:set>
                                    <p:animEffect transition="in" filter="fade">
                                      <p:cBhvr>
                                        <p:cTn id="20" dur="1000"/>
                                        <p:tgtEl>
                                          <p:spTgt spid="2055"/>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Working with Antibodies – Chain Order</a:t>
            </a:r>
            <a:endParaRPr lang="en-GB" dirty="0"/>
          </a:p>
        </p:txBody>
      </p:sp>
      <p:sp>
        <p:nvSpPr>
          <p:cNvPr id="6" name="Rounded Rectangle 5"/>
          <p:cNvSpPr/>
          <p:nvPr/>
        </p:nvSpPr>
        <p:spPr bwMode="auto">
          <a:xfrm>
            <a:off x="5828400" y="658800"/>
            <a:ext cx="3226020" cy="578882"/>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266700" indent="-266700" algn="ctr">
              <a:buFont typeface="+mj-lt"/>
              <a:buAutoNum type="arabicPeriod" startAt="4"/>
            </a:pPr>
            <a:r>
              <a:rPr lang="en-US" sz="1400" b="0" dirty="0">
                <a:solidFill>
                  <a:schemeClr val="tx1"/>
                </a:solidFill>
                <a:latin typeface="Trebuchet MS" pitchFamily="34" charset="0"/>
              </a:rPr>
              <a:t>Select </a:t>
            </a:r>
            <a:r>
              <a:rPr lang="en-US" sz="1400" dirty="0" smtClean="0">
                <a:solidFill>
                  <a:schemeClr val="tx1"/>
                </a:solidFill>
                <a:latin typeface="Trebuchet MS" pitchFamily="34" charset="0"/>
              </a:rPr>
              <a:t>Wrapped View </a:t>
            </a:r>
            <a:r>
              <a:rPr lang="en-US" sz="1400" b="0" dirty="0" smtClean="0">
                <a:solidFill>
                  <a:schemeClr val="tx1"/>
                </a:solidFill>
                <a:latin typeface="Trebuchet MS" pitchFamily="34" charset="0"/>
              </a:rPr>
              <a:t>to return to usual sequence view</a:t>
            </a:r>
            <a:endParaRPr lang="en-US" sz="1400" b="0" dirty="0">
              <a:solidFill>
                <a:schemeClr val="tx1"/>
              </a:solidFill>
              <a:latin typeface="Trebuchet MS" pitchFamily="34" charset="0"/>
            </a:endParaRPr>
          </a:p>
        </p:txBody>
      </p:sp>
      <p:sp>
        <p:nvSpPr>
          <p:cNvPr id="8" name="Oval 7"/>
          <p:cNvSpPr/>
          <p:nvPr/>
        </p:nvSpPr>
        <p:spPr bwMode="auto">
          <a:xfrm>
            <a:off x="3705595" y="1224000"/>
            <a:ext cx="1152000" cy="270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9" name="Rounded Rectangle 8"/>
          <p:cNvSpPr/>
          <p:nvPr/>
        </p:nvSpPr>
        <p:spPr bwMode="auto">
          <a:xfrm>
            <a:off x="4752000" y="5968800"/>
            <a:ext cx="4301359" cy="817245"/>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smtClean="0">
                <a:solidFill>
                  <a:schemeClr val="tx1"/>
                </a:solidFill>
                <a:cs typeface="Calibri" pitchFamily="34" charset="0"/>
              </a:rPr>
              <a:t>The </a:t>
            </a:r>
            <a:r>
              <a:rPr lang="en-US" sz="1400" b="0" dirty="0">
                <a:solidFill>
                  <a:schemeClr val="tx1"/>
                </a:solidFill>
                <a:cs typeface="Calibri" pitchFamily="34" charset="0"/>
              </a:rPr>
              <a:t>sequences can now be aligned by the residue </a:t>
            </a:r>
            <a:r>
              <a:rPr lang="en-US" sz="1400" b="0" dirty="0" smtClean="0">
                <a:solidFill>
                  <a:schemeClr val="tx1"/>
                </a:solidFill>
                <a:cs typeface="Calibri" pitchFamily="34" charset="0"/>
              </a:rPr>
              <a:t>identifiers, before aligning the structures by sequence alignment </a:t>
            </a:r>
            <a:endParaRPr lang="en-US" sz="1400" b="0" dirty="0">
              <a:solidFill>
                <a:schemeClr val="tx1"/>
              </a:solidFill>
              <a:cs typeface="Calibri" pitchFamily="34" charset="0"/>
            </a:endParaRPr>
          </a:p>
        </p:txBody>
      </p:sp>
    </p:spTree>
    <p:extLst>
      <p:ext uri="{BB962C8B-B14F-4D97-AF65-F5344CB8AC3E}">
        <p14:creationId xmlns:p14="http://schemas.microsoft.com/office/powerpoint/2010/main" xmlns="" val="11575871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075"/>
                                        </p:tgtEl>
                                        <p:attrNameLst>
                                          <p:attrName>style.visibility</p:attrName>
                                        </p:attrNameLst>
                                      </p:cBhvr>
                                      <p:to>
                                        <p:strVal val="visible"/>
                                      </p:to>
                                    </p:set>
                                    <p:animEffect transition="in" filter="fade">
                                      <p:cBhvr>
                                        <p:cTn id="11" dur="1000"/>
                                        <p:tgtEl>
                                          <p:spTgt spid="3075"/>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Working with Antibodies – Alignment</a:t>
            </a:r>
            <a:endParaRPr lang="en-GB" dirty="0"/>
          </a:p>
        </p:txBody>
      </p:sp>
      <p:sp>
        <p:nvSpPr>
          <p:cNvPr id="6" name="Rounded Rectangle 5"/>
          <p:cNvSpPr/>
          <p:nvPr/>
        </p:nvSpPr>
        <p:spPr bwMode="auto">
          <a:xfrm>
            <a:off x="5828400" y="658800"/>
            <a:ext cx="3226020" cy="578882"/>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266700" indent="-266700" algn="ctr">
              <a:buFont typeface="+mj-lt"/>
              <a:buAutoNum type="arabicPeriod" startAt="5"/>
            </a:pPr>
            <a:r>
              <a:rPr lang="en-US" sz="1400" b="0" dirty="0">
                <a:solidFill>
                  <a:schemeClr val="tx1"/>
                </a:solidFill>
                <a:latin typeface="Trebuchet MS" pitchFamily="34" charset="0"/>
              </a:rPr>
              <a:t>Select </a:t>
            </a:r>
            <a:r>
              <a:rPr lang="en-US" sz="1400" dirty="0">
                <a:solidFill>
                  <a:schemeClr val="tx1"/>
                </a:solidFill>
                <a:latin typeface="Trebuchet MS" pitchFamily="34" charset="0"/>
              </a:rPr>
              <a:t>Sequence | Alignment | Align Residue </a:t>
            </a:r>
            <a:r>
              <a:rPr lang="en-US" sz="1400" dirty="0" smtClean="0">
                <a:solidFill>
                  <a:schemeClr val="tx1"/>
                </a:solidFill>
                <a:latin typeface="Trebuchet MS" pitchFamily="34" charset="0"/>
              </a:rPr>
              <a:t>Identifiers</a:t>
            </a:r>
            <a:endParaRPr lang="en-US" sz="1400" b="0" dirty="0">
              <a:solidFill>
                <a:schemeClr val="tx1"/>
              </a:solidFill>
              <a:latin typeface="Trebuchet MS" pitchFamily="34" charset="0"/>
            </a:endParaRPr>
          </a:p>
        </p:txBody>
      </p:sp>
      <p:sp>
        <p:nvSpPr>
          <p:cNvPr id="8" name="Oval 7"/>
          <p:cNvSpPr/>
          <p:nvPr/>
        </p:nvSpPr>
        <p:spPr bwMode="auto">
          <a:xfrm>
            <a:off x="4068000" y="3258000"/>
            <a:ext cx="1386000" cy="270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11" name="Rounded Rectangle 10"/>
          <p:cNvSpPr/>
          <p:nvPr/>
        </p:nvSpPr>
        <p:spPr bwMode="auto">
          <a:xfrm>
            <a:off x="4752000" y="6188400"/>
            <a:ext cx="4301359" cy="578882"/>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36000" tIns="45720" rIns="36000" bIns="45720" numCol="1" rtlCol="0" anchor="t" anchorCtr="0" compatLnSpc="1">
            <a:prstTxWarp prst="textNoShape">
              <a:avLst/>
            </a:prstTxWarp>
            <a:spAutoFit/>
          </a:bodyPr>
          <a:lstStyle/>
          <a:p>
            <a:pPr algn="ctr"/>
            <a:r>
              <a:rPr lang="en-US" sz="1400" b="0" dirty="0" smtClean="0">
                <a:solidFill>
                  <a:schemeClr val="tx1"/>
                </a:solidFill>
                <a:cs typeface="Calibri" pitchFamily="34" charset="0"/>
              </a:rPr>
              <a:t>The structures can </a:t>
            </a:r>
            <a:r>
              <a:rPr lang="en-US" sz="1400" b="0" dirty="0">
                <a:solidFill>
                  <a:schemeClr val="tx1"/>
                </a:solidFill>
                <a:cs typeface="Calibri" pitchFamily="34" charset="0"/>
              </a:rPr>
              <a:t>now be aligned by the </a:t>
            </a:r>
            <a:r>
              <a:rPr lang="en-US" sz="1400" b="0" dirty="0" smtClean="0">
                <a:solidFill>
                  <a:schemeClr val="tx1"/>
                </a:solidFill>
                <a:cs typeface="Calibri" pitchFamily="34" charset="0"/>
              </a:rPr>
              <a:t>sequence alignment (</a:t>
            </a:r>
            <a:r>
              <a:rPr lang="en-US" sz="1400" dirty="0" smtClean="0">
                <a:solidFill>
                  <a:schemeClr val="tx1"/>
                </a:solidFill>
                <a:cs typeface="Calibri" pitchFamily="34" charset="0"/>
              </a:rPr>
              <a:t>Superimpose Proteins </a:t>
            </a:r>
            <a:r>
              <a:rPr lang="en-US" sz="1400" b="0" dirty="0" smtClean="0">
                <a:solidFill>
                  <a:schemeClr val="tx1"/>
                </a:solidFill>
                <a:cs typeface="Calibri" pitchFamily="34" charset="0"/>
              </a:rPr>
              <a:t>tool panel)</a:t>
            </a:r>
            <a:endParaRPr lang="en-US" sz="1400" b="0" dirty="0">
              <a:solidFill>
                <a:schemeClr val="tx1"/>
              </a:solidFill>
              <a:cs typeface="Calibri" pitchFamily="34" charset="0"/>
            </a:endParaRPr>
          </a:p>
        </p:txBody>
      </p:sp>
    </p:spTree>
    <p:extLst>
      <p:ext uri="{BB962C8B-B14F-4D97-AF65-F5344CB8AC3E}">
        <p14:creationId xmlns:p14="http://schemas.microsoft.com/office/powerpoint/2010/main" xmlns="" val="15522076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4099"/>
                                        </p:tgtEl>
                                        <p:attrNameLst>
                                          <p:attrName>style.visibility</p:attrName>
                                        </p:attrNameLst>
                                      </p:cBhvr>
                                      <p:to>
                                        <p:strVal val="visible"/>
                                      </p:to>
                                    </p:set>
                                    <p:animEffect transition="in" filter="fade">
                                      <p:cBhvr>
                                        <p:cTn id="11" dur="1000"/>
                                        <p:tgtEl>
                                          <p:spTgt spid="4099"/>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4101"/>
                                        </p:tgtEl>
                                        <p:attrNameLst>
                                          <p:attrName>style.visibility</p:attrName>
                                        </p:attrNameLst>
                                      </p:cBhvr>
                                      <p:to>
                                        <p:strVal val="visible"/>
                                      </p:to>
                                    </p:set>
                                    <p:animEffect transition="in" filter="fade">
                                      <p:cBhvr>
                                        <p:cTn id="19" dur="1000"/>
                                        <p:tgtEl>
                                          <p:spTgt spid="4101"/>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129" name="Picture 9"/>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Working with Antibodies – Alignment</a:t>
            </a:r>
            <a:endParaRPr lang="en-GB" dirty="0"/>
          </a:p>
        </p:txBody>
      </p:sp>
      <p:sp>
        <p:nvSpPr>
          <p:cNvPr id="6" name="Rounded Rectangle 5"/>
          <p:cNvSpPr/>
          <p:nvPr/>
        </p:nvSpPr>
        <p:spPr bwMode="auto">
          <a:xfrm>
            <a:off x="5828400" y="658800"/>
            <a:ext cx="3226020" cy="578882"/>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266700" indent="-266700" algn="ctr">
              <a:buFont typeface="+mj-lt"/>
              <a:buAutoNum type="arabicPeriod" startAt="6"/>
            </a:pPr>
            <a:r>
              <a:rPr lang="en-US" sz="1400" b="0" dirty="0">
                <a:solidFill>
                  <a:schemeClr val="tx1"/>
                </a:solidFill>
                <a:latin typeface="Trebuchet MS" pitchFamily="34" charset="0"/>
              </a:rPr>
              <a:t>Select </a:t>
            </a:r>
            <a:r>
              <a:rPr lang="en-US" sz="1400" dirty="0" smtClean="0">
                <a:solidFill>
                  <a:schemeClr val="tx1"/>
                </a:solidFill>
                <a:latin typeface="Trebuchet MS" pitchFamily="34" charset="0"/>
              </a:rPr>
              <a:t>Superimpose </a:t>
            </a:r>
            <a:r>
              <a:rPr lang="en-US" sz="1400" b="0" dirty="0" smtClean="0">
                <a:solidFill>
                  <a:schemeClr val="tx1"/>
                </a:solidFill>
                <a:latin typeface="Trebuchet MS" pitchFamily="34" charset="0"/>
              </a:rPr>
              <a:t>from the </a:t>
            </a:r>
            <a:r>
              <a:rPr lang="en-US" sz="1400" dirty="0" smtClean="0">
                <a:solidFill>
                  <a:schemeClr val="tx1"/>
                </a:solidFill>
                <a:latin typeface="Trebuchet MS" pitchFamily="34" charset="0"/>
              </a:rPr>
              <a:t>Superimpose Proteins </a:t>
            </a:r>
            <a:r>
              <a:rPr lang="en-US" sz="1400" b="0" dirty="0" smtClean="0">
                <a:solidFill>
                  <a:schemeClr val="tx1"/>
                </a:solidFill>
                <a:latin typeface="Trebuchet MS" pitchFamily="34" charset="0"/>
              </a:rPr>
              <a:t>tool panel</a:t>
            </a:r>
            <a:endParaRPr lang="en-US" sz="1400" b="0" dirty="0">
              <a:solidFill>
                <a:schemeClr val="tx1"/>
              </a:solidFill>
              <a:latin typeface="Trebuchet MS" pitchFamily="34" charset="0"/>
            </a:endParaRPr>
          </a:p>
        </p:txBody>
      </p:sp>
      <p:sp>
        <p:nvSpPr>
          <p:cNvPr id="8" name="Oval 7"/>
          <p:cNvSpPr/>
          <p:nvPr/>
        </p:nvSpPr>
        <p:spPr bwMode="auto">
          <a:xfrm>
            <a:off x="-75005" y="3906000"/>
            <a:ext cx="900000" cy="270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Tree>
    <p:extLst>
      <p:ext uri="{BB962C8B-B14F-4D97-AF65-F5344CB8AC3E}">
        <p14:creationId xmlns:p14="http://schemas.microsoft.com/office/powerpoint/2010/main" xmlns="" val="26136884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5129"/>
                                        </p:tgtEl>
                                        <p:attrNameLst>
                                          <p:attrName>style.visibility</p:attrName>
                                        </p:attrNameLst>
                                      </p:cBhvr>
                                      <p:to>
                                        <p:strVal val="visible"/>
                                      </p:to>
                                    </p:set>
                                    <p:animEffect transition="in" filter="fade">
                                      <p:cBhvr>
                                        <p:cTn id="15" dur="1000"/>
                                        <p:tgtEl>
                                          <p:spTgt spid="5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p:txBody>
          <a:bodyPr/>
          <a:lstStyle/>
          <a:p>
            <a:r>
              <a:rPr lang="en-US" dirty="0" smtClean="0"/>
              <a:t>Antibody Modeling in Discovery Studio</a:t>
            </a:r>
            <a:endParaRPr lang="en-US" dirty="0" smtClean="0">
              <a:solidFill>
                <a:schemeClr val="bg1"/>
              </a:solidFill>
            </a:endParaRPr>
          </a:p>
        </p:txBody>
      </p:sp>
      <p:sp>
        <p:nvSpPr>
          <p:cNvPr id="11" name="Rounded Rectangle 10"/>
          <p:cNvSpPr/>
          <p:nvPr/>
        </p:nvSpPr>
        <p:spPr bwMode="auto">
          <a:xfrm>
            <a:off x="337849" y="748800"/>
            <a:ext cx="8468302" cy="2485787"/>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The level of inspection and refinement recommended during the antibody model building process will depend on the requirements of the model and your objectives: </a:t>
            </a:r>
            <a:endParaRPr lang="en-US" sz="1400" b="0" dirty="0">
              <a:solidFill>
                <a:schemeClr val="tx1"/>
              </a:solidFill>
              <a:latin typeface="Trebuchet MS" pitchFamily="34" charset="0"/>
            </a:endParaRPr>
          </a:p>
          <a:p>
            <a:pPr algn="ctr"/>
            <a:endParaRPr lang="en-US" sz="1400" b="0" dirty="0" smtClean="0">
              <a:solidFill>
                <a:schemeClr val="tx1"/>
              </a:solidFill>
              <a:latin typeface="Trebuchet MS" pitchFamily="34" charset="0"/>
            </a:endParaRPr>
          </a:p>
          <a:p>
            <a:pPr marL="342900" indent="-342900">
              <a:buFont typeface="+mj-lt"/>
              <a:buAutoNum type="arabicPeriod"/>
            </a:pPr>
            <a:r>
              <a:rPr lang="en-US" sz="1400" b="0" dirty="0" smtClean="0">
                <a:solidFill>
                  <a:schemeClr val="tx1"/>
                </a:solidFill>
                <a:latin typeface="Trebuchet MS" pitchFamily="34" charset="0"/>
              </a:rPr>
              <a:t>Quick and reliable structural models</a:t>
            </a:r>
          </a:p>
          <a:p>
            <a:pPr marL="800100" lvl="1" indent="-342900">
              <a:buFont typeface="Arial" pitchFamily="34" charset="0"/>
              <a:buChar char="•"/>
            </a:pPr>
            <a:r>
              <a:rPr lang="en-US" sz="1400" b="0" dirty="0" smtClean="0">
                <a:solidFill>
                  <a:schemeClr val="tx1"/>
                </a:solidFill>
                <a:latin typeface="Trebuchet MS" pitchFamily="34" charset="0"/>
              </a:rPr>
              <a:t>For mutation and humani</a:t>
            </a:r>
            <a:r>
              <a:rPr lang="en-US" sz="1400" b="0" dirty="0">
                <a:solidFill>
                  <a:schemeClr val="tx1"/>
                </a:solidFill>
                <a:latin typeface="Trebuchet MS" pitchFamily="34" charset="0"/>
              </a:rPr>
              <a:t>z</a:t>
            </a:r>
            <a:r>
              <a:rPr lang="en-US" sz="1400" b="0" dirty="0" smtClean="0">
                <a:solidFill>
                  <a:schemeClr val="tx1"/>
                </a:solidFill>
                <a:latin typeface="Trebuchet MS" pitchFamily="34" charset="0"/>
              </a:rPr>
              <a:t>ation studies</a:t>
            </a:r>
          </a:p>
          <a:p>
            <a:pPr marL="800100" lvl="1" indent="-342900">
              <a:buFont typeface="Arial" pitchFamily="34" charset="0"/>
              <a:buChar char="•"/>
            </a:pPr>
            <a:r>
              <a:rPr lang="en-US" sz="1400" b="0" dirty="0" smtClean="0">
                <a:solidFill>
                  <a:schemeClr val="tx1"/>
                </a:solidFill>
                <a:latin typeface="Trebuchet MS" pitchFamily="34" charset="0"/>
              </a:rPr>
              <a:t>For calculating structural </a:t>
            </a:r>
            <a:r>
              <a:rPr lang="en-US" sz="1400" b="0" dirty="0">
                <a:solidFill>
                  <a:schemeClr val="tx1"/>
                </a:solidFill>
                <a:latin typeface="Trebuchet MS" pitchFamily="34" charset="0"/>
              </a:rPr>
              <a:t>properties such as solvent accessibility, electrostatic potential</a:t>
            </a:r>
            <a:r>
              <a:rPr lang="en-US" sz="1400" b="0" dirty="0" smtClean="0">
                <a:solidFill>
                  <a:schemeClr val="tx1"/>
                </a:solidFill>
                <a:latin typeface="Trebuchet MS" pitchFamily="34" charset="0"/>
              </a:rPr>
              <a:t>, and </a:t>
            </a:r>
            <a:r>
              <a:rPr lang="en-US" sz="1400" b="0" dirty="0">
                <a:solidFill>
                  <a:schemeClr val="tx1"/>
                </a:solidFill>
                <a:latin typeface="Trebuchet MS" pitchFamily="34" charset="0"/>
              </a:rPr>
              <a:t>aggregation hot </a:t>
            </a:r>
            <a:r>
              <a:rPr lang="en-US" sz="1400" b="0" dirty="0" smtClean="0">
                <a:solidFill>
                  <a:schemeClr val="tx1"/>
                </a:solidFill>
                <a:latin typeface="Trebuchet MS" pitchFamily="34" charset="0"/>
              </a:rPr>
              <a:t>spots</a:t>
            </a:r>
          </a:p>
          <a:p>
            <a:pPr marL="342900" indent="-342900">
              <a:buFont typeface="+mj-lt"/>
              <a:buAutoNum type="arabicPeriod"/>
            </a:pPr>
            <a:r>
              <a:rPr lang="en-US" sz="1400" b="0" dirty="0" smtClean="0">
                <a:solidFill>
                  <a:schemeClr val="tx1"/>
                </a:solidFill>
                <a:latin typeface="Trebuchet MS" pitchFamily="34" charset="0"/>
              </a:rPr>
              <a:t>More </a:t>
            </a:r>
            <a:r>
              <a:rPr lang="en-US" sz="1400" b="0" dirty="0">
                <a:solidFill>
                  <a:schemeClr val="tx1"/>
                </a:solidFill>
                <a:latin typeface="Trebuchet MS" pitchFamily="34" charset="0"/>
              </a:rPr>
              <a:t>a</a:t>
            </a:r>
            <a:r>
              <a:rPr lang="en-US" sz="1400" b="0" dirty="0" smtClean="0">
                <a:solidFill>
                  <a:schemeClr val="tx1"/>
                </a:solidFill>
                <a:latin typeface="Trebuchet MS" pitchFamily="34" charset="0"/>
              </a:rPr>
              <a:t>ccurate refined models</a:t>
            </a:r>
          </a:p>
          <a:p>
            <a:pPr marL="800100" lvl="1" indent="-342900">
              <a:buFont typeface="Arial" pitchFamily="34" charset="0"/>
              <a:buChar char="•"/>
            </a:pPr>
            <a:r>
              <a:rPr lang="en-US" sz="1400" b="0" dirty="0" smtClean="0">
                <a:solidFill>
                  <a:schemeClr val="tx1"/>
                </a:solidFill>
                <a:latin typeface="Trebuchet MS" pitchFamily="34" charset="0"/>
              </a:rPr>
              <a:t>For antigen-antibody docking studies</a:t>
            </a:r>
          </a:p>
          <a:p>
            <a:pPr marL="800100" lvl="1" indent="-342900">
              <a:buFont typeface="Arial" pitchFamily="34" charset="0"/>
              <a:buChar char="•"/>
            </a:pPr>
            <a:r>
              <a:rPr lang="en-US" sz="1400" b="0" dirty="0" smtClean="0">
                <a:solidFill>
                  <a:schemeClr val="tx1"/>
                </a:solidFill>
                <a:latin typeface="Trebuchet MS" pitchFamily="34" charset="0"/>
              </a:rPr>
              <a:t>For maturation studies </a:t>
            </a:r>
            <a:endParaRPr lang="en-US" sz="1400" b="0" dirty="0">
              <a:solidFill>
                <a:schemeClr val="tx1"/>
              </a:solidFill>
              <a:latin typeface="Trebuchet MS" pitchFamily="34" charset="0"/>
            </a:endParaRPr>
          </a:p>
        </p:txBody>
      </p:sp>
      <p:grpSp>
        <p:nvGrpSpPr>
          <p:cNvPr id="4" name="Group 3"/>
          <p:cNvGrpSpPr/>
          <p:nvPr/>
        </p:nvGrpSpPr>
        <p:grpSpPr>
          <a:xfrm>
            <a:off x="927116" y="3736615"/>
            <a:ext cx="7289769" cy="2880000"/>
            <a:chOff x="1269170" y="3310283"/>
            <a:chExt cx="7289769" cy="2880000"/>
          </a:xfrm>
        </p:grpSpPr>
        <p:pic>
          <p:nvPicPr>
            <p:cNvPr id="12"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69170" y="3310283"/>
              <a:ext cx="2838316" cy="28800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3"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456785" y="3310283"/>
              <a:ext cx="4102154" cy="28800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spTree>
    <p:extLst>
      <p:ext uri="{BB962C8B-B14F-4D97-AF65-F5344CB8AC3E}">
        <p14:creationId xmlns:p14="http://schemas.microsoft.com/office/powerpoint/2010/main" xmlns="" val="24773833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5"/>
          <p:cNvSpPr>
            <a:spLocks noGrp="1" noChangeArrowheads="1"/>
          </p:cNvSpPr>
          <p:nvPr>
            <p:ph type="body" idx="1"/>
          </p:nvPr>
        </p:nvSpPr>
        <p:spPr/>
        <p:txBody>
          <a:bodyPr/>
          <a:lstStyle/>
          <a:p>
            <a:pPr algn="just"/>
            <a:endParaRPr lang="en-US" sz="2200" dirty="0" smtClean="0"/>
          </a:p>
          <a:p>
            <a:pPr algn="just"/>
            <a:endParaRPr lang="en-US" sz="2200" dirty="0" smtClean="0"/>
          </a:p>
          <a:p>
            <a:pPr algn="just"/>
            <a:r>
              <a:rPr lang="en-US" sz="2200" dirty="0" smtClean="0">
                <a:solidFill>
                  <a:schemeClr val="bg1">
                    <a:lumMod val="85000"/>
                  </a:schemeClr>
                </a:solidFill>
              </a:rPr>
              <a:t>Introduction to Antibodies</a:t>
            </a:r>
          </a:p>
          <a:p>
            <a:pPr algn="just"/>
            <a:r>
              <a:rPr lang="en-US" sz="2200" dirty="0" smtClean="0">
                <a:solidFill>
                  <a:schemeClr val="bg1">
                    <a:lumMod val="85000"/>
                  </a:schemeClr>
                </a:solidFill>
              </a:rPr>
              <a:t>Introduction to Discovery Studio</a:t>
            </a:r>
          </a:p>
          <a:p>
            <a:pPr algn="just"/>
            <a:r>
              <a:rPr lang="en-US" sz="2200" dirty="0" smtClean="0">
                <a:solidFill>
                  <a:schemeClr val="bg1">
                    <a:lumMod val="85000"/>
                  </a:schemeClr>
                </a:solidFill>
              </a:rPr>
              <a:t>Working with Antibodies </a:t>
            </a:r>
          </a:p>
          <a:p>
            <a:pPr algn="just"/>
            <a:r>
              <a:rPr lang="en-US" sz="2200" dirty="0" smtClean="0"/>
              <a:t>Fab Antibody Modeling</a:t>
            </a:r>
          </a:p>
          <a:p>
            <a:pPr lvl="1" algn="just"/>
            <a:r>
              <a:rPr lang="en-US" sz="1800" dirty="0" smtClean="0"/>
              <a:t>Structure Template Identification</a:t>
            </a:r>
          </a:p>
          <a:p>
            <a:pPr lvl="1" algn="just"/>
            <a:r>
              <a:rPr lang="en-US" sz="1800" dirty="0" smtClean="0"/>
              <a:t>Framework Model Generation</a:t>
            </a:r>
          </a:p>
          <a:p>
            <a:pPr lvl="1" algn="just"/>
            <a:r>
              <a:rPr lang="en-US" sz="1800" dirty="0" smtClean="0"/>
              <a:t>Analysis &amp; Selection of Framework Model(s)</a:t>
            </a:r>
          </a:p>
          <a:p>
            <a:pPr lvl="1" algn="just"/>
            <a:r>
              <a:rPr lang="en-US" sz="1800" dirty="0" smtClean="0"/>
              <a:t>Loop Refinement (CDR)</a:t>
            </a:r>
          </a:p>
          <a:p>
            <a:pPr lvl="1" algn="just"/>
            <a:r>
              <a:rPr lang="en-US" sz="1800" i="1" dirty="0" smtClean="0"/>
              <a:t>De Novo </a:t>
            </a:r>
            <a:r>
              <a:rPr lang="en-US" sz="1800" dirty="0" smtClean="0"/>
              <a:t>Loop Modeling (Optional)</a:t>
            </a:r>
          </a:p>
          <a:p>
            <a:pPr lvl="1" algn="just"/>
            <a:r>
              <a:rPr lang="en-US" sz="1800" dirty="0" smtClean="0"/>
              <a:t>Additional Antibody Modeling</a:t>
            </a:r>
          </a:p>
          <a:p>
            <a:pPr marL="342900" lvl="1" indent="-342900" algn="just">
              <a:buFontTx/>
              <a:buChar char="•"/>
            </a:pPr>
            <a:r>
              <a:rPr lang="en-GB" dirty="0" smtClean="0"/>
              <a:t>Full Length Antibody </a:t>
            </a:r>
            <a:r>
              <a:rPr lang="en-GB" dirty="0" err="1" smtClean="0"/>
              <a:t>Modeling</a:t>
            </a:r>
            <a:endParaRPr lang="en-GB" dirty="0" smtClean="0"/>
          </a:p>
          <a:p>
            <a:pPr marL="342900" lvl="1" indent="-342900" algn="just">
              <a:buFontTx/>
              <a:buChar char="•"/>
            </a:pPr>
            <a:r>
              <a:rPr lang="en-GB" dirty="0" smtClean="0"/>
              <a:t>Minimization</a:t>
            </a:r>
          </a:p>
          <a:p>
            <a:pPr marL="342900" lvl="1" indent="-342900" algn="just">
              <a:buFontTx/>
              <a:buChar char="•"/>
            </a:pPr>
            <a:r>
              <a:rPr lang="en-GB" dirty="0" smtClean="0"/>
              <a:t>Next Steps</a:t>
            </a:r>
            <a:endParaRPr lang="en-GB" dirty="0"/>
          </a:p>
        </p:txBody>
      </p:sp>
      <p:sp>
        <p:nvSpPr>
          <p:cNvPr id="18434" name="Rectangle 4"/>
          <p:cNvSpPr>
            <a:spLocks noGrp="1" noChangeArrowheads="1"/>
          </p:cNvSpPr>
          <p:nvPr>
            <p:ph type="title"/>
          </p:nvPr>
        </p:nvSpPr>
        <p:spPr/>
        <p:txBody>
          <a:bodyPr/>
          <a:lstStyle/>
          <a:p>
            <a:r>
              <a:rPr lang="en-US" dirty="0" smtClean="0">
                <a:solidFill>
                  <a:schemeClr val="bg1"/>
                </a:solidFill>
              </a:rPr>
              <a:t>Agenda</a:t>
            </a:r>
          </a:p>
        </p:txBody>
      </p:sp>
      <p:grpSp>
        <p:nvGrpSpPr>
          <p:cNvPr id="2" name="Group 1"/>
          <p:cNvGrpSpPr/>
          <p:nvPr/>
        </p:nvGrpSpPr>
        <p:grpSpPr>
          <a:xfrm>
            <a:off x="5176159" y="1001475"/>
            <a:ext cx="3797657" cy="2005070"/>
            <a:chOff x="5176159" y="894270"/>
            <a:chExt cx="3797657" cy="200507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76159" y="894270"/>
              <a:ext cx="3473016" cy="16825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500800" y="1216800"/>
              <a:ext cx="3473016" cy="16825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sp>
        <p:nvSpPr>
          <p:cNvPr id="3" name="Down Arrow 2"/>
          <p:cNvSpPr/>
          <p:nvPr/>
        </p:nvSpPr>
        <p:spPr bwMode="auto">
          <a:xfrm>
            <a:off x="6963103" y="3256177"/>
            <a:ext cx="223768" cy="537670"/>
          </a:xfrm>
          <a:prstGeom prst="downArrow">
            <a:avLst/>
          </a:prstGeom>
          <a:ln>
            <a:noFill/>
            <a:headEnd type="none" w="med" len="med"/>
            <a:tailEnd type="none" w="med" len="me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style>
          <a:lnRef idx="0">
            <a:schemeClr val="dk1"/>
          </a:lnRef>
          <a:fillRef idx="3">
            <a:schemeClr val="dk1"/>
          </a:fillRef>
          <a:effectRef idx="3">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smtClean="0">
              <a:ln>
                <a:noFill/>
              </a:ln>
              <a:solidFill>
                <a:schemeClr val="tx1"/>
              </a:solidFill>
              <a:effectLst/>
              <a:latin typeface="Times New Roman" pitchFamily="18" charset="0"/>
            </a:endParaRPr>
          </a:p>
        </p:txBody>
      </p:sp>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367559" y="4043480"/>
            <a:ext cx="3414857" cy="248571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2042123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smtClean="0"/>
              <a:t>Fab Antibody Modeling Workflow</a:t>
            </a:r>
            <a:endParaRPr lang="en-GB" dirty="0"/>
          </a:p>
        </p:txBody>
      </p:sp>
      <p:sp>
        <p:nvSpPr>
          <p:cNvPr id="4" name="Rounded Rectangle 3"/>
          <p:cNvSpPr/>
          <p:nvPr/>
        </p:nvSpPr>
        <p:spPr bwMode="auto">
          <a:xfrm>
            <a:off x="106557" y="1201510"/>
            <a:ext cx="4768726" cy="992513"/>
          </a:xfrm>
          <a:prstGeom prst="round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noAutofit/>
          </a:bodyPr>
          <a:lstStyle/>
          <a:p>
            <a:pPr marL="342900" indent="-342900" algn="ctr">
              <a:buAutoNum type="arabicPeriod"/>
            </a:pPr>
            <a:r>
              <a:rPr lang="en-GB" sz="1600" b="0" dirty="0" smtClean="0">
                <a:solidFill>
                  <a:schemeClr val="tx1"/>
                </a:solidFill>
                <a:latin typeface="Trebuchet MS" pitchFamily="34" charset="0"/>
              </a:rPr>
              <a:t>Structure Template Identification</a:t>
            </a:r>
          </a:p>
          <a:p>
            <a:pPr algn="ctr"/>
            <a:r>
              <a:rPr lang="en-GB" sz="1600" b="0" dirty="0" smtClean="0">
                <a:solidFill>
                  <a:schemeClr val="tx1"/>
                </a:solidFill>
                <a:latin typeface="Trebuchet MS" pitchFamily="34" charset="0"/>
              </a:rPr>
              <a:t>(Antibodies, </a:t>
            </a:r>
            <a:r>
              <a:rPr lang="en-GB" sz="1600" b="0" dirty="0" err="1" smtClean="0">
                <a:solidFill>
                  <a:schemeClr val="tx1"/>
                </a:solidFill>
                <a:latin typeface="Trebuchet MS" pitchFamily="34" charset="0"/>
              </a:rPr>
              <a:t>Fv</a:t>
            </a:r>
            <a:r>
              <a:rPr lang="en-GB" sz="1600" b="0" dirty="0">
                <a:solidFill>
                  <a:schemeClr val="tx1"/>
                </a:solidFill>
                <a:latin typeface="Trebuchet MS" pitchFamily="34" charset="0"/>
              </a:rPr>
              <a:t>, Fab, </a:t>
            </a:r>
            <a:r>
              <a:rPr lang="en-GB" sz="1600" b="0" dirty="0" err="1">
                <a:solidFill>
                  <a:schemeClr val="tx1"/>
                </a:solidFill>
                <a:latin typeface="Trebuchet MS" pitchFamily="34" charset="0"/>
              </a:rPr>
              <a:t>IgG</a:t>
            </a:r>
            <a:r>
              <a:rPr lang="en-GB" sz="1600" b="0" dirty="0">
                <a:solidFill>
                  <a:schemeClr val="tx1"/>
                </a:solidFill>
                <a:latin typeface="Trebuchet MS" pitchFamily="34" charset="0"/>
              </a:rPr>
              <a:t>)</a:t>
            </a:r>
          </a:p>
          <a:p>
            <a:pPr algn="ctr"/>
            <a:r>
              <a:rPr lang="en-GB" sz="1200" b="0" dirty="0" smtClean="0">
                <a:solidFill>
                  <a:schemeClr val="tx1"/>
                </a:solidFill>
                <a:latin typeface="Trebuchet MS" pitchFamily="34" charset="0"/>
              </a:rPr>
              <a:t>Annotate </a:t>
            </a:r>
            <a:r>
              <a:rPr lang="en-GB" sz="1200" b="0" dirty="0">
                <a:solidFill>
                  <a:schemeClr val="tx1"/>
                </a:solidFill>
                <a:latin typeface="Trebuchet MS" pitchFamily="34" charset="0"/>
              </a:rPr>
              <a:t>Antibody Sequence</a:t>
            </a:r>
          </a:p>
          <a:p>
            <a:pPr algn="ctr"/>
            <a:r>
              <a:rPr lang="en-GB" sz="1200" b="0" dirty="0">
                <a:solidFill>
                  <a:schemeClr val="tx1"/>
                </a:solidFill>
                <a:latin typeface="Trebuchet MS" pitchFamily="34" charset="0"/>
              </a:rPr>
              <a:t>Identify Framework Templates</a:t>
            </a:r>
          </a:p>
          <a:p>
            <a:pPr marL="0" marR="0" indent="0" algn="ctr"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Trebuchet MS" pitchFamily="34" charset="0"/>
            </a:endParaRPr>
          </a:p>
        </p:txBody>
      </p:sp>
      <p:sp>
        <p:nvSpPr>
          <p:cNvPr id="5" name="Rounded Rectangle 4"/>
          <p:cNvSpPr/>
          <p:nvPr/>
        </p:nvSpPr>
        <p:spPr bwMode="auto">
          <a:xfrm>
            <a:off x="106557" y="3624437"/>
            <a:ext cx="4768726" cy="578882"/>
          </a:xfrm>
          <a:prstGeom prst="round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Trebuchet MS" pitchFamily="34" charset="0"/>
              </a:rPr>
              <a:t>3. Analysis &amp; Selection of Framework Model</a:t>
            </a:r>
            <a:r>
              <a:rPr kumimoji="0" lang="en-GB" sz="1600" b="0" i="0" u="none" strike="noStrike" cap="none" normalizeH="0" dirty="0" smtClean="0">
                <a:ln>
                  <a:noFill/>
                </a:ln>
                <a:solidFill>
                  <a:schemeClr val="tx1"/>
                </a:solidFill>
                <a:effectLst/>
                <a:latin typeface="Trebuchet MS" pitchFamily="34" charset="0"/>
              </a:rPr>
              <a:t>(s)</a:t>
            </a:r>
          </a:p>
          <a:p>
            <a:pPr lvl="1" algn="ctr"/>
            <a:r>
              <a:rPr lang="en-GB" sz="1200" b="0" i="1" dirty="0">
                <a:solidFill>
                  <a:schemeClr val="tx1"/>
                </a:solidFill>
                <a:latin typeface="Trebuchet MS" pitchFamily="34" charset="0"/>
              </a:rPr>
              <a:t>Evaluate quality  of templates</a:t>
            </a:r>
          </a:p>
        </p:txBody>
      </p:sp>
      <p:sp>
        <p:nvSpPr>
          <p:cNvPr id="6" name="Rounded Rectangle 5"/>
          <p:cNvSpPr/>
          <p:nvPr/>
        </p:nvSpPr>
        <p:spPr bwMode="auto">
          <a:xfrm>
            <a:off x="102601" y="4629085"/>
            <a:ext cx="4776639" cy="578882"/>
          </a:xfrm>
          <a:prstGeom prst="round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GB" sz="1600" b="0" dirty="0" smtClean="0">
                <a:solidFill>
                  <a:schemeClr val="tx1"/>
                </a:solidFill>
                <a:latin typeface="Trebuchet MS" pitchFamily="34" charset="0"/>
              </a:rPr>
              <a:t>4</a:t>
            </a:r>
            <a:r>
              <a:rPr kumimoji="0" lang="en-GB" sz="1600" b="0" i="0" u="none" strike="noStrike" cap="none" normalizeH="0" baseline="0" dirty="0" smtClean="0">
                <a:ln>
                  <a:noFill/>
                </a:ln>
                <a:solidFill>
                  <a:schemeClr val="tx1"/>
                </a:solidFill>
                <a:effectLst/>
                <a:latin typeface="Trebuchet MS" pitchFamily="34" charset="0"/>
              </a:rPr>
              <a:t>. Loop Refinement (CDR)</a:t>
            </a:r>
          </a:p>
          <a:p>
            <a:pPr algn="ctr"/>
            <a:r>
              <a:rPr lang="en-GB" sz="1200" b="0" dirty="0" smtClean="0">
                <a:solidFill>
                  <a:schemeClr val="tx1"/>
                </a:solidFill>
                <a:latin typeface="Trebuchet MS" pitchFamily="34" charset="0"/>
              </a:rPr>
              <a:t>Model Antibody Loops</a:t>
            </a:r>
            <a:endParaRPr lang="en-GB" sz="1200" b="0" dirty="0">
              <a:solidFill>
                <a:schemeClr val="tx1"/>
              </a:solidFill>
              <a:latin typeface="Trebuchet MS" pitchFamily="34" charset="0"/>
            </a:endParaRPr>
          </a:p>
        </p:txBody>
      </p:sp>
      <p:sp>
        <p:nvSpPr>
          <p:cNvPr id="7" name="Rounded Rectangle 6"/>
          <p:cNvSpPr/>
          <p:nvPr/>
        </p:nvSpPr>
        <p:spPr bwMode="auto">
          <a:xfrm>
            <a:off x="102601" y="5633733"/>
            <a:ext cx="4776639" cy="578882"/>
          </a:xfrm>
          <a:prstGeom prst="round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kumimoji="0" lang="en-GB" sz="1600" b="0" i="0" u="none" strike="noStrike" cap="none" normalizeH="0" baseline="0" dirty="0" smtClean="0">
                <a:ln>
                  <a:noFill/>
                </a:ln>
                <a:solidFill>
                  <a:schemeClr val="tx1"/>
                </a:solidFill>
                <a:effectLst/>
                <a:latin typeface="Trebuchet MS" pitchFamily="34" charset="0"/>
              </a:rPr>
              <a:t>5</a:t>
            </a:r>
            <a:r>
              <a:rPr lang="en-GB" sz="1600" b="0" dirty="0" smtClean="0">
                <a:solidFill>
                  <a:schemeClr val="tx1"/>
                </a:solidFill>
                <a:latin typeface="Trebuchet MS" pitchFamily="34" charset="0"/>
              </a:rPr>
              <a:t>. </a:t>
            </a:r>
            <a:r>
              <a:rPr lang="en-GB" sz="1600" b="0" i="1" dirty="0" smtClean="0">
                <a:solidFill>
                  <a:schemeClr val="tx1"/>
                </a:solidFill>
                <a:latin typeface="Trebuchet MS" pitchFamily="34" charset="0"/>
              </a:rPr>
              <a:t>De Novo </a:t>
            </a:r>
            <a:r>
              <a:rPr lang="en-GB" sz="1600" b="0" dirty="0" smtClean="0">
                <a:solidFill>
                  <a:schemeClr val="tx1"/>
                </a:solidFill>
                <a:latin typeface="Trebuchet MS" pitchFamily="34" charset="0"/>
              </a:rPr>
              <a:t>Loop Modeling (Optional)</a:t>
            </a:r>
          </a:p>
          <a:p>
            <a:pPr algn="ctr"/>
            <a:r>
              <a:rPr lang="en-GB" sz="1200" b="0" dirty="0" smtClean="0">
                <a:solidFill>
                  <a:schemeClr val="tx1"/>
                </a:solidFill>
                <a:latin typeface="Trebuchet MS" pitchFamily="34" charset="0"/>
              </a:rPr>
              <a:t>Loop Refinement</a:t>
            </a:r>
            <a:endParaRPr lang="en-GB" sz="1200" b="0" dirty="0">
              <a:solidFill>
                <a:schemeClr val="tx1"/>
              </a:solidFill>
              <a:latin typeface="Trebuchet MS" pitchFamily="34" charset="0"/>
            </a:endParaRPr>
          </a:p>
        </p:txBody>
      </p:sp>
      <p:sp>
        <p:nvSpPr>
          <p:cNvPr id="14" name="Down Arrow 13"/>
          <p:cNvSpPr/>
          <p:nvPr/>
        </p:nvSpPr>
        <p:spPr bwMode="auto">
          <a:xfrm>
            <a:off x="2375705" y="3296339"/>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sp>
        <p:nvSpPr>
          <p:cNvPr id="15" name="Down Arrow 14"/>
          <p:cNvSpPr/>
          <p:nvPr/>
        </p:nvSpPr>
        <p:spPr bwMode="auto">
          <a:xfrm>
            <a:off x="2375705" y="4300987"/>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sp>
        <p:nvSpPr>
          <p:cNvPr id="16" name="Down Arrow 15"/>
          <p:cNvSpPr/>
          <p:nvPr/>
        </p:nvSpPr>
        <p:spPr bwMode="auto">
          <a:xfrm>
            <a:off x="2375705" y="5305635"/>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sp>
        <p:nvSpPr>
          <p:cNvPr id="29" name="Rounded Rectangle 28"/>
          <p:cNvSpPr/>
          <p:nvPr/>
        </p:nvSpPr>
        <p:spPr bwMode="auto">
          <a:xfrm>
            <a:off x="106557" y="2619789"/>
            <a:ext cx="4768726" cy="578882"/>
          </a:xfrm>
          <a:prstGeom prst="round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Trebuchet MS" pitchFamily="34" charset="0"/>
              </a:rPr>
              <a:t>2. Framework</a:t>
            </a:r>
            <a:r>
              <a:rPr kumimoji="0" lang="en-GB" sz="1600" b="0" i="0" u="none" strike="noStrike" cap="none" normalizeH="0" dirty="0" smtClean="0">
                <a:ln>
                  <a:noFill/>
                </a:ln>
                <a:solidFill>
                  <a:schemeClr val="tx1"/>
                </a:solidFill>
                <a:effectLst/>
                <a:latin typeface="Trebuchet MS" pitchFamily="34" charset="0"/>
              </a:rPr>
              <a:t> Model Generation</a:t>
            </a:r>
          </a:p>
          <a:p>
            <a:pPr algn="ctr"/>
            <a:r>
              <a:rPr lang="en-US" sz="1200" b="0" dirty="0">
                <a:solidFill>
                  <a:schemeClr val="tx1"/>
                </a:solidFill>
                <a:latin typeface="Trebuchet MS" pitchFamily="34" charset="0"/>
              </a:rPr>
              <a:t>Model Antibody Framework </a:t>
            </a:r>
            <a:r>
              <a:rPr lang="en-US" sz="1200" b="0" i="1" dirty="0">
                <a:solidFill>
                  <a:schemeClr val="tx1"/>
                </a:solidFill>
                <a:latin typeface="Trebuchet MS" pitchFamily="34" charset="0"/>
              </a:rPr>
              <a:t>from templates</a:t>
            </a:r>
          </a:p>
        </p:txBody>
      </p:sp>
      <p:sp>
        <p:nvSpPr>
          <p:cNvPr id="30" name="Down Arrow 29"/>
          <p:cNvSpPr/>
          <p:nvPr/>
        </p:nvSpPr>
        <p:spPr bwMode="auto">
          <a:xfrm>
            <a:off x="2375705" y="2291691"/>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sp>
        <p:nvSpPr>
          <p:cNvPr id="21" name="Rounded Rectangle 20"/>
          <p:cNvSpPr/>
          <p:nvPr/>
        </p:nvSpPr>
        <p:spPr bwMode="auto">
          <a:xfrm>
            <a:off x="5228592" y="4390722"/>
            <a:ext cx="3600000" cy="1055608"/>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GB" sz="1400" b="0" dirty="0">
                <a:solidFill>
                  <a:schemeClr val="tx1"/>
                </a:solidFill>
                <a:latin typeface="Trebuchet MS" pitchFamily="34" charset="0"/>
              </a:rPr>
              <a:t>When crystallographic structures exist that are similar in sequence and environment this information is used to generate refined loop </a:t>
            </a:r>
            <a:r>
              <a:rPr lang="en-GB" sz="1400" b="0" dirty="0" smtClean="0">
                <a:solidFill>
                  <a:schemeClr val="tx1"/>
                </a:solidFill>
                <a:latin typeface="Trebuchet MS" pitchFamily="34" charset="0"/>
              </a:rPr>
              <a:t>conformations</a:t>
            </a:r>
            <a:endParaRPr lang="en-GB" sz="1400" b="0" dirty="0">
              <a:solidFill>
                <a:schemeClr val="tx1"/>
              </a:solidFill>
              <a:latin typeface="Trebuchet MS" pitchFamily="34" charset="0"/>
            </a:endParaRPr>
          </a:p>
        </p:txBody>
      </p:sp>
      <p:sp>
        <p:nvSpPr>
          <p:cNvPr id="22" name="Rounded Rectangle 21"/>
          <p:cNvSpPr/>
          <p:nvPr/>
        </p:nvSpPr>
        <p:spPr bwMode="auto">
          <a:xfrm>
            <a:off x="5228592" y="5514551"/>
            <a:ext cx="3600000" cy="817245"/>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GB" sz="1400" b="0" dirty="0">
                <a:solidFill>
                  <a:schemeClr val="tx1"/>
                </a:solidFill>
                <a:latin typeface="Trebuchet MS" pitchFamily="34" charset="0"/>
              </a:rPr>
              <a:t>When no sufficiently similar structural examples exist </a:t>
            </a:r>
            <a:r>
              <a:rPr lang="en-GB" sz="1400" b="0" i="1" dirty="0">
                <a:solidFill>
                  <a:schemeClr val="tx1"/>
                </a:solidFill>
                <a:latin typeface="Trebuchet MS" pitchFamily="34" charset="0"/>
              </a:rPr>
              <a:t>de novo </a:t>
            </a:r>
            <a:r>
              <a:rPr lang="en-GB" sz="1400" b="0" dirty="0">
                <a:solidFill>
                  <a:schemeClr val="tx1"/>
                </a:solidFill>
                <a:latin typeface="Trebuchet MS" pitchFamily="34" charset="0"/>
              </a:rPr>
              <a:t>generation is recommended</a:t>
            </a:r>
          </a:p>
        </p:txBody>
      </p:sp>
      <p:sp>
        <p:nvSpPr>
          <p:cNvPr id="23" name="Rounded Rectangle 22"/>
          <p:cNvSpPr/>
          <p:nvPr/>
        </p:nvSpPr>
        <p:spPr bwMode="auto">
          <a:xfrm>
            <a:off x="5228592" y="2143063"/>
            <a:ext cx="3600000" cy="1532334"/>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There are two common methods for Antibody Framework modeling: </a:t>
            </a:r>
          </a:p>
          <a:p>
            <a:pPr algn="ctr"/>
            <a:endParaRPr lang="en-US" sz="1400" b="0" dirty="0">
              <a:solidFill>
                <a:schemeClr val="tx1"/>
              </a:solidFill>
              <a:latin typeface="Trebuchet MS" pitchFamily="34" charset="0"/>
            </a:endParaRPr>
          </a:p>
          <a:p>
            <a:pPr algn="ctr"/>
            <a:r>
              <a:rPr lang="en-US" sz="1400" b="0" dirty="0" smtClean="0">
                <a:solidFill>
                  <a:schemeClr val="tx1"/>
                </a:solidFill>
                <a:latin typeface="Trebuchet MS" pitchFamily="34" charset="0"/>
              </a:rPr>
              <a:t>Chimeric Method</a:t>
            </a:r>
          </a:p>
          <a:p>
            <a:pPr algn="ctr"/>
            <a:r>
              <a:rPr lang="en-US" sz="1400" b="0" dirty="0">
                <a:solidFill>
                  <a:schemeClr val="tx1"/>
                </a:solidFill>
                <a:latin typeface="Trebuchet MS" pitchFamily="34" charset="0"/>
              </a:rPr>
              <a:t>o</a:t>
            </a:r>
            <a:r>
              <a:rPr lang="en-US" sz="1400" b="0" dirty="0" smtClean="0">
                <a:solidFill>
                  <a:schemeClr val="tx1"/>
                </a:solidFill>
                <a:latin typeface="Trebuchet MS" pitchFamily="34" charset="0"/>
              </a:rPr>
              <a:t>r </a:t>
            </a:r>
          </a:p>
          <a:p>
            <a:pPr algn="ctr"/>
            <a:r>
              <a:rPr lang="en-US" sz="1400" b="0" dirty="0" smtClean="0">
                <a:solidFill>
                  <a:schemeClr val="tx1"/>
                </a:solidFill>
                <a:latin typeface="Trebuchet MS" pitchFamily="34" charset="0"/>
              </a:rPr>
              <a:t>Single </a:t>
            </a:r>
            <a:r>
              <a:rPr lang="en-US" sz="1400" b="0" dirty="0">
                <a:solidFill>
                  <a:schemeClr val="tx1"/>
                </a:solidFill>
                <a:latin typeface="Trebuchet MS" pitchFamily="34" charset="0"/>
              </a:rPr>
              <a:t>Template </a:t>
            </a:r>
            <a:r>
              <a:rPr lang="en-US" sz="1400" b="0" dirty="0" smtClean="0">
                <a:solidFill>
                  <a:schemeClr val="tx1"/>
                </a:solidFill>
                <a:latin typeface="Trebuchet MS" pitchFamily="34" charset="0"/>
              </a:rPr>
              <a:t>Method</a:t>
            </a:r>
            <a:endParaRPr lang="en-US" sz="1400" b="0" dirty="0">
              <a:solidFill>
                <a:schemeClr val="tx1"/>
              </a:solidFill>
              <a:latin typeface="Trebuchet MS" pitchFamily="34" charset="0"/>
            </a:endParaRPr>
          </a:p>
        </p:txBody>
      </p:sp>
    </p:spTree>
    <p:extLst>
      <p:ext uri="{BB962C8B-B14F-4D97-AF65-F5344CB8AC3E}">
        <p14:creationId xmlns:p14="http://schemas.microsoft.com/office/powerpoint/2010/main" xmlns="" val="40529048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000"/>
                                        <p:tgtEl>
                                          <p:spTgt spid="21"/>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smtClean="0"/>
              <a:t>Fab Antibody Modeling Workflow</a:t>
            </a:r>
            <a:endParaRPr lang="en-GB" dirty="0"/>
          </a:p>
        </p:txBody>
      </p:sp>
      <p:sp>
        <p:nvSpPr>
          <p:cNvPr id="19" name="Rounded Rectangle 18"/>
          <p:cNvSpPr/>
          <p:nvPr/>
        </p:nvSpPr>
        <p:spPr bwMode="auto">
          <a:xfrm>
            <a:off x="5238000" y="1278320"/>
            <a:ext cx="3600000" cy="1055608"/>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534988" indent="-354013">
              <a:buFont typeface="+mj-lt"/>
              <a:buAutoNum type="alphaUcPeriod"/>
            </a:pPr>
            <a:r>
              <a:rPr lang="en-GB" sz="1400" b="0" dirty="0" smtClean="0">
                <a:solidFill>
                  <a:schemeClr val="tx1"/>
                </a:solidFill>
                <a:latin typeface="Trebuchet MS" pitchFamily="34" charset="0"/>
              </a:rPr>
              <a:t>Load the Target Sequence</a:t>
            </a:r>
          </a:p>
          <a:p>
            <a:pPr marL="534988" indent="-354013">
              <a:buFont typeface="+mj-lt"/>
              <a:buAutoNum type="alphaUcPeriod"/>
            </a:pPr>
            <a:r>
              <a:rPr lang="en-GB" sz="1400" b="0" dirty="0" smtClean="0">
                <a:solidFill>
                  <a:schemeClr val="tx1"/>
                </a:solidFill>
                <a:latin typeface="Trebuchet MS" pitchFamily="34" charset="0"/>
              </a:rPr>
              <a:t>Annotate </a:t>
            </a:r>
            <a:r>
              <a:rPr lang="en-GB" sz="1400" b="0" dirty="0">
                <a:solidFill>
                  <a:schemeClr val="tx1"/>
                </a:solidFill>
                <a:latin typeface="Trebuchet MS" pitchFamily="34" charset="0"/>
              </a:rPr>
              <a:t>Antibody </a:t>
            </a:r>
            <a:r>
              <a:rPr lang="en-GB" sz="1400" b="0" dirty="0" smtClean="0">
                <a:solidFill>
                  <a:schemeClr val="tx1"/>
                </a:solidFill>
                <a:latin typeface="Trebuchet MS" pitchFamily="34" charset="0"/>
              </a:rPr>
              <a:t>Sequence</a:t>
            </a:r>
          </a:p>
          <a:p>
            <a:pPr marL="534988" indent="-354013">
              <a:buFont typeface="+mj-lt"/>
              <a:buAutoNum type="alphaUcPeriod"/>
            </a:pPr>
            <a:r>
              <a:rPr lang="en-US" sz="1400" b="0" dirty="0" smtClean="0">
                <a:solidFill>
                  <a:schemeClr val="tx1"/>
                </a:solidFill>
                <a:latin typeface="Trebuchet MS" pitchFamily="34" charset="0"/>
              </a:rPr>
              <a:t>Analyze </a:t>
            </a:r>
            <a:r>
              <a:rPr lang="en-US" sz="1400" b="0" dirty="0">
                <a:solidFill>
                  <a:schemeClr val="tx1"/>
                </a:solidFill>
                <a:latin typeface="Trebuchet MS" pitchFamily="34" charset="0"/>
              </a:rPr>
              <a:t>Antibody Annotation</a:t>
            </a:r>
          </a:p>
          <a:p>
            <a:pPr marL="534988" indent="-354013">
              <a:buFont typeface="+mj-lt"/>
              <a:buAutoNum type="alphaUcPeriod"/>
            </a:pPr>
            <a:r>
              <a:rPr lang="en-US" sz="1400" b="0" dirty="0" smtClean="0">
                <a:solidFill>
                  <a:schemeClr val="tx1"/>
                </a:solidFill>
                <a:latin typeface="Trebuchet MS" pitchFamily="34" charset="0"/>
              </a:rPr>
              <a:t>Identify </a:t>
            </a:r>
            <a:r>
              <a:rPr lang="en-US" sz="1400" b="0" dirty="0">
                <a:solidFill>
                  <a:schemeClr val="tx1"/>
                </a:solidFill>
                <a:latin typeface="Trebuchet MS" pitchFamily="34" charset="0"/>
              </a:rPr>
              <a:t>Framework Templates</a:t>
            </a:r>
          </a:p>
        </p:txBody>
      </p:sp>
      <p:sp>
        <p:nvSpPr>
          <p:cNvPr id="29" name="Rounded Rectangle 28"/>
          <p:cNvSpPr/>
          <p:nvPr/>
        </p:nvSpPr>
        <p:spPr bwMode="auto">
          <a:xfrm>
            <a:off x="106557" y="1201510"/>
            <a:ext cx="4768726" cy="992513"/>
          </a:xfrm>
          <a:prstGeom prst="round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noAutofit/>
          </a:bodyPr>
          <a:lstStyle/>
          <a:p>
            <a:pPr marL="342900" indent="-342900" algn="ctr">
              <a:buAutoNum type="arabicPeriod"/>
            </a:pPr>
            <a:r>
              <a:rPr lang="en-GB" sz="1600" b="0" dirty="0" smtClean="0">
                <a:solidFill>
                  <a:schemeClr val="tx1"/>
                </a:solidFill>
                <a:latin typeface="Trebuchet MS" pitchFamily="34" charset="0"/>
              </a:rPr>
              <a:t>Structure Template Identification</a:t>
            </a:r>
          </a:p>
          <a:p>
            <a:pPr algn="ctr"/>
            <a:r>
              <a:rPr lang="en-GB" sz="1600" b="0" dirty="0" smtClean="0">
                <a:solidFill>
                  <a:schemeClr val="tx1"/>
                </a:solidFill>
                <a:latin typeface="Trebuchet MS" pitchFamily="34" charset="0"/>
              </a:rPr>
              <a:t>(Antibodies, </a:t>
            </a:r>
            <a:r>
              <a:rPr lang="en-GB" sz="1600" b="0" dirty="0" err="1" smtClean="0">
                <a:solidFill>
                  <a:schemeClr val="tx1"/>
                </a:solidFill>
                <a:latin typeface="Trebuchet MS" pitchFamily="34" charset="0"/>
              </a:rPr>
              <a:t>Fv</a:t>
            </a:r>
            <a:r>
              <a:rPr lang="en-GB" sz="1600" b="0" dirty="0">
                <a:solidFill>
                  <a:schemeClr val="tx1"/>
                </a:solidFill>
                <a:latin typeface="Trebuchet MS" pitchFamily="34" charset="0"/>
              </a:rPr>
              <a:t>, Fab, </a:t>
            </a:r>
            <a:r>
              <a:rPr lang="en-GB" sz="1600" b="0" dirty="0" err="1">
                <a:solidFill>
                  <a:schemeClr val="tx1"/>
                </a:solidFill>
                <a:latin typeface="Trebuchet MS" pitchFamily="34" charset="0"/>
              </a:rPr>
              <a:t>IgG</a:t>
            </a:r>
            <a:r>
              <a:rPr lang="en-GB" sz="1600" b="0" dirty="0">
                <a:solidFill>
                  <a:schemeClr val="tx1"/>
                </a:solidFill>
                <a:latin typeface="Trebuchet MS" pitchFamily="34" charset="0"/>
              </a:rPr>
              <a:t>)</a:t>
            </a:r>
          </a:p>
          <a:p>
            <a:pPr algn="ctr"/>
            <a:r>
              <a:rPr lang="en-GB" sz="1200" b="0" dirty="0" smtClean="0">
                <a:solidFill>
                  <a:schemeClr val="tx1"/>
                </a:solidFill>
                <a:latin typeface="Trebuchet MS" pitchFamily="34" charset="0"/>
              </a:rPr>
              <a:t>Annotate </a:t>
            </a:r>
            <a:r>
              <a:rPr lang="en-GB" sz="1200" b="0" dirty="0">
                <a:solidFill>
                  <a:schemeClr val="tx1"/>
                </a:solidFill>
                <a:latin typeface="Trebuchet MS" pitchFamily="34" charset="0"/>
              </a:rPr>
              <a:t>Antibody Sequence</a:t>
            </a:r>
          </a:p>
          <a:p>
            <a:pPr algn="ctr"/>
            <a:r>
              <a:rPr lang="en-GB" sz="1200" b="0" dirty="0">
                <a:solidFill>
                  <a:schemeClr val="tx1"/>
                </a:solidFill>
                <a:latin typeface="Trebuchet MS" pitchFamily="34" charset="0"/>
              </a:rPr>
              <a:t>Identify Framework Templates</a:t>
            </a:r>
          </a:p>
          <a:p>
            <a:pPr marL="0" marR="0" indent="0" algn="ctr"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Trebuchet MS" pitchFamily="34" charset="0"/>
            </a:endParaRPr>
          </a:p>
        </p:txBody>
      </p:sp>
      <p:sp>
        <p:nvSpPr>
          <p:cNvPr id="30" name="Rounded Rectangle 29"/>
          <p:cNvSpPr/>
          <p:nvPr/>
        </p:nvSpPr>
        <p:spPr bwMode="auto">
          <a:xfrm>
            <a:off x="106557" y="3624437"/>
            <a:ext cx="4768726" cy="578882"/>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Trebuchet MS" pitchFamily="34" charset="0"/>
              </a:rPr>
              <a:t>3. Analysis &amp; Selection of Framework Model</a:t>
            </a:r>
            <a:r>
              <a:rPr kumimoji="0" lang="en-GB" sz="1600" b="0" i="0" u="none" strike="noStrike" cap="none" normalizeH="0" dirty="0" smtClean="0">
                <a:ln>
                  <a:noFill/>
                </a:ln>
                <a:solidFill>
                  <a:schemeClr val="tx1"/>
                </a:solidFill>
                <a:effectLst/>
                <a:latin typeface="Trebuchet MS" pitchFamily="34" charset="0"/>
              </a:rPr>
              <a:t>(s)</a:t>
            </a:r>
          </a:p>
          <a:p>
            <a:pPr lvl="1" algn="ctr"/>
            <a:r>
              <a:rPr lang="en-GB" sz="1200" b="0" i="1" dirty="0">
                <a:solidFill>
                  <a:schemeClr val="tx1"/>
                </a:solidFill>
                <a:latin typeface="Trebuchet MS" pitchFamily="34" charset="0"/>
              </a:rPr>
              <a:t>Evaluate quality  of templates</a:t>
            </a:r>
          </a:p>
        </p:txBody>
      </p:sp>
      <p:sp>
        <p:nvSpPr>
          <p:cNvPr id="35" name="Rounded Rectangle 34"/>
          <p:cNvSpPr/>
          <p:nvPr/>
        </p:nvSpPr>
        <p:spPr bwMode="auto">
          <a:xfrm>
            <a:off x="102601" y="4629085"/>
            <a:ext cx="4776639" cy="578882"/>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GB" sz="1600" b="0" dirty="0" smtClean="0">
                <a:solidFill>
                  <a:schemeClr val="tx1"/>
                </a:solidFill>
                <a:latin typeface="Trebuchet MS" pitchFamily="34" charset="0"/>
              </a:rPr>
              <a:t>4</a:t>
            </a:r>
            <a:r>
              <a:rPr kumimoji="0" lang="en-GB" sz="1600" b="0" i="0" u="none" strike="noStrike" cap="none" normalizeH="0" baseline="0" dirty="0" smtClean="0">
                <a:ln>
                  <a:noFill/>
                </a:ln>
                <a:solidFill>
                  <a:schemeClr val="tx1"/>
                </a:solidFill>
                <a:effectLst/>
                <a:latin typeface="Trebuchet MS" pitchFamily="34" charset="0"/>
              </a:rPr>
              <a:t>. Loop Refinement (CDR)</a:t>
            </a:r>
          </a:p>
          <a:p>
            <a:pPr algn="ctr"/>
            <a:r>
              <a:rPr lang="en-GB" sz="1200" b="0" dirty="0" smtClean="0">
                <a:solidFill>
                  <a:schemeClr val="tx1"/>
                </a:solidFill>
                <a:latin typeface="Trebuchet MS" pitchFamily="34" charset="0"/>
              </a:rPr>
              <a:t>Model Antibody Loops</a:t>
            </a:r>
            <a:endParaRPr lang="en-GB" sz="1200" b="0" dirty="0">
              <a:solidFill>
                <a:schemeClr val="tx1"/>
              </a:solidFill>
              <a:latin typeface="Trebuchet MS" pitchFamily="34" charset="0"/>
            </a:endParaRPr>
          </a:p>
        </p:txBody>
      </p:sp>
      <p:sp>
        <p:nvSpPr>
          <p:cNvPr id="36" name="Rounded Rectangle 35"/>
          <p:cNvSpPr/>
          <p:nvPr/>
        </p:nvSpPr>
        <p:spPr bwMode="auto">
          <a:xfrm>
            <a:off x="102601" y="5633733"/>
            <a:ext cx="4776639" cy="578882"/>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kumimoji="0" lang="en-GB" sz="1600" b="0" i="0" u="none" strike="noStrike" cap="none" normalizeH="0" baseline="0" dirty="0" smtClean="0">
                <a:ln>
                  <a:noFill/>
                </a:ln>
                <a:solidFill>
                  <a:schemeClr val="tx1"/>
                </a:solidFill>
                <a:effectLst/>
                <a:latin typeface="Trebuchet MS" pitchFamily="34" charset="0"/>
              </a:rPr>
              <a:t>5</a:t>
            </a:r>
            <a:r>
              <a:rPr lang="en-GB" sz="1600" b="0" dirty="0" smtClean="0">
                <a:solidFill>
                  <a:schemeClr val="tx1"/>
                </a:solidFill>
                <a:latin typeface="Trebuchet MS" pitchFamily="34" charset="0"/>
              </a:rPr>
              <a:t>. </a:t>
            </a:r>
            <a:r>
              <a:rPr lang="en-GB" sz="1600" b="0" i="1" dirty="0" smtClean="0">
                <a:solidFill>
                  <a:schemeClr val="tx1"/>
                </a:solidFill>
                <a:latin typeface="Trebuchet MS" pitchFamily="34" charset="0"/>
              </a:rPr>
              <a:t>De Novo </a:t>
            </a:r>
            <a:r>
              <a:rPr lang="en-GB" sz="1600" b="0" dirty="0" smtClean="0">
                <a:solidFill>
                  <a:schemeClr val="tx1"/>
                </a:solidFill>
                <a:latin typeface="Trebuchet MS" pitchFamily="34" charset="0"/>
              </a:rPr>
              <a:t>Loop Modeling (Optional)</a:t>
            </a:r>
          </a:p>
          <a:p>
            <a:pPr algn="ctr"/>
            <a:r>
              <a:rPr lang="en-GB" sz="1200" b="0" dirty="0" smtClean="0">
                <a:solidFill>
                  <a:schemeClr val="tx1"/>
                </a:solidFill>
                <a:latin typeface="Trebuchet MS" pitchFamily="34" charset="0"/>
              </a:rPr>
              <a:t>Loop Refinement</a:t>
            </a:r>
            <a:endParaRPr lang="en-GB" sz="1200" b="0" dirty="0">
              <a:solidFill>
                <a:schemeClr val="tx1"/>
              </a:solidFill>
              <a:latin typeface="Trebuchet MS" pitchFamily="34" charset="0"/>
            </a:endParaRPr>
          </a:p>
        </p:txBody>
      </p:sp>
      <p:sp>
        <p:nvSpPr>
          <p:cNvPr id="37" name="Down Arrow 36"/>
          <p:cNvSpPr/>
          <p:nvPr/>
        </p:nvSpPr>
        <p:spPr bwMode="auto">
          <a:xfrm>
            <a:off x="2375705" y="3296339"/>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sp>
        <p:nvSpPr>
          <p:cNvPr id="38" name="Down Arrow 37"/>
          <p:cNvSpPr/>
          <p:nvPr/>
        </p:nvSpPr>
        <p:spPr bwMode="auto">
          <a:xfrm>
            <a:off x="2375705" y="4300987"/>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sp>
        <p:nvSpPr>
          <p:cNvPr id="39" name="Down Arrow 38"/>
          <p:cNvSpPr/>
          <p:nvPr/>
        </p:nvSpPr>
        <p:spPr bwMode="auto">
          <a:xfrm>
            <a:off x="2375705" y="5305635"/>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sp>
        <p:nvSpPr>
          <p:cNvPr id="40" name="Rounded Rectangle 39"/>
          <p:cNvSpPr/>
          <p:nvPr/>
        </p:nvSpPr>
        <p:spPr bwMode="auto">
          <a:xfrm>
            <a:off x="106557" y="2619789"/>
            <a:ext cx="4768726" cy="578882"/>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Trebuchet MS" pitchFamily="34" charset="0"/>
              </a:rPr>
              <a:t>2. Framework</a:t>
            </a:r>
            <a:r>
              <a:rPr kumimoji="0" lang="en-GB" sz="1600" b="0" i="0" u="none" strike="noStrike" cap="none" normalizeH="0" dirty="0" smtClean="0">
                <a:ln>
                  <a:noFill/>
                </a:ln>
                <a:solidFill>
                  <a:schemeClr val="tx1"/>
                </a:solidFill>
                <a:effectLst/>
                <a:latin typeface="Trebuchet MS" pitchFamily="34" charset="0"/>
              </a:rPr>
              <a:t> Model Generation</a:t>
            </a:r>
          </a:p>
          <a:p>
            <a:pPr algn="ctr"/>
            <a:r>
              <a:rPr lang="en-US" sz="1200" b="0" dirty="0">
                <a:solidFill>
                  <a:schemeClr val="tx1"/>
                </a:solidFill>
                <a:latin typeface="Trebuchet MS" pitchFamily="34" charset="0"/>
              </a:rPr>
              <a:t>Model Antibody Framework </a:t>
            </a:r>
            <a:r>
              <a:rPr lang="en-US" sz="1200" b="0" i="1" dirty="0">
                <a:solidFill>
                  <a:schemeClr val="tx1"/>
                </a:solidFill>
                <a:latin typeface="Trebuchet MS" pitchFamily="34" charset="0"/>
              </a:rPr>
              <a:t>from templates</a:t>
            </a:r>
          </a:p>
        </p:txBody>
      </p:sp>
      <p:sp>
        <p:nvSpPr>
          <p:cNvPr id="41" name="Down Arrow 40"/>
          <p:cNvSpPr/>
          <p:nvPr/>
        </p:nvSpPr>
        <p:spPr bwMode="auto">
          <a:xfrm>
            <a:off x="2375705" y="2291691"/>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01492" y="2668180"/>
            <a:ext cx="3473016" cy="16825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01492" y="4538116"/>
            <a:ext cx="3473016" cy="16825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4444941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218"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220" name="Picture 4"/>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3" name="Title 12"/>
          <p:cNvSpPr>
            <a:spLocks noGrp="1"/>
          </p:cNvSpPr>
          <p:nvPr>
            <p:ph type="title"/>
          </p:nvPr>
        </p:nvSpPr>
        <p:spPr/>
        <p:txBody>
          <a:bodyPr/>
          <a:lstStyle/>
          <a:p>
            <a:r>
              <a:rPr lang="en-GB" dirty="0"/>
              <a:t>1. Structure Template Identification</a:t>
            </a:r>
            <a:endParaRPr lang="en-GB" dirty="0">
              <a:solidFill>
                <a:schemeClr val="bg1"/>
              </a:solidFill>
            </a:endParaRPr>
          </a:p>
        </p:txBody>
      </p:sp>
      <p:sp>
        <p:nvSpPr>
          <p:cNvPr id="9" name="Rounded Rectangle 8"/>
          <p:cNvSpPr/>
          <p:nvPr/>
        </p:nvSpPr>
        <p:spPr bwMode="auto">
          <a:xfrm>
            <a:off x="4024800" y="658800"/>
            <a:ext cx="5031055" cy="1293971"/>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GB" sz="1400" dirty="0" smtClean="0">
                <a:solidFill>
                  <a:schemeClr val="tx1"/>
                </a:solidFill>
                <a:latin typeface="Trebuchet MS" pitchFamily="34" charset="0"/>
              </a:rPr>
              <a:t>A. Load the Target Sequence</a:t>
            </a:r>
          </a:p>
          <a:p>
            <a:pPr marL="285750" indent="-285750">
              <a:buFont typeface="Arial" pitchFamily="34" charset="0"/>
              <a:buChar char="•"/>
            </a:pPr>
            <a:r>
              <a:rPr lang="en-GB" sz="1400" b="0" dirty="0">
                <a:solidFill>
                  <a:schemeClr val="tx1"/>
                </a:solidFill>
                <a:latin typeface="Trebuchet MS" pitchFamily="34" charset="0"/>
              </a:rPr>
              <a:t>Use the sequence identifier with </a:t>
            </a:r>
            <a:r>
              <a:rPr lang="en-GB" sz="1400" dirty="0">
                <a:solidFill>
                  <a:schemeClr val="tx1"/>
                </a:solidFill>
                <a:latin typeface="Trebuchet MS" pitchFamily="34" charset="0"/>
              </a:rPr>
              <a:t>File | Open URL… </a:t>
            </a:r>
            <a:r>
              <a:rPr lang="en-GB" sz="1400" b="0" dirty="0">
                <a:solidFill>
                  <a:schemeClr val="tx1"/>
                </a:solidFill>
                <a:latin typeface="Trebuchet MS" pitchFamily="34" charset="0"/>
              </a:rPr>
              <a:t>to load from the NCBI sequence </a:t>
            </a:r>
            <a:r>
              <a:rPr lang="en-GB" sz="1400" b="0" dirty="0" smtClean="0">
                <a:solidFill>
                  <a:schemeClr val="tx1"/>
                </a:solidFill>
                <a:latin typeface="Trebuchet MS" pitchFamily="34" charset="0"/>
              </a:rPr>
              <a:t>database</a:t>
            </a:r>
            <a:r>
              <a:rPr lang="en-US" sz="1400" b="0" dirty="0" smtClean="0">
                <a:solidFill>
                  <a:schemeClr val="tx1"/>
                </a:solidFill>
                <a:latin typeface="Trebuchet MS" pitchFamily="34" charset="0"/>
              </a:rPr>
              <a:t>, </a:t>
            </a:r>
            <a:r>
              <a:rPr lang="en-US" sz="1400" b="0" dirty="0">
                <a:solidFill>
                  <a:schemeClr val="tx1"/>
                </a:solidFill>
                <a:latin typeface="Trebuchet MS" pitchFamily="34" charset="0"/>
              </a:rPr>
              <a:t>or </a:t>
            </a:r>
            <a:r>
              <a:rPr lang="en-US" sz="1400" dirty="0">
                <a:solidFill>
                  <a:schemeClr val="tx1"/>
                </a:solidFill>
                <a:latin typeface="Trebuchet MS" pitchFamily="34" charset="0"/>
              </a:rPr>
              <a:t>File | </a:t>
            </a:r>
            <a:r>
              <a:rPr lang="en-US" sz="1400" dirty="0" smtClean="0">
                <a:solidFill>
                  <a:schemeClr val="tx1"/>
                </a:solidFill>
                <a:latin typeface="Trebuchet MS" pitchFamily="34" charset="0"/>
              </a:rPr>
              <a:t>Open…</a:t>
            </a:r>
            <a:r>
              <a:rPr lang="en-US" sz="1400" b="0" dirty="0" smtClean="0">
                <a:solidFill>
                  <a:schemeClr val="tx1"/>
                </a:solidFill>
                <a:latin typeface="Trebuchet MS" pitchFamily="34" charset="0"/>
              </a:rPr>
              <a:t> </a:t>
            </a:r>
            <a:r>
              <a:rPr lang="en-US" sz="1400" b="0" dirty="0">
                <a:solidFill>
                  <a:schemeClr val="tx1"/>
                </a:solidFill>
                <a:latin typeface="Trebuchet MS" pitchFamily="34" charset="0"/>
              </a:rPr>
              <a:t>to load from a file already on your </a:t>
            </a:r>
            <a:r>
              <a:rPr lang="en-US" sz="1400" b="0" dirty="0" smtClean="0">
                <a:solidFill>
                  <a:schemeClr val="tx1"/>
                </a:solidFill>
                <a:latin typeface="Trebuchet MS" pitchFamily="34" charset="0"/>
              </a:rPr>
              <a:t>network</a:t>
            </a:r>
            <a:endParaRPr lang="en-GB" sz="1400" b="0" dirty="0">
              <a:solidFill>
                <a:schemeClr val="tx1"/>
              </a:solidFill>
              <a:latin typeface="Trebuchet MS" pitchFamily="34" charset="0"/>
            </a:endParaRPr>
          </a:p>
          <a:p>
            <a:pPr marL="285750" indent="-285750">
              <a:buFont typeface="Arial" pitchFamily="34" charset="0"/>
              <a:buChar char="•"/>
            </a:pPr>
            <a:r>
              <a:rPr lang="en-GB" sz="1400" b="0" dirty="0" smtClean="0">
                <a:solidFill>
                  <a:schemeClr val="tx1"/>
                </a:solidFill>
                <a:latin typeface="Trebuchet MS" pitchFamily="34" charset="0"/>
              </a:rPr>
              <a:t>Copy </a:t>
            </a:r>
            <a:r>
              <a:rPr lang="en-GB" sz="1400" b="0" dirty="0">
                <a:solidFill>
                  <a:schemeClr val="tx1"/>
                </a:solidFill>
                <a:latin typeface="Trebuchet MS" pitchFamily="34" charset="0"/>
              </a:rPr>
              <a:t>and paste into a new sequence </a:t>
            </a:r>
            <a:r>
              <a:rPr lang="en-GB" sz="1400" b="0" dirty="0" smtClean="0">
                <a:solidFill>
                  <a:schemeClr val="tx1"/>
                </a:solidFill>
                <a:latin typeface="Trebuchet MS" pitchFamily="34" charset="0"/>
              </a:rPr>
              <a:t>window</a:t>
            </a:r>
            <a:endParaRPr lang="en-GB" sz="1400" b="0" dirty="0">
              <a:solidFill>
                <a:schemeClr val="tx1"/>
              </a:solidFill>
              <a:latin typeface="Trebuchet MS" pitchFamily="34" charset="0"/>
            </a:endParaRPr>
          </a:p>
        </p:txBody>
      </p:sp>
      <p:pic>
        <p:nvPicPr>
          <p:cNvPr id="2" name="Picture 2"/>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360000" y="3851455"/>
            <a:ext cx="4130040" cy="15011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Rounded Rectangle 13"/>
          <p:cNvSpPr/>
          <p:nvPr/>
        </p:nvSpPr>
        <p:spPr bwMode="auto">
          <a:xfrm>
            <a:off x="5202746" y="2113366"/>
            <a:ext cx="3853109" cy="3439239"/>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174625" indent="-174625">
              <a:buFont typeface="Arial" pitchFamily="34" charset="0"/>
              <a:buChar char="•"/>
            </a:pPr>
            <a:r>
              <a:rPr lang="en-GB" sz="1400" b="0" dirty="0">
                <a:solidFill>
                  <a:schemeClr val="tx1"/>
                </a:solidFill>
                <a:latin typeface="Trebuchet MS" pitchFamily="34" charset="0"/>
              </a:rPr>
              <a:t>Supported sequence file formats:</a:t>
            </a:r>
          </a:p>
          <a:p>
            <a:pPr marL="623888" lvl="1" indent="-166688">
              <a:buFont typeface="Trebuchet MS" pitchFamily="34" charset="0"/>
              <a:buChar char="‐"/>
            </a:pPr>
            <a:r>
              <a:rPr lang="en-GB" sz="1400" b="0" dirty="0" err="1">
                <a:solidFill>
                  <a:schemeClr val="tx1"/>
                </a:solidFill>
                <a:latin typeface="Trebuchet MS" pitchFamily="34" charset="0"/>
              </a:rPr>
              <a:t>Bioinformatic</a:t>
            </a:r>
            <a:r>
              <a:rPr lang="en-GB" sz="1400" b="0" dirty="0">
                <a:solidFill>
                  <a:schemeClr val="tx1"/>
                </a:solidFill>
                <a:latin typeface="Trebuchet MS" pitchFamily="34" charset="0"/>
              </a:rPr>
              <a:t> Sequence </a:t>
            </a:r>
            <a:r>
              <a:rPr lang="en-GB" sz="1400" b="0" dirty="0" err="1">
                <a:solidFill>
                  <a:schemeClr val="tx1"/>
                </a:solidFill>
                <a:latin typeface="Trebuchet MS" pitchFamily="34" charset="0"/>
              </a:rPr>
              <a:t>Markup</a:t>
            </a:r>
            <a:r>
              <a:rPr lang="en-GB" sz="1400" b="0" dirty="0">
                <a:solidFill>
                  <a:schemeClr val="tx1"/>
                </a:solidFill>
                <a:latin typeface="Trebuchet MS" pitchFamily="34" charset="0"/>
              </a:rPr>
              <a:t> Language (.</a:t>
            </a:r>
            <a:r>
              <a:rPr lang="en-GB" sz="1400" b="0" dirty="0" err="1">
                <a:solidFill>
                  <a:schemeClr val="tx1"/>
                </a:solidFill>
                <a:latin typeface="Trebuchet MS" pitchFamily="34" charset="0"/>
              </a:rPr>
              <a:t>bsml</a:t>
            </a:r>
            <a:r>
              <a:rPr lang="en-GB" sz="1400" b="0" dirty="0">
                <a:solidFill>
                  <a:schemeClr val="tx1"/>
                </a:solidFill>
                <a:latin typeface="Trebuchet MS" pitchFamily="34" charset="0"/>
              </a:rPr>
              <a:t>) (default)</a:t>
            </a:r>
          </a:p>
          <a:p>
            <a:pPr marL="623888" lvl="1" indent="-166688">
              <a:buFont typeface="Trebuchet MS" pitchFamily="34" charset="0"/>
              <a:buChar char="‐"/>
            </a:pPr>
            <a:r>
              <a:rPr lang="en-GB" sz="1400" b="0" dirty="0" err="1">
                <a:solidFill>
                  <a:schemeClr val="tx1"/>
                </a:solidFill>
                <a:latin typeface="Trebuchet MS" pitchFamily="34" charset="0"/>
              </a:rPr>
              <a:t>Biosym</a:t>
            </a:r>
            <a:r>
              <a:rPr lang="en-GB" sz="1400" b="0" dirty="0">
                <a:solidFill>
                  <a:schemeClr val="tx1"/>
                </a:solidFill>
                <a:latin typeface="Trebuchet MS" pitchFamily="34" charset="0"/>
              </a:rPr>
              <a:t> format (.</a:t>
            </a:r>
            <a:r>
              <a:rPr lang="en-GB" sz="1400" b="0" dirty="0" err="1">
                <a:solidFill>
                  <a:schemeClr val="tx1"/>
                </a:solidFill>
                <a:latin typeface="Trebuchet MS" pitchFamily="34" charset="0"/>
              </a:rPr>
              <a:t>seq</a:t>
            </a:r>
            <a:r>
              <a:rPr lang="en-GB" sz="1400" b="0" dirty="0">
                <a:solidFill>
                  <a:schemeClr val="tx1"/>
                </a:solidFill>
                <a:latin typeface="Trebuchet MS" pitchFamily="34" charset="0"/>
              </a:rPr>
              <a:t>)</a:t>
            </a:r>
          </a:p>
          <a:p>
            <a:pPr marL="623888" lvl="1" indent="-166688">
              <a:buFont typeface="Trebuchet MS" pitchFamily="34" charset="0"/>
              <a:buChar char="‐"/>
            </a:pPr>
            <a:r>
              <a:rPr lang="en-GB" sz="1400" b="0" dirty="0">
                <a:solidFill>
                  <a:schemeClr val="tx1"/>
                </a:solidFill>
                <a:latin typeface="Trebuchet MS" pitchFamily="34" charset="0"/>
              </a:rPr>
              <a:t>Pearson (FASTA) format (.</a:t>
            </a:r>
            <a:r>
              <a:rPr lang="en-GB" sz="1400" b="0" dirty="0" err="1">
                <a:solidFill>
                  <a:schemeClr val="tx1"/>
                </a:solidFill>
                <a:latin typeface="Trebuchet MS" pitchFamily="34" charset="0"/>
              </a:rPr>
              <a:t>fasta</a:t>
            </a:r>
            <a:r>
              <a:rPr lang="en-GB" sz="1400" b="0" dirty="0">
                <a:solidFill>
                  <a:schemeClr val="tx1"/>
                </a:solidFill>
                <a:latin typeface="Trebuchet MS" pitchFamily="34" charset="0"/>
              </a:rPr>
              <a:t>)</a:t>
            </a:r>
          </a:p>
          <a:p>
            <a:pPr marL="623888" lvl="1" indent="-166688">
              <a:buFont typeface="Trebuchet MS" pitchFamily="34" charset="0"/>
              <a:buChar char="‐"/>
            </a:pPr>
            <a:r>
              <a:rPr lang="en-GB" sz="1400" b="0" dirty="0">
                <a:solidFill>
                  <a:schemeClr val="tx1"/>
                </a:solidFill>
                <a:latin typeface="Trebuchet MS" pitchFamily="34" charset="0"/>
              </a:rPr>
              <a:t>NBRF-PIR format (.</a:t>
            </a:r>
            <a:r>
              <a:rPr lang="en-GB" sz="1400" b="0" dirty="0" err="1">
                <a:solidFill>
                  <a:schemeClr val="tx1"/>
                </a:solidFill>
                <a:latin typeface="Trebuchet MS" pitchFamily="34" charset="0"/>
              </a:rPr>
              <a:t>pir</a:t>
            </a:r>
            <a:r>
              <a:rPr lang="en-GB" sz="1400" b="0" dirty="0">
                <a:solidFill>
                  <a:schemeClr val="tx1"/>
                </a:solidFill>
                <a:latin typeface="Trebuchet MS" pitchFamily="34" charset="0"/>
              </a:rPr>
              <a:t>)</a:t>
            </a:r>
          </a:p>
          <a:p>
            <a:pPr marL="623888" lvl="1" indent="-166688">
              <a:buFont typeface="Trebuchet MS" pitchFamily="34" charset="0"/>
              <a:buChar char="‐"/>
            </a:pPr>
            <a:r>
              <a:rPr lang="en-GB" sz="1400" b="0" dirty="0">
                <a:solidFill>
                  <a:schemeClr val="tx1"/>
                </a:solidFill>
                <a:latin typeface="Trebuchet MS" pitchFamily="34" charset="0"/>
              </a:rPr>
              <a:t>Swiss-</a:t>
            </a:r>
            <a:r>
              <a:rPr lang="en-GB" sz="1400" b="0" dirty="0" err="1">
                <a:solidFill>
                  <a:schemeClr val="tx1"/>
                </a:solidFill>
                <a:latin typeface="Trebuchet MS" pitchFamily="34" charset="0"/>
              </a:rPr>
              <a:t>Prot</a:t>
            </a:r>
            <a:r>
              <a:rPr lang="en-GB" sz="1400" b="0" dirty="0">
                <a:solidFill>
                  <a:schemeClr val="tx1"/>
                </a:solidFill>
                <a:latin typeface="Trebuchet MS" pitchFamily="34" charset="0"/>
              </a:rPr>
              <a:t> format (.</a:t>
            </a:r>
            <a:r>
              <a:rPr lang="en-GB" sz="1400" b="0" dirty="0" err="1">
                <a:solidFill>
                  <a:schemeClr val="tx1"/>
                </a:solidFill>
                <a:latin typeface="Trebuchet MS" pitchFamily="34" charset="0"/>
              </a:rPr>
              <a:t>sws</a:t>
            </a:r>
            <a:r>
              <a:rPr lang="en-GB" sz="1400" b="0" dirty="0">
                <a:solidFill>
                  <a:schemeClr val="tx1"/>
                </a:solidFill>
                <a:latin typeface="Trebuchet MS" pitchFamily="34" charset="0"/>
              </a:rPr>
              <a:t>)</a:t>
            </a:r>
          </a:p>
          <a:p>
            <a:pPr marL="623888" lvl="1" indent="-166688">
              <a:buFont typeface="Trebuchet MS" pitchFamily="34" charset="0"/>
              <a:buChar char="‐"/>
            </a:pPr>
            <a:r>
              <a:rPr lang="en-GB" sz="1400" b="0" dirty="0" err="1">
                <a:solidFill>
                  <a:schemeClr val="tx1"/>
                </a:solidFill>
                <a:latin typeface="Trebuchet MS" pitchFamily="34" charset="0"/>
              </a:rPr>
              <a:t>GenBank</a:t>
            </a:r>
            <a:r>
              <a:rPr lang="en-GB" sz="1400" b="0" dirty="0">
                <a:solidFill>
                  <a:schemeClr val="tx1"/>
                </a:solidFill>
                <a:latin typeface="Trebuchet MS" pitchFamily="34" charset="0"/>
              </a:rPr>
              <a:t> (.</a:t>
            </a:r>
            <a:r>
              <a:rPr lang="en-GB" sz="1400" b="0" dirty="0" err="1">
                <a:solidFill>
                  <a:schemeClr val="tx1"/>
                </a:solidFill>
                <a:latin typeface="Trebuchet MS" pitchFamily="34" charset="0"/>
              </a:rPr>
              <a:t>gb</a:t>
            </a:r>
            <a:r>
              <a:rPr lang="en-GB" sz="1400" b="0" dirty="0">
                <a:solidFill>
                  <a:schemeClr val="tx1"/>
                </a:solidFill>
                <a:latin typeface="Trebuchet MS" pitchFamily="34" charset="0"/>
              </a:rPr>
              <a:t>)</a:t>
            </a:r>
          </a:p>
          <a:p>
            <a:pPr marL="623888" lvl="1" indent="-166688">
              <a:buFont typeface="Trebuchet MS" pitchFamily="34" charset="0"/>
              <a:buChar char="‐"/>
            </a:pPr>
            <a:r>
              <a:rPr lang="en-GB" sz="1400" b="0" dirty="0" err="1">
                <a:solidFill>
                  <a:schemeClr val="tx1"/>
                </a:solidFill>
                <a:latin typeface="Trebuchet MS" pitchFamily="34" charset="0"/>
              </a:rPr>
              <a:t>ClustalW</a:t>
            </a:r>
            <a:r>
              <a:rPr lang="en-GB" sz="1400" b="0" dirty="0">
                <a:solidFill>
                  <a:schemeClr val="tx1"/>
                </a:solidFill>
                <a:latin typeface="Trebuchet MS" pitchFamily="34" charset="0"/>
              </a:rPr>
              <a:t> (.</a:t>
            </a:r>
            <a:r>
              <a:rPr lang="en-GB" sz="1400" b="0" dirty="0" err="1">
                <a:solidFill>
                  <a:schemeClr val="tx1"/>
                </a:solidFill>
                <a:latin typeface="Trebuchet MS" pitchFamily="34" charset="0"/>
              </a:rPr>
              <a:t>aln</a:t>
            </a:r>
            <a:r>
              <a:rPr lang="en-GB" sz="1400" b="0" dirty="0">
                <a:solidFill>
                  <a:schemeClr val="tx1"/>
                </a:solidFill>
                <a:latin typeface="Trebuchet MS" pitchFamily="34" charset="0"/>
              </a:rPr>
              <a:t>)</a:t>
            </a:r>
          </a:p>
          <a:p>
            <a:pPr marL="623888" lvl="1" indent="-166688">
              <a:buFont typeface="Trebuchet MS" pitchFamily="34" charset="0"/>
              <a:buChar char="‐"/>
            </a:pPr>
            <a:r>
              <a:rPr lang="en-GB" sz="1400" b="0" dirty="0" err="1">
                <a:solidFill>
                  <a:schemeClr val="tx1"/>
                </a:solidFill>
                <a:latin typeface="Trebuchet MS" pitchFamily="34" charset="0"/>
              </a:rPr>
              <a:t>Biosym</a:t>
            </a:r>
            <a:r>
              <a:rPr lang="en-GB" sz="1400" b="0" dirty="0">
                <a:solidFill>
                  <a:schemeClr val="tx1"/>
                </a:solidFill>
                <a:latin typeface="Trebuchet MS" pitchFamily="34" charset="0"/>
              </a:rPr>
              <a:t> Alignment (.align)</a:t>
            </a:r>
          </a:p>
          <a:p>
            <a:pPr marL="623888" lvl="1" indent="-166688">
              <a:buFont typeface="Trebuchet MS" pitchFamily="34" charset="0"/>
              <a:buChar char="‐"/>
            </a:pPr>
            <a:r>
              <a:rPr lang="en-GB" sz="1400" b="0" dirty="0" err="1">
                <a:solidFill>
                  <a:schemeClr val="tx1"/>
                </a:solidFill>
                <a:latin typeface="Trebuchet MS" pitchFamily="34" charset="0"/>
              </a:rPr>
              <a:t>Clustal</a:t>
            </a:r>
            <a:r>
              <a:rPr lang="en-GB" sz="1400" b="0" dirty="0">
                <a:solidFill>
                  <a:schemeClr val="tx1"/>
                </a:solidFill>
                <a:latin typeface="Trebuchet MS" pitchFamily="34" charset="0"/>
              </a:rPr>
              <a:t> (.</a:t>
            </a:r>
            <a:r>
              <a:rPr lang="en-GB" sz="1400" b="0" dirty="0" err="1">
                <a:solidFill>
                  <a:schemeClr val="tx1"/>
                </a:solidFill>
                <a:latin typeface="Trebuchet MS" pitchFamily="34" charset="0"/>
              </a:rPr>
              <a:t>aln</a:t>
            </a:r>
            <a:r>
              <a:rPr lang="en-GB" sz="1400" b="0" dirty="0">
                <a:solidFill>
                  <a:schemeClr val="tx1"/>
                </a:solidFill>
                <a:latin typeface="Trebuchet MS" pitchFamily="34" charset="0"/>
              </a:rPr>
              <a:t>)</a:t>
            </a:r>
          </a:p>
          <a:p>
            <a:pPr marL="623888" lvl="1" indent="-166688">
              <a:buFont typeface="Trebuchet MS" pitchFamily="34" charset="0"/>
              <a:buChar char="‐"/>
            </a:pPr>
            <a:r>
              <a:rPr lang="en-GB" sz="1400" b="0" dirty="0">
                <a:solidFill>
                  <a:schemeClr val="tx1"/>
                </a:solidFill>
                <a:latin typeface="Trebuchet MS" pitchFamily="34" charset="0"/>
              </a:rPr>
              <a:t>GDE (.</a:t>
            </a:r>
            <a:r>
              <a:rPr lang="en-GB" sz="1400" b="0" dirty="0" err="1">
                <a:solidFill>
                  <a:schemeClr val="tx1"/>
                </a:solidFill>
                <a:latin typeface="Trebuchet MS" pitchFamily="34" charset="0"/>
              </a:rPr>
              <a:t>gde</a:t>
            </a:r>
            <a:r>
              <a:rPr lang="en-GB" sz="1400" b="0" dirty="0">
                <a:solidFill>
                  <a:schemeClr val="tx1"/>
                </a:solidFill>
                <a:latin typeface="Trebuchet MS" pitchFamily="34" charset="0"/>
              </a:rPr>
              <a:t>) </a:t>
            </a:r>
          </a:p>
          <a:p>
            <a:pPr marL="623888" lvl="1" indent="-166688">
              <a:buFont typeface="Trebuchet MS" pitchFamily="34" charset="0"/>
              <a:buChar char="‐"/>
            </a:pPr>
            <a:r>
              <a:rPr lang="en-GB" sz="1400" b="0" dirty="0">
                <a:solidFill>
                  <a:schemeClr val="tx1"/>
                </a:solidFill>
                <a:latin typeface="Trebuchet MS" pitchFamily="34" charset="0"/>
              </a:rPr>
              <a:t>GCG format (.</a:t>
            </a:r>
            <a:r>
              <a:rPr lang="en-GB" sz="1400" b="0" dirty="0" err="1">
                <a:solidFill>
                  <a:schemeClr val="tx1"/>
                </a:solidFill>
                <a:latin typeface="Trebuchet MS" pitchFamily="34" charset="0"/>
              </a:rPr>
              <a:t>ssf</a:t>
            </a:r>
            <a:r>
              <a:rPr lang="en-GB" sz="1400" b="0" dirty="0">
                <a:solidFill>
                  <a:schemeClr val="tx1"/>
                </a:solidFill>
                <a:latin typeface="Trebuchet MS" pitchFamily="34" charset="0"/>
              </a:rPr>
              <a:t> and .</a:t>
            </a:r>
            <a:r>
              <a:rPr lang="en-GB" sz="1400" b="0" dirty="0" err="1">
                <a:solidFill>
                  <a:schemeClr val="tx1"/>
                </a:solidFill>
                <a:latin typeface="Trebuchet MS" pitchFamily="34" charset="0"/>
              </a:rPr>
              <a:t>rsf</a:t>
            </a:r>
            <a:r>
              <a:rPr lang="en-GB" sz="1400" b="0" dirty="0">
                <a:solidFill>
                  <a:schemeClr val="tx1"/>
                </a:solidFill>
                <a:latin typeface="Trebuchet MS" pitchFamily="34" charset="0"/>
              </a:rPr>
              <a:t>)</a:t>
            </a:r>
          </a:p>
          <a:p>
            <a:pPr marL="623888" lvl="1" indent="-166688">
              <a:buFont typeface="Trebuchet MS" pitchFamily="34" charset="0"/>
              <a:buChar char="‐"/>
            </a:pPr>
            <a:r>
              <a:rPr lang="en-GB" sz="1400" b="0" dirty="0">
                <a:solidFill>
                  <a:schemeClr val="tx1"/>
                </a:solidFill>
                <a:latin typeface="Trebuchet MS" pitchFamily="34" charset="0"/>
              </a:rPr>
              <a:t>GCG multiple sequence (.</a:t>
            </a:r>
            <a:r>
              <a:rPr lang="en-GB" sz="1400" b="0" dirty="0" err="1">
                <a:solidFill>
                  <a:schemeClr val="tx1"/>
                </a:solidFill>
                <a:latin typeface="Trebuchet MS" pitchFamily="34" charset="0"/>
              </a:rPr>
              <a:t>msf</a:t>
            </a:r>
            <a:r>
              <a:rPr lang="en-GB" sz="1400" b="0" dirty="0" smtClean="0">
                <a:solidFill>
                  <a:schemeClr val="tx1"/>
                </a:solidFill>
                <a:latin typeface="Trebuchet MS" pitchFamily="34" charset="0"/>
              </a:rPr>
              <a:t>)</a:t>
            </a:r>
            <a:endParaRPr lang="en-GB" sz="1400" b="0" dirty="0">
              <a:solidFill>
                <a:schemeClr val="tx1"/>
              </a:solidFill>
              <a:latin typeface="Trebuchet MS" pitchFamily="34" charset="0"/>
            </a:endParaRPr>
          </a:p>
        </p:txBody>
      </p:sp>
      <p:sp>
        <p:nvSpPr>
          <p:cNvPr id="21" name="Oval 20"/>
          <p:cNvSpPr/>
          <p:nvPr/>
        </p:nvSpPr>
        <p:spPr bwMode="auto">
          <a:xfrm>
            <a:off x="-190220" y="1296000"/>
            <a:ext cx="1459390" cy="360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17" name="Rounded Rectangle 16"/>
          <p:cNvSpPr/>
          <p:nvPr/>
        </p:nvSpPr>
        <p:spPr bwMode="auto">
          <a:xfrm>
            <a:off x="462665" y="5950800"/>
            <a:ext cx="8218670" cy="817245"/>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174625" indent="-174625">
              <a:buFont typeface="Arial" pitchFamily="34" charset="0"/>
              <a:buChar char="•"/>
            </a:pPr>
            <a:r>
              <a:rPr lang="en-US" sz="1400" b="0" dirty="0">
                <a:solidFill>
                  <a:schemeClr val="tx1"/>
                </a:solidFill>
                <a:latin typeface="Trebuchet MS" pitchFamily="34" charset="0"/>
              </a:rPr>
              <a:t>For </a:t>
            </a:r>
            <a:r>
              <a:rPr lang="en-US" sz="1400" b="0" dirty="0" smtClean="0">
                <a:solidFill>
                  <a:schemeClr val="tx1"/>
                </a:solidFill>
                <a:latin typeface="Trebuchet MS" pitchFamily="34" charset="0"/>
              </a:rPr>
              <a:t>antibody modeling </a:t>
            </a:r>
            <a:r>
              <a:rPr lang="en-US" sz="1400" b="0" dirty="0">
                <a:solidFill>
                  <a:schemeClr val="tx1"/>
                </a:solidFill>
                <a:latin typeface="Trebuchet MS" pitchFamily="34" charset="0"/>
              </a:rPr>
              <a:t>you will need </a:t>
            </a:r>
            <a:r>
              <a:rPr lang="en-US" sz="1400" b="0" dirty="0" smtClean="0">
                <a:solidFill>
                  <a:schemeClr val="tx1"/>
                </a:solidFill>
                <a:latin typeface="Trebuchet MS" pitchFamily="34" charset="0"/>
              </a:rPr>
              <a:t>a separate Light </a:t>
            </a:r>
            <a:r>
              <a:rPr lang="en-US" sz="1400" b="0" dirty="0">
                <a:solidFill>
                  <a:schemeClr val="tx1"/>
                </a:solidFill>
                <a:latin typeface="Trebuchet MS" pitchFamily="34" charset="0"/>
              </a:rPr>
              <a:t>chain sequence </a:t>
            </a:r>
            <a:r>
              <a:rPr lang="en-US" sz="1400" b="0" dirty="0" smtClean="0">
                <a:solidFill>
                  <a:schemeClr val="tx1"/>
                </a:solidFill>
                <a:latin typeface="Trebuchet MS" pitchFamily="34" charset="0"/>
              </a:rPr>
              <a:t>and </a:t>
            </a:r>
            <a:r>
              <a:rPr lang="en-US" sz="1400" b="0" dirty="0">
                <a:solidFill>
                  <a:schemeClr val="tx1"/>
                </a:solidFill>
                <a:latin typeface="Trebuchet MS" pitchFamily="34" charset="0"/>
              </a:rPr>
              <a:t>Heavy </a:t>
            </a:r>
            <a:r>
              <a:rPr lang="en-US" sz="1400" b="0" dirty="0" smtClean="0">
                <a:solidFill>
                  <a:schemeClr val="tx1"/>
                </a:solidFill>
                <a:latin typeface="Trebuchet MS" pitchFamily="34" charset="0"/>
              </a:rPr>
              <a:t>chain sequence</a:t>
            </a:r>
          </a:p>
          <a:p>
            <a:pPr marL="174625" indent="-174625">
              <a:buFont typeface="Arial" pitchFamily="34" charset="0"/>
              <a:buChar char="•"/>
            </a:pPr>
            <a:r>
              <a:rPr lang="en-US" sz="1400" b="0" dirty="0" smtClean="0">
                <a:solidFill>
                  <a:schemeClr val="tx1"/>
                </a:solidFill>
                <a:latin typeface="Trebuchet MS" pitchFamily="34" charset="0"/>
              </a:rPr>
              <a:t>If your sequence is in a single file, cut-and-paste one sequence into a new Sequence Window </a:t>
            </a:r>
          </a:p>
          <a:p>
            <a:pPr algn="ctr"/>
            <a:r>
              <a:rPr lang="en-US" sz="1400" dirty="0" smtClean="0">
                <a:solidFill>
                  <a:schemeClr val="tx1"/>
                </a:solidFill>
                <a:latin typeface="Trebuchet MS" pitchFamily="34" charset="0"/>
              </a:rPr>
              <a:t>Tip: </a:t>
            </a:r>
            <a:r>
              <a:rPr lang="en-US" sz="1400" b="0" dirty="0" smtClean="0">
                <a:solidFill>
                  <a:schemeClr val="tx1"/>
                </a:solidFill>
                <a:latin typeface="Trebuchet MS" pitchFamily="34" charset="0"/>
              </a:rPr>
              <a:t>Name each Sequence Window to easily keep track of the light and heavy sequences</a:t>
            </a:r>
            <a:endParaRPr lang="en-US" sz="1400" b="0" dirty="0">
              <a:solidFill>
                <a:schemeClr val="tx1"/>
              </a:solidFill>
              <a:latin typeface="Trebuchet MS" pitchFamily="34" charset="0"/>
            </a:endParaRPr>
          </a:p>
        </p:txBody>
      </p:sp>
      <p:pic>
        <p:nvPicPr>
          <p:cNvPr id="9224" name="Picture 8"/>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360000" y="3851455"/>
            <a:ext cx="4130040" cy="150114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2" name="Picture 7"/>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3954054" y="4696365"/>
            <a:ext cx="1170000" cy="9192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6" name="Oval 15"/>
          <p:cNvSpPr/>
          <p:nvPr/>
        </p:nvSpPr>
        <p:spPr bwMode="auto">
          <a:xfrm>
            <a:off x="3756940" y="4714430"/>
            <a:ext cx="1133860" cy="288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Tree>
    <p:extLst>
      <p:ext uri="{BB962C8B-B14F-4D97-AF65-F5344CB8AC3E}">
        <p14:creationId xmlns:p14="http://schemas.microsoft.com/office/powerpoint/2010/main" xmlns="" val="28057120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218"/>
                                        </p:tgtEl>
                                        <p:attrNameLst>
                                          <p:attrName>style.visibility</p:attrName>
                                        </p:attrNameLst>
                                      </p:cBhvr>
                                      <p:to>
                                        <p:strVal val="visible"/>
                                      </p:to>
                                    </p:set>
                                    <p:animEffect transition="in" filter="fade">
                                      <p:cBhvr>
                                        <p:cTn id="12" dur="1000"/>
                                        <p:tgtEl>
                                          <p:spTgt spid="9218"/>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224"/>
                                        </p:tgtEl>
                                        <p:attrNameLst>
                                          <p:attrName>style.visibility</p:attrName>
                                        </p:attrNameLst>
                                      </p:cBhvr>
                                      <p:to>
                                        <p:strVal val="visible"/>
                                      </p:to>
                                    </p:set>
                                    <p:animEffect transition="in" filter="fade">
                                      <p:cBhvr>
                                        <p:cTn id="21" dur="1000"/>
                                        <p:tgtEl>
                                          <p:spTgt spid="9224"/>
                                        </p:tgtEl>
                                      </p:cBhvr>
                                    </p:animEffec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1000"/>
                                        <p:tgtEl>
                                          <p:spTgt spid="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9220"/>
                                        </p:tgtEl>
                                        <p:attrNameLst>
                                          <p:attrName>style.visibility</p:attrName>
                                        </p:attrNameLst>
                                      </p:cBhvr>
                                      <p:to>
                                        <p:strVal val="visible"/>
                                      </p:to>
                                    </p:set>
                                    <p:animEffect transition="in" filter="fade">
                                      <p:cBhvr>
                                        <p:cTn id="38" dur="1000"/>
                                        <p:tgtEl>
                                          <p:spTgt spid="9220"/>
                                        </p:tgtEl>
                                      </p:cBhvr>
                                    </p:animEffect>
                                  </p:childTnLst>
                                </p:cTn>
                              </p:par>
                            </p:childTnLst>
                          </p:cTn>
                        </p:par>
                        <p:par>
                          <p:cTn id="39" fill="hold">
                            <p:stCondLst>
                              <p:cond delay="1000"/>
                            </p:stCondLst>
                            <p:childTnLst>
                              <p:par>
                                <p:cTn id="40" presetID="10"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childTnLst>
                                </p:cTn>
                              </p:par>
                            </p:childTnLst>
                          </p:cTn>
                        </p:par>
                        <p:par>
                          <p:cTn id="43" fill="hold">
                            <p:stCondLst>
                              <p:cond delay="2000"/>
                            </p:stCondLst>
                            <p:childTnLst>
                              <p:par>
                                <p:cTn id="44" presetID="10" presetClass="entr" presetSubtype="0"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21" grpId="0" animBg="1"/>
      <p:bldP spid="17" grpId="0" animBg="1"/>
      <p:bldP spid="1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1. Structure Template Identification</a:t>
            </a:r>
          </a:p>
        </p:txBody>
      </p:sp>
      <p:sp>
        <p:nvSpPr>
          <p:cNvPr id="12" name="Rounded Rectangle 11"/>
          <p:cNvSpPr/>
          <p:nvPr/>
        </p:nvSpPr>
        <p:spPr bwMode="auto">
          <a:xfrm>
            <a:off x="4024800" y="658800"/>
            <a:ext cx="5031055" cy="1055608"/>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GB" sz="1400" dirty="0" smtClean="0">
                <a:solidFill>
                  <a:schemeClr val="tx1"/>
                </a:solidFill>
                <a:latin typeface="Trebuchet MS" pitchFamily="34" charset="0"/>
              </a:rPr>
              <a:t>B. Annotate Antibody Sequence</a:t>
            </a:r>
          </a:p>
          <a:p>
            <a:pPr marL="285750" indent="-285750">
              <a:buFont typeface="Arial" pitchFamily="34" charset="0"/>
              <a:buChar char="•"/>
            </a:pPr>
            <a:r>
              <a:rPr lang="en-US" sz="1400" b="0" dirty="0">
                <a:solidFill>
                  <a:schemeClr val="tx1"/>
                </a:solidFill>
                <a:latin typeface="Trebuchet MS" pitchFamily="34" charset="0"/>
              </a:rPr>
              <a:t>Annotation of an antibody sequence identifies the heavy and light chains, constant domains, variable domains and the CDRs in </a:t>
            </a:r>
            <a:r>
              <a:rPr lang="en-US" sz="1400" b="0" dirty="0" smtClean="0">
                <a:solidFill>
                  <a:schemeClr val="tx1"/>
                </a:solidFill>
                <a:latin typeface="Trebuchet MS" pitchFamily="34" charset="0"/>
              </a:rPr>
              <a:t>each</a:t>
            </a:r>
            <a:endParaRPr lang="en-US" sz="1400" b="0" dirty="0">
              <a:solidFill>
                <a:schemeClr val="tx1"/>
              </a:solidFill>
              <a:latin typeface="Trebuchet MS" pitchFamily="34" charset="0"/>
            </a:endParaRPr>
          </a:p>
        </p:txBody>
      </p:sp>
      <p:sp>
        <p:nvSpPr>
          <p:cNvPr id="16" name="Oval 15"/>
          <p:cNvSpPr/>
          <p:nvPr/>
        </p:nvSpPr>
        <p:spPr bwMode="auto">
          <a:xfrm>
            <a:off x="1805" y="3491455"/>
            <a:ext cx="1459390" cy="360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18" name="Rounded Rectangle 17"/>
          <p:cNvSpPr/>
          <p:nvPr/>
        </p:nvSpPr>
        <p:spPr bwMode="auto">
          <a:xfrm>
            <a:off x="4908834" y="3621025"/>
            <a:ext cx="4147021" cy="2247424"/>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174625" indent="-174625">
              <a:buFont typeface="Arial" pitchFamily="34" charset="0"/>
              <a:buChar char="•"/>
            </a:pPr>
            <a:r>
              <a:rPr lang="en-US" sz="1400" b="0" dirty="0">
                <a:solidFill>
                  <a:schemeClr val="tx1"/>
                </a:solidFill>
                <a:latin typeface="Trebuchet MS" pitchFamily="34" charset="0"/>
              </a:rPr>
              <a:t>Uses HMM method for rapid accurate assignment</a:t>
            </a:r>
          </a:p>
          <a:p>
            <a:pPr marL="174625" indent="-174625">
              <a:buFont typeface="Arial" pitchFamily="34" charset="0"/>
              <a:buChar char="•"/>
            </a:pPr>
            <a:r>
              <a:rPr lang="en-US" sz="1400" b="0" dirty="0">
                <a:solidFill>
                  <a:schemeClr val="tx1"/>
                </a:solidFill>
                <a:latin typeface="Trebuchet MS" pitchFamily="34" charset="0"/>
              </a:rPr>
              <a:t>Advanced option includes customization of  CDR assignments</a:t>
            </a:r>
          </a:p>
          <a:p>
            <a:pPr marL="174625" indent="-174625">
              <a:buFont typeface="Arial" pitchFamily="34" charset="0"/>
              <a:buChar char="•"/>
            </a:pPr>
            <a:r>
              <a:rPr lang="en-US" sz="1400" b="0" dirty="0">
                <a:solidFill>
                  <a:schemeClr val="tx1"/>
                </a:solidFill>
                <a:latin typeface="Trebuchet MS" pitchFamily="34" charset="0"/>
              </a:rPr>
              <a:t>Allows renumbering of residues and alignment of multiple sequences</a:t>
            </a:r>
          </a:p>
          <a:p>
            <a:pPr marL="174625" indent="-174625">
              <a:buFont typeface="Arial" pitchFamily="34" charset="0"/>
              <a:buChar char="•"/>
            </a:pPr>
            <a:r>
              <a:rPr lang="en-US" sz="1400" b="0" dirty="0">
                <a:solidFill>
                  <a:schemeClr val="tx1"/>
                </a:solidFill>
                <a:latin typeface="Trebuchet MS" pitchFamily="34" charset="0"/>
              </a:rPr>
              <a:t>The alignment option should not be used if the input sequences contain different </a:t>
            </a:r>
            <a:r>
              <a:rPr lang="en-US" sz="1400" b="0" dirty="0" smtClean="0">
                <a:solidFill>
                  <a:schemeClr val="tx1"/>
                </a:solidFill>
                <a:latin typeface="Trebuchet MS" pitchFamily="34" charset="0"/>
              </a:rPr>
              <a:t>domains to each other</a:t>
            </a:r>
            <a:endParaRPr lang="en-US" sz="1400" b="0" dirty="0">
              <a:solidFill>
                <a:schemeClr val="tx1"/>
              </a:solidFill>
              <a:latin typeface="Trebuchet MS" pitchFamily="34" charset="0"/>
            </a:endParaRPr>
          </a:p>
        </p:txBody>
      </p:sp>
      <p:pic>
        <p:nvPicPr>
          <p:cNvPr id="14" name="Picture 4"/>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60000" y="4150400"/>
            <a:ext cx="4084320" cy="23469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2613345" y="4892417"/>
            <a:ext cx="2087619" cy="495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390953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43"/>
                                        </p:tgtEl>
                                        <p:attrNameLst>
                                          <p:attrName>style.visibility</p:attrName>
                                        </p:attrNameLst>
                                      </p:cBhvr>
                                      <p:to>
                                        <p:strVal val="visible"/>
                                      </p:to>
                                    </p:set>
                                    <p:animEffect transition="in" filter="fade">
                                      <p:cBhvr>
                                        <p:cTn id="12" dur="1000"/>
                                        <p:tgtEl>
                                          <p:spTgt spid="1024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childTnLst>
                                </p:cTn>
                              </p:par>
                            </p:childTnLst>
                          </p:cTn>
                        </p:par>
                        <p:par>
                          <p:cTn id="17" fill="hold">
                            <p:stCondLst>
                              <p:cond delay="2000"/>
                            </p:stCondLst>
                            <p:childTnLst>
                              <p:par>
                                <p:cTn id="18" presetID="10"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2053"/>
                                        </p:tgtEl>
                                        <p:attrNameLst>
                                          <p:attrName>style.visibility</p:attrName>
                                        </p:attrNameLst>
                                      </p:cBhvr>
                                      <p:to>
                                        <p:strVal val="visible"/>
                                      </p:to>
                                    </p:set>
                                    <p:animEffect transition="in" filter="fade">
                                      <p:cBhvr>
                                        <p:cTn id="23" dur="1000"/>
                                        <p:tgtEl>
                                          <p:spTgt spid="2053"/>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1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60000" y="1892800"/>
            <a:ext cx="2849880" cy="10210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GB" dirty="0" smtClean="0"/>
              <a:t>1. Structure Template Identification</a:t>
            </a:r>
            <a:endParaRPr lang="en-GB" dirty="0"/>
          </a:p>
        </p:txBody>
      </p:sp>
      <p:pic>
        <p:nvPicPr>
          <p:cNvPr id="11267"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1268" name="Picture 4"/>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Rounded Rectangle 5"/>
          <p:cNvSpPr/>
          <p:nvPr/>
        </p:nvSpPr>
        <p:spPr bwMode="auto">
          <a:xfrm>
            <a:off x="4024800" y="662400"/>
            <a:ext cx="5031055" cy="1055608"/>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GB" sz="1400" dirty="0">
                <a:solidFill>
                  <a:schemeClr val="tx1"/>
                </a:solidFill>
                <a:latin typeface="Trebuchet MS" pitchFamily="34" charset="0"/>
              </a:rPr>
              <a:t>C. </a:t>
            </a:r>
            <a:r>
              <a:rPr lang="en-GB" sz="1400" dirty="0" err="1">
                <a:solidFill>
                  <a:schemeClr val="tx1"/>
                </a:solidFill>
                <a:latin typeface="Trebuchet MS" pitchFamily="34" charset="0"/>
              </a:rPr>
              <a:t>Analyze</a:t>
            </a:r>
            <a:r>
              <a:rPr lang="en-GB" sz="1400" dirty="0">
                <a:solidFill>
                  <a:schemeClr val="tx1"/>
                </a:solidFill>
                <a:latin typeface="Trebuchet MS" pitchFamily="34" charset="0"/>
              </a:rPr>
              <a:t> Antibody Annotation</a:t>
            </a:r>
          </a:p>
          <a:p>
            <a:pPr marL="285750" indent="-285750">
              <a:buFont typeface="Arial" pitchFamily="34" charset="0"/>
              <a:buChar char="•"/>
            </a:pPr>
            <a:r>
              <a:rPr lang="en-US" sz="1400" b="0" dirty="0">
                <a:solidFill>
                  <a:schemeClr val="tx1"/>
                </a:solidFill>
                <a:latin typeface="Trebuchet MS" pitchFamily="34" charset="0"/>
              </a:rPr>
              <a:t>IMGT is the reference used by Discovery Studio</a:t>
            </a:r>
          </a:p>
          <a:p>
            <a:pPr marL="285750" indent="-285750">
              <a:buFont typeface="Arial" pitchFamily="34" charset="0"/>
              <a:buChar char="•"/>
            </a:pPr>
            <a:r>
              <a:rPr lang="en-US" sz="1400" b="0" dirty="0">
                <a:solidFill>
                  <a:schemeClr val="tx1"/>
                </a:solidFill>
                <a:latin typeface="Trebuchet MS" pitchFamily="34" charset="0"/>
              </a:rPr>
              <a:t>The other </a:t>
            </a:r>
            <a:r>
              <a:rPr lang="en-US" sz="1400" b="0" dirty="0" smtClean="0">
                <a:solidFill>
                  <a:schemeClr val="tx1"/>
                </a:solidFill>
                <a:latin typeface="Trebuchet MS" pitchFamily="34" charset="0"/>
              </a:rPr>
              <a:t>supported </a:t>
            </a:r>
            <a:r>
              <a:rPr lang="en-US" sz="1400" b="0" dirty="0">
                <a:solidFill>
                  <a:schemeClr val="tx1"/>
                </a:solidFill>
                <a:latin typeface="Trebuchet MS" pitchFamily="34" charset="0"/>
              </a:rPr>
              <a:t>methods (</a:t>
            </a:r>
            <a:r>
              <a:rPr lang="en-US" sz="1400" b="0" dirty="0" err="1">
                <a:solidFill>
                  <a:schemeClr val="tx1"/>
                </a:solidFill>
                <a:latin typeface="Trebuchet MS" pitchFamily="34" charset="0"/>
              </a:rPr>
              <a:t>Chothia</a:t>
            </a:r>
            <a:r>
              <a:rPr lang="en-US" sz="1400" b="0" dirty="0">
                <a:solidFill>
                  <a:schemeClr val="tx1"/>
                </a:solidFill>
                <a:latin typeface="Trebuchet MS" pitchFamily="34" charset="0"/>
              </a:rPr>
              <a:t>, </a:t>
            </a:r>
            <a:r>
              <a:rPr lang="en-US" sz="1400" b="0" dirty="0" err="1">
                <a:solidFill>
                  <a:schemeClr val="tx1"/>
                </a:solidFill>
                <a:latin typeface="Trebuchet MS" pitchFamily="34" charset="0"/>
              </a:rPr>
              <a:t>Kabat</a:t>
            </a:r>
            <a:r>
              <a:rPr lang="en-US" sz="1400" b="0" dirty="0">
                <a:solidFill>
                  <a:schemeClr val="tx1"/>
                </a:solidFill>
                <a:latin typeface="Trebuchet MS" pitchFamily="34" charset="0"/>
              </a:rPr>
              <a:t>, Honegger) are defined relative to it</a:t>
            </a:r>
          </a:p>
        </p:txBody>
      </p:sp>
      <p:sp>
        <p:nvSpPr>
          <p:cNvPr id="12" name="Rounded Rectangle 11"/>
          <p:cNvSpPr/>
          <p:nvPr/>
        </p:nvSpPr>
        <p:spPr bwMode="auto">
          <a:xfrm>
            <a:off x="1071518" y="6391311"/>
            <a:ext cx="7000964" cy="340519"/>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CDR assignments are customizable using the </a:t>
            </a:r>
            <a:r>
              <a:rPr lang="en-US" sz="1400" dirty="0">
                <a:solidFill>
                  <a:schemeClr val="tx1"/>
                </a:solidFill>
                <a:latin typeface="Trebuchet MS" pitchFamily="34" charset="0"/>
              </a:rPr>
              <a:t>User CDR Loop Definition </a:t>
            </a:r>
            <a:r>
              <a:rPr lang="en-US" sz="1400" b="0" dirty="0" smtClean="0">
                <a:solidFill>
                  <a:schemeClr val="tx1"/>
                </a:solidFill>
                <a:latin typeface="Trebuchet MS" pitchFamily="34" charset="0"/>
              </a:rPr>
              <a:t>parameters</a:t>
            </a:r>
            <a:endParaRPr lang="en-US" sz="1400" b="0" dirty="0">
              <a:solidFill>
                <a:schemeClr val="tx1"/>
              </a:solidFill>
              <a:latin typeface="Trebuchet MS" pitchFamily="34" charset="0"/>
            </a:endParaRPr>
          </a:p>
        </p:txBody>
      </p:sp>
    </p:spTree>
    <p:extLst>
      <p:ext uri="{BB962C8B-B14F-4D97-AF65-F5344CB8AC3E}">
        <p14:creationId xmlns:p14="http://schemas.microsoft.com/office/powerpoint/2010/main" xmlns="" val="20373631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1267"/>
                                        </p:tgtEl>
                                        <p:attrNameLst>
                                          <p:attrName>style.visibility</p:attrName>
                                        </p:attrNameLst>
                                      </p:cBhvr>
                                      <p:to>
                                        <p:strVal val="visible"/>
                                      </p:to>
                                    </p:set>
                                    <p:animEffect transition="in" filter="fade">
                                      <p:cBhvr>
                                        <p:cTn id="16" dur="1000"/>
                                        <p:tgtEl>
                                          <p:spTgt spid="11267"/>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268"/>
                                        </p:tgtEl>
                                        <p:attrNameLst>
                                          <p:attrName>style.visibility</p:attrName>
                                        </p:attrNameLst>
                                      </p:cBhvr>
                                      <p:to>
                                        <p:strVal val="visible"/>
                                      </p:to>
                                    </p:set>
                                    <p:animEffect transition="in" filter="fade">
                                      <p:cBhvr>
                                        <p:cTn id="25" dur="1000"/>
                                        <p:tgtEl>
                                          <p:spTgt spid="11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00889" y="998914"/>
            <a:ext cx="7742223" cy="17511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GB" dirty="0"/>
              <a:t>1. Structure Template Identification</a:t>
            </a:r>
          </a:p>
        </p:txBody>
      </p:sp>
      <p:graphicFrame>
        <p:nvGraphicFramePr>
          <p:cNvPr id="2" name="Table 1"/>
          <p:cNvGraphicFramePr>
            <a:graphicFrameLocks noGrp="1"/>
          </p:cNvGraphicFramePr>
          <p:nvPr>
            <p:extLst>
              <p:ext uri="{D42A27DB-BD31-4B8C-83A1-F6EECF244321}">
                <p14:modId xmlns:p14="http://schemas.microsoft.com/office/powerpoint/2010/main" xmlns="" val="1694236382"/>
              </p:ext>
            </p:extLst>
          </p:nvPr>
        </p:nvGraphicFramePr>
        <p:xfrm>
          <a:off x="635487" y="2776640"/>
          <a:ext cx="7873027" cy="4032000"/>
        </p:xfrm>
        <a:graphic>
          <a:graphicData uri="http://schemas.openxmlformats.org/drawingml/2006/table">
            <a:tbl>
              <a:tblPr firstRow="1" bandRow="1">
                <a:tableStyleId>{912C8C85-51F0-491E-9774-3900AFEF0FD7}</a:tableStyleId>
              </a:tblPr>
              <a:tblGrid>
                <a:gridCol w="1651415"/>
                <a:gridCol w="2957185"/>
                <a:gridCol w="1440189"/>
                <a:gridCol w="1824238"/>
              </a:tblGrid>
              <a:tr h="252000">
                <a:tc>
                  <a:txBody>
                    <a:bodyPr/>
                    <a:lstStyle/>
                    <a:p>
                      <a:r>
                        <a:rPr lang="en-GB" sz="1050" dirty="0" smtClean="0"/>
                        <a:t>Domain Name</a:t>
                      </a:r>
                      <a:endParaRPr lang="en-GB" sz="1050" dirty="0">
                        <a:latin typeface="+mn-lt"/>
                      </a:endParaRPr>
                    </a:p>
                  </a:txBody>
                  <a:tcPr marL="45720" marR="45720"/>
                </a:tc>
                <a:tc>
                  <a:txBody>
                    <a:bodyPr/>
                    <a:lstStyle/>
                    <a:p>
                      <a:r>
                        <a:rPr lang="en-GB" sz="1050" dirty="0" smtClean="0"/>
                        <a:t>Domain Type</a:t>
                      </a:r>
                      <a:endParaRPr lang="en-GB" sz="1050" dirty="0">
                        <a:latin typeface="+mn-lt"/>
                      </a:endParaRPr>
                    </a:p>
                  </a:txBody>
                  <a:tcPr marL="45720" marR="45720"/>
                </a:tc>
                <a:tc>
                  <a:txBody>
                    <a:bodyPr/>
                    <a:lstStyle/>
                    <a:p>
                      <a:pPr algn="ctr"/>
                      <a:r>
                        <a:rPr lang="en-GB" sz="1050" dirty="0" smtClean="0"/>
                        <a:t>Sequence Window</a:t>
                      </a:r>
                      <a:endParaRPr lang="en-GB" sz="1050" dirty="0">
                        <a:latin typeface="+mn-lt"/>
                      </a:endParaRPr>
                    </a:p>
                  </a:txBody>
                  <a:tcPr marL="45720" marR="45720"/>
                </a:tc>
                <a:tc>
                  <a:txBody>
                    <a:bodyPr/>
                    <a:lstStyle/>
                    <a:p>
                      <a:pPr algn="ctr"/>
                      <a:r>
                        <a:rPr lang="en-GB" sz="1050" dirty="0" smtClean="0"/>
                        <a:t>Annotation Window</a:t>
                      </a:r>
                      <a:endParaRPr lang="en-GB" sz="1050" dirty="0">
                        <a:latin typeface="+mn-lt"/>
                      </a:endParaRPr>
                    </a:p>
                  </a:txBody>
                  <a:tcPr marL="45720" marR="45720"/>
                </a:tc>
              </a:tr>
              <a:tr h="252000">
                <a:tc>
                  <a:txBody>
                    <a:bodyPr/>
                    <a:lstStyle/>
                    <a:p>
                      <a:pPr fontAlgn="t"/>
                      <a:r>
                        <a:rPr lang="en-GB" sz="1050" dirty="0" err="1">
                          <a:effectLst/>
                        </a:rPr>
                        <a:t>VL_Kappa</a:t>
                      </a:r>
                      <a:endParaRPr lang="en-GB" sz="1050" dirty="0">
                        <a:effectLst/>
                        <a:latin typeface="+mn-lt"/>
                      </a:endParaRPr>
                    </a:p>
                  </a:txBody>
                  <a:tcPr marL="45720" marR="45720"/>
                </a:tc>
                <a:tc>
                  <a:txBody>
                    <a:bodyPr/>
                    <a:lstStyle/>
                    <a:p>
                      <a:pPr fontAlgn="t"/>
                      <a:r>
                        <a:rPr lang="en-GB" sz="1050" dirty="0">
                          <a:effectLst/>
                        </a:rPr>
                        <a:t>variable light chain, </a:t>
                      </a:r>
                      <a:r>
                        <a:rPr lang="en-GB" sz="1050" dirty="0" smtClean="0">
                          <a:effectLst/>
                        </a:rPr>
                        <a:t>kappa</a:t>
                      </a:r>
                      <a:endParaRPr lang="en-GB" sz="1050" dirty="0" smtClean="0">
                        <a:solidFill>
                          <a:srgbClr val="000000"/>
                        </a:solidFill>
                        <a:effectLst/>
                        <a:latin typeface="+mn-lt"/>
                      </a:endParaRPr>
                    </a:p>
                  </a:txBody>
                  <a:tcPr marL="45720" marR="45720"/>
                </a:tc>
                <a:tc>
                  <a:txBody>
                    <a:bodyPr/>
                    <a:lstStyle/>
                    <a:p>
                      <a:endParaRPr lang="en-GB" sz="1050" dirty="0">
                        <a:latin typeface="+mn-lt"/>
                      </a:endParaRPr>
                    </a:p>
                  </a:txBody>
                  <a:tcPr marL="45720" marR="45720"/>
                </a:tc>
                <a:tc>
                  <a:txBody>
                    <a:bodyPr/>
                    <a:lstStyle/>
                    <a:p>
                      <a:pPr algn="ctr"/>
                      <a:endParaRPr lang="en-GB" sz="1050" dirty="0">
                        <a:latin typeface="+mn-lt"/>
                      </a:endParaRPr>
                    </a:p>
                  </a:txBody>
                  <a:tcPr marL="45720" marR="45720"/>
                </a:tc>
              </a:tr>
              <a:tr h="252000">
                <a:tc>
                  <a:txBody>
                    <a:bodyPr/>
                    <a:lstStyle/>
                    <a:p>
                      <a:pPr fontAlgn="t"/>
                      <a:r>
                        <a:rPr lang="en-GB" sz="1050">
                          <a:effectLst/>
                        </a:rPr>
                        <a:t>VL_Lambda</a:t>
                      </a:r>
                      <a:endParaRPr lang="en-GB" sz="1050">
                        <a:effectLst/>
                        <a:latin typeface="+mn-lt"/>
                      </a:endParaRPr>
                    </a:p>
                  </a:txBody>
                  <a:tcPr marL="45720" marR="45720"/>
                </a:tc>
                <a:tc>
                  <a:txBody>
                    <a:bodyPr/>
                    <a:lstStyle/>
                    <a:p>
                      <a:pPr fontAlgn="t"/>
                      <a:r>
                        <a:rPr lang="en-GB" sz="1050" dirty="0">
                          <a:effectLst/>
                        </a:rPr>
                        <a:t>variable light chain, lambda</a:t>
                      </a:r>
                      <a:endParaRPr lang="en-GB" sz="1050" dirty="0">
                        <a:effectLst/>
                        <a:latin typeface="+mn-lt"/>
                      </a:endParaRPr>
                    </a:p>
                  </a:txBody>
                  <a:tcPr marL="45720" marR="45720"/>
                </a:tc>
                <a:tc>
                  <a:txBody>
                    <a:bodyPr/>
                    <a:lstStyle/>
                    <a:p>
                      <a:endParaRPr lang="en-GB" sz="1050" dirty="0">
                        <a:latin typeface="+mn-lt"/>
                      </a:endParaRPr>
                    </a:p>
                  </a:txBody>
                  <a:tcPr marL="45720" marR="45720"/>
                </a:tc>
                <a:tc>
                  <a:txBody>
                    <a:bodyPr/>
                    <a:lstStyle/>
                    <a:p>
                      <a:pPr algn="ctr"/>
                      <a:endParaRPr lang="en-GB" sz="1050" dirty="0">
                        <a:latin typeface="+mn-lt"/>
                      </a:endParaRPr>
                    </a:p>
                  </a:txBody>
                  <a:tcPr marL="45720" marR="45720"/>
                </a:tc>
              </a:tr>
              <a:tr h="252000">
                <a:tc>
                  <a:txBody>
                    <a:bodyPr/>
                    <a:lstStyle/>
                    <a:p>
                      <a:pPr fontAlgn="t"/>
                      <a:r>
                        <a:rPr lang="en-GB" sz="1050">
                          <a:effectLst/>
                        </a:rPr>
                        <a:t>VH</a:t>
                      </a:r>
                      <a:endParaRPr lang="en-GB" sz="1050">
                        <a:effectLst/>
                        <a:latin typeface="+mn-lt"/>
                      </a:endParaRPr>
                    </a:p>
                  </a:txBody>
                  <a:tcPr marL="45720" marR="45720"/>
                </a:tc>
                <a:tc>
                  <a:txBody>
                    <a:bodyPr/>
                    <a:lstStyle/>
                    <a:p>
                      <a:pPr fontAlgn="t"/>
                      <a:r>
                        <a:rPr lang="en-GB" sz="1050" dirty="0">
                          <a:effectLst/>
                        </a:rPr>
                        <a:t>variable heavy chain</a:t>
                      </a:r>
                      <a:endParaRPr lang="en-GB" sz="1050" dirty="0">
                        <a:effectLst/>
                        <a:latin typeface="+mn-lt"/>
                      </a:endParaRPr>
                    </a:p>
                  </a:txBody>
                  <a:tcPr marL="45720" marR="45720"/>
                </a:tc>
                <a:tc>
                  <a:txBody>
                    <a:bodyPr/>
                    <a:lstStyle/>
                    <a:p>
                      <a:endParaRPr lang="en-GB" sz="1050">
                        <a:latin typeface="+mn-lt"/>
                      </a:endParaRPr>
                    </a:p>
                  </a:txBody>
                  <a:tcPr marL="45720" marR="45720"/>
                </a:tc>
                <a:tc>
                  <a:txBody>
                    <a:bodyPr/>
                    <a:lstStyle/>
                    <a:p>
                      <a:pPr algn="ctr"/>
                      <a:endParaRPr lang="en-GB" sz="1050" dirty="0">
                        <a:latin typeface="+mn-lt"/>
                      </a:endParaRPr>
                    </a:p>
                  </a:txBody>
                  <a:tcPr marL="45720" marR="45720"/>
                </a:tc>
              </a:tr>
              <a:tr h="252000">
                <a:tc>
                  <a:txBody>
                    <a:bodyPr/>
                    <a:lstStyle/>
                    <a:p>
                      <a:pPr fontAlgn="t"/>
                      <a:r>
                        <a:rPr lang="en-GB" sz="1050">
                          <a:effectLst/>
                        </a:rPr>
                        <a:t>CL_Kappa</a:t>
                      </a:r>
                      <a:endParaRPr lang="en-GB" sz="1050">
                        <a:effectLst/>
                        <a:latin typeface="+mn-lt"/>
                      </a:endParaRPr>
                    </a:p>
                  </a:txBody>
                  <a:tcPr marL="45720" marR="45720"/>
                </a:tc>
                <a:tc>
                  <a:txBody>
                    <a:bodyPr/>
                    <a:lstStyle/>
                    <a:p>
                      <a:pPr fontAlgn="t"/>
                      <a:r>
                        <a:rPr lang="en-GB" sz="1050" dirty="0">
                          <a:effectLst/>
                        </a:rPr>
                        <a:t>constant light chain, kappa</a:t>
                      </a:r>
                      <a:endParaRPr lang="en-GB" sz="1050" dirty="0">
                        <a:effectLst/>
                        <a:latin typeface="+mn-lt"/>
                      </a:endParaRPr>
                    </a:p>
                  </a:txBody>
                  <a:tcPr marL="45720" marR="45720"/>
                </a:tc>
                <a:tc>
                  <a:txBody>
                    <a:bodyPr/>
                    <a:lstStyle/>
                    <a:p>
                      <a:endParaRPr lang="en-GB" sz="1050">
                        <a:latin typeface="+mn-lt"/>
                      </a:endParaRPr>
                    </a:p>
                  </a:txBody>
                  <a:tcPr marL="45720" marR="45720"/>
                </a:tc>
                <a:tc>
                  <a:txBody>
                    <a:bodyPr/>
                    <a:lstStyle/>
                    <a:p>
                      <a:pPr algn="ctr"/>
                      <a:endParaRPr lang="en-GB" sz="1050">
                        <a:latin typeface="+mn-lt"/>
                      </a:endParaRPr>
                    </a:p>
                  </a:txBody>
                  <a:tcPr marL="45720" marR="45720"/>
                </a:tc>
              </a:tr>
              <a:tr h="252000">
                <a:tc>
                  <a:txBody>
                    <a:bodyPr/>
                    <a:lstStyle/>
                    <a:p>
                      <a:pPr fontAlgn="t"/>
                      <a:r>
                        <a:rPr lang="en-GB" sz="1050" dirty="0" err="1">
                          <a:effectLst/>
                        </a:rPr>
                        <a:t>CL_Lambda</a:t>
                      </a:r>
                      <a:endParaRPr lang="en-GB" sz="1050" dirty="0">
                        <a:effectLst/>
                        <a:latin typeface="+mn-lt"/>
                      </a:endParaRPr>
                    </a:p>
                  </a:txBody>
                  <a:tcPr marL="45720" marR="45720"/>
                </a:tc>
                <a:tc>
                  <a:txBody>
                    <a:bodyPr/>
                    <a:lstStyle/>
                    <a:p>
                      <a:pPr fontAlgn="t"/>
                      <a:r>
                        <a:rPr lang="en-GB" sz="1050" dirty="0">
                          <a:effectLst/>
                        </a:rPr>
                        <a:t>constant light chain, lambda</a:t>
                      </a:r>
                      <a:endParaRPr lang="en-GB" sz="1050" dirty="0">
                        <a:effectLst/>
                        <a:latin typeface="+mn-lt"/>
                      </a:endParaRPr>
                    </a:p>
                  </a:txBody>
                  <a:tcPr marL="45720" marR="45720"/>
                </a:tc>
                <a:tc>
                  <a:txBody>
                    <a:bodyPr/>
                    <a:lstStyle/>
                    <a:p>
                      <a:endParaRPr lang="en-GB" sz="1050" dirty="0">
                        <a:latin typeface="+mn-lt"/>
                      </a:endParaRPr>
                    </a:p>
                  </a:txBody>
                  <a:tcPr marL="45720" marR="45720"/>
                </a:tc>
                <a:tc>
                  <a:txBody>
                    <a:bodyPr/>
                    <a:lstStyle/>
                    <a:p>
                      <a:pPr algn="ctr"/>
                      <a:endParaRPr lang="en-GB" sz="1050">
                        <a:latin typeface="+mn-lt"/>
                      </a:endParaRPr>
                    </a:p>
                  </a:txBody>
                  <a:tcPr marL="45720" marR="45720"/>
                </a:tc>
              </a:tr>
              <a:tr h="252000">
                <a:tc>
                  <a:txBody>
                    <a:bodyPr/>
                    <a:lstStyle/>
                    <a:p>
                      <a:pPr fontAlgn="t"/>
                      <a:r>
                        <a:rPr lang="en-GB" sz="1050">
                          <a:effectLst/>
                        </a:rPr>
                        <a:t>CH1_ALPHA</a:t>
                      </a:r>
                      <a:endParaRPr lang="en-GB" sz="1050">
                        <a:effectLst/>
                        <a:latin typeface="+mn-lt"/>
                      </a:endParaRPr>
                    </a:p>
                  </a:txBody>
                  <a:tcPr marL="45720" marR="45720"/>
                </a:tc>
                <a:tc>
                  <a:txBody>
                    <a:bodyPr/>
                    <a:lstStyle/>
                    <a:p>
                      <a:pPr fontAlgn="t"/>
                      <a:r>
                        <a:rPr lang="en-US" sz="1050" dirty="0">
                          <a:effectLst/>
                        </a:rPr>
                        <a:t>constant heavy chain CH1, alpha</a:t>
                      </a:r>
                      <a:endParaRPr lang="en-US" sz="1050" dirty="0">
                        <a:effectLst/>
                        <a:latin typeface="+mn-lt"/>
                      </a:endParaRPr>
                    </a:p>
                  </a:txBody>
                  <a:tcPr marL="45720" marR="45720"/>
                </a:tc>
                <a:tc>
                  <a:txBody>
                    <a:bodyPr/>
                    <a:lstStyle/>
                    <a:p>
                      <a:endParaRPr lang="en-GB" sz="1050">
                        <a:latin typeface="+mn-lt"/>
                      </a:endParaRPr>
                    </a:p>
                  </a:txBody>
                  <a:tcPr marL="45720" marR="45720"/>
                </a:tc>
                <a:tc>
                  <a:txBody>
                    <a:bodyPr/>
                    <a:lstStyle/>
                    <a:p>
                      <a:pPr algn="ctr"/>
                      <a:endParaRPr lang="en-GB" sz="1050" dirty="0">
                        <a:latin typeface="+mn-lt"/>
                      </a:endParaRPr>
                    </a:p>
                  </a:txBody>
                  <a:tcPr marL="45720" marR="45720"/>
                </a:tc>
              </a:tr>
              <a:tr h="252000">
                <a:tc>
                  <a:txBody>
                    <a:bodyPr/>
                    <a:lstStyle/>
                    <a:p>
                      <a:pPr fontAlgn="t"/>
                      <a:r>
                        <a:rPr lang="en-GB" sz="1050">
                          <a:effectLst/>
                        </a:rPr>
                        <a:t>CH1_GAMMA</a:t>
                      </a:r>
                      <a:endParaRPr lang="en-GB" sz="1050">
                        <a:effectLst/>
                        <a:latin typeface="+mn-lt"/>
                      </a:endParaRPr>
                    </a:p>
                  </a:txBody>
                  <a:tcPr marL="45720" marR="45720"/>
                </a:tc>
                <a:tc>
                  <a:txBody>
                    <a:bodyPr/>
                    <a:lstStyle/>
                    <a:p>
                      <a:pPr fontAlgn="t"/>
                      <a:r>
                        <a:rPr lang="en-US" sz="1050" dirty="0">
                          <a:effectLst/>
                        </a:rPr>
                        <a:t>constant heavy chain CH1, gamma</a:t>
                      </a:r>
                      <a:endParaRPr lang="en-US" sz="1050" dirty="0">
                        <a:effectLst/>
                        <a:latin typeface="+mn-lt"/>
                      </a:endParaRPr>
                    </a:p>
                  </a:txBody>
                  <a:tcPr marL="45720" marR="45720"/>
                </a:tc>
                <a:tc>
                  <a:txBody>
                    <a:bodyPr/>
                    <a:lstStyle/>
                    <a:p>
                      <a:endParaRPr lang="en-GB" sz="1050" dirty="0">
                        <a:latin typeface="+mn-lt"/>
                      </a:endParaRPr>
                    </a:p>
                  </a:txBody>
                  <a:tcPr marL="45720" marR="45720"/>
                </a:tc>
                <a:tc>
                  <a:txBody>
                    <a:bodyPr/>
                    <a:lstStyle/>
                    <a:p>
                      <a:pPr algn="ctr"/>
                      <a:endParaRPr lang="en-GB" sz="1050" dirty="0">
                        <a:latin typeface="+mn-lt"/>
                      </a:endParaRPr>
                    </a:p>
                  </a:txBody>
                  <a:tcPr marL="45720" marR="45720"/>
                </a:tc>
              </a:tr>
              <a:tr h="252000">
                <a:tc>
                  <a:txBody>
                    <a:bodyPr/>
                    <a:lstStyle/>
                    <a:p>
                      <a:pPr fontAlgn="t"/>
                      <a:r>
                        <a:rPr lang="en-GB" sz="1050">
                          <a:effectLst/>
                        </a:rPr>
                        <a:t>CH1_MU</a:t>
                      </a:r>
                      <a:endParaRPr lang="en-GB" sz="1050">
                        <a:effectLst/>
                        <a:latin typeface="+mn-lt"/>
                      </a:endParaRPr>
                    </a:p>
                  </a:txBody>
                  <a:tcPr marL="45720" marR="45720"/>
                </a:tc>
                <a:tc>
                  <a:txBody>
                    <a:bodyPr/>
                    <a:lstStyle/>
                    <a:p>
                      <a:pPr fontAlgn="t"/>
                      <a:r>
                        <a:rPr lang="en-US" sz="1050">
                          <a:effectLst/>
                        </a:rPr>
                        <a:t>constant heavy chain CH1, mu</a:t>
                      </a:r>
                      <a:endParaRPr lang="en-US" sz="1050">
                        <a:effectLst/>
                        <a:latin typeface="+mn-lt"/>
                      </a:endParaRPr>
                    </a:p>
                  </a:txBody>
                  <a:tcPr marL="45720" marR="45720"/>
                </a:tc>
                <a:tc>
                  <a:txBody>
                    <a:bodyPr/>
                    <a:lstStyle/>
                    <a:p>
                      <a:endParaRPr lang="en-GB" sz="1050">
                        <a:latin typeface="+mn-lt"/>
                      </a:endParaRPr>
                    </a:p>
                  </a:txBody>
                  <a:tcPr marL="45720" marR="45720"/>
                </a:tc>
                <a:tc>
                  <a:txBody>
                    <a:bodyPr/>
                    <a:lstStyle/>
                    <a:p>
                      <a:pPr algn="ctr"/>
                      <a:endParaRPr lang="en-GB" sz="1050" dirty="0">
                        <a:latin typeface="+mn-lt"/>
                      </a:endParaRPr>
                    </a:p>
                  </a:txBody>
                  <a:tcPr marL="45720" marR="45720"/>
                </a:tc>
              </a:tr>
              <a:tr h="252000">
                <a:tc>
                  <a:txBody>
                    <a:bodyPr/>
                    <a:lstStyle/>
                    <a:p>
                      <a:pPr fontAlgn="t"/>
                      <a:r>
                        <a:rPr lang="en-GB" sz="1050">
                          <a:effectLst/>
                        </a:rPr>
                        <a:t>CH2_ALPHA</a:t>
                      </a:r>
                      <a:endParaRPr lang="en-GB" sz="1050">
                        <a:effectLst/>
                        <a:latin typeface="+mn-lt"/>
                      </a:endParaRPr>
                    </a:p>
                  </a:txBody>
                  <a:tcPr marL="45720" marR="45720"/>
                </a:tc>
                <a:tc>
                  <a:txBody>
                    <a:bodyPr/>
                    <a:lstStyle/>
                    <a:p>
                      <a:pPr fontAlgn="t"/>
                      <a:r>
                        <a:rPr lang="en-US" sz="1050">
                          <a:effectLst/>
                        </a:rPr>
                        <a:t>constant heavy chain CH2, alpha</a:t>
                      </a:r>
                      <a:endParaRPr lang="en-US" sz="1050">
                        <a:effectLst/>
                        <a:latin typeface="+mn-lt"/>
                      </a:endParaRPr>
                    </a:p>
                  </a:txBody>
                  <a:tcPr marL="45720" marR="45720"/>
                </a:tc>
                <a:tc>
                  <a:txBody>
                    <a:bodyPr/>
                    <a:lstStyle/>
                    <a:p>
                      <a:endParaRPr lang="en-GB" sz="1050">
                        <a:latin typeface="+mn-lt"/>
                      </a:endParaRPr>
                    </a:p>
                  </a:txBody>
                  <a:tcPr marL="45720" marR="45720"/>
                </a:tc>
                <a:tc>
                  <a:txBody>
                    <a:bodyPr/>
                    <a:lstStyle/>
                    <a:p>
                      <a:pPr algn="ctr"/>
                      <a:endParaRPr lang="en-GB" sz="1050" dirty="0">
                        <a:latin typeface="+mn-lt"/>
                      </a:endParaRPr>
                    </a:p>
                  </a:txBody>
                  <a:tcPr marL="45720" marR="45720"/>
                </a:tc>
              </a:tr>
              <a:tr h="252000">
                <a:tc>
                  <a:txBody>
                    <a:bodyPr/>
                    <a:lstStyle/>
                    <a:p>
                      <a:pPr fontAlgn="t"/>
                      <a:r>
                        <a:rPr lang="en-GB" sz="1050">
                          <a:effectLst/>
                        </a:rPr>
                        <a:t>CH2_EPSILON</a:t>
                      </a:r>
                      <a:endParaRPr lang="en-GB" sz="1050">
                        <a:effectLst/>
                        <a:latin typeface="+mn-lt"/>
                      </a:endParaRPr>
                    </a:p>
                  </a:txBody>
                  <a:tcPr marL="45720" marR="45720"/>
                </a:tc>
                <a:tc>
                  <a:txBody>
                    <a:bodyPr/>
                    <a:lstStyle/>
                    <a:p>
                      <a:pPr fontAlgn="t"/>
                      <a:r>
                        <a:rPr lang="en-US" sz="1050">
                          <a:effectLst/>
                        </a:rPr>
                        <a:t>constant heavy chain CH2, epsilon</a:t>
                      </a:r>
                      <a:endParaRPr lang="en-US" sz="1050">
                        <a:effectLst/>
                        <a:latin typeface="+mn-lt"/>
                      </a:endParaRPr>
                    </a:p>
                  </a:txBody>
                  <a:tcPr marL="45720" marR="45720"/>
                </a:tc>
                <a:tc>
                  <a:txBody>
                    <a:bodyPr/>
                    <a:lstStyle/>
                    <a:p>
                      <a:endParaRPr lang="en-GB" sz="1050">
                        <a:latin typeface="+mn-lt"/>
                      </a:endParaRPr>
                    </a:p>
                  </a:txBody>
                  <a:tcPr marL="45720" marR="45720"/>
                </a:tc>
                <a:tc>
                  <a:txBody>
                    <a:bodyPr/>
                    <a:lstStyle/>
                    <a:p>
                      <a:pPr algn="ctr"/>
                      <a:endParaRPr lang="en-GB" sz="1050" dirty="0">
                        <a:latin typeface="+mn-lt"/>
                      </a:endParaRPr>
                    </a:p>
                  </a:txBody>
                  <a:tcPr marL="45720" marR="45720"/>
                </a:tc>
              </a:tr>
              <a:tr h="252000">
                <a:tc>
                  <a:txBody>
                    <a:bodyPr/>
                    <a:lstStyle/>
                    <a:p>
                      <a:pPr fontAlgn="t"/>
                      <a:r>
                        <a:rPr lang="en-GB" sz="1050">
                          <a:effectLst/>
                        </a:rPr>
                        <a:t>CH2_GAMMA</a:t>
                      </a:r>
                      <a:endParaRPr lang="en-GB" sz="1050">
                        <a:effectLst/>
                        <a:latin typeface="+mn-lt"/>
                      </a:endParaRPr>
                    </a:p>
                  </a:txBody>
                  <a:tcPr marL="45720" marR="45720"/>
                </a:tc>
                <a:tc>
                  <a:txBody>
                    <a:bodyPr/>
                    <a:lstStyle/>
                    <a:p>
                      <a:pPr fontAlgn="t"/>
                      <a:r>
                        <a:rPr lang="en-US" sz="1050">
                          <a:effectLst/>
                        </a:rPr>
                        <a:t>constant heavy chain CH2, gamma</a:t>
                      </a:r>
                      <a:endParaRPr lang="en-US" sz="1050">
                        <a:effectLst/>
                        <a:latin typeface="+mn-lt"/>
                      </a:endParaRPr>
                    </a:p>
                  </a:txBody>
                  <a:tcPr marL="45720" marR="45720"/>
                </a:tc>
                <a:tc>
                  <a:txBody>
                    <a:bodyPr/>
                    <a:lstStyle/>
                    <a:p>
                      <a:endParaRPr lang="en-GB" sz="1050">
                        <a:latin typeface="+mn-lt"/>
                      </a:endParaRPr>
                    </a:p>
                  </a:txBody>
                  <a:tcPr marL="45720" marR="45720"/>
                </a:tc>
                <a:tc>
                  <a:txBody>
                    <a:bodyPr/>
                    <a:lstStyle/>
                    <a:p>
                      <a:pPr algn="ctr"/>
                      <a:endParaRPr lang="en-GB" sz="1050" dirty="0">
                        <a:latin typeface="+mn-lt"/>
                      </a:endParaRPr>
                    </a:p>
                  </a:txBody>
                  <a:tcPr marL="45720" marR="45720"/>
                </a:tc>
              </a:tr>
              <a:tr h="252000">
                <a:tc>
                  <a:txBody>
                    <a:bodyPr/>
                    <a:lstStyle/>
                    <a:p>
                      <a:pPr fontAlgn="t"/>
                      <a:r>
                        <a:rPr lang="en-GB" sz="1050">
                          <a:effectLst/>
                        </a:rPr>
                        <a:t>CH3_ALPHA</a:t>
                      </a:r>
                      <a:endParaRPr lang="en-GB" sz="1050">
                        <a:effectLst/>
                        <a:latin typeface="+mn-lt"/>
                      </a:endParaRPr>
                    </a:p>
                  </a:txBody>
                  <a:tcPr marL="45720" marR="45720"/>
                </a:tc>
                <a:tc>
                  <a:txBody>
                    <a:bodyPr/>
                    <a:lstStyle/>
                    <a:p>
                      <a:pPr fontAlgn="t"/>
                      <a:r>
                        <a:rPr lang="en-US" sz="1050">
                          <a:effectLst/>
                        </a:rPr>
                        <a:t>constant heavy chain CH3, alpha</a:t>
                      </a:r>
                      <a:endParaRPr lang="en-US" sz="1050">
                        <a:effectLst/>
                        <a:latin typeface="+mn-lt"/>
                      </a:endParaRPr>
                    </a:p>
                  </a:txBody>
                  <a:tcPr marL="45720" marR="45720"/>
                </a:tc>
                <a:tc>
                  <a:txBody>
                    <a:bodyPr/>
                    <a:lstStyle/>
                    <a:p>
                      <a:endParaRPr lang="en-GB" sz="1050">
                        <a:latin typeface="+mn-lt"/>
                      </a:endParaRPr>
                    </a:p>
                  </a:txBody>
                  <a:tcPr marL="45720" marR="45720"/>
                </a:tc>
                <a:tc>
                  <a:txBody>
                    <a:bodyPr/>
                    <a:lstStyle/>
                    <a:p>
                      <a:pPr algn="ctr"/>
                      <a:endParaRPr lang="en-GB" sz="1050" dirty="0">
                        <a:latin typeface="+mn-lt"/>
                      </a:endParaRPr>
                    </a:p>
                  </a:txBody>
                  <a:tcPr marL="45720" marR="45720"/>
                </a:tc>
              </a:tr>
              <a:tr h="252000">
                <a:tc>
                  <a:txBody>
                    <a:bodyPr/>
                    <a:lstStyle/>
                    <a:p>
                      <a:pPr fontAlgn="t"/>
                      <a:r>
                        <a:rPr lang="en-GB" sz="1050">
                          <a:effectLst/>
                        </a:rPr>
                        <a:t>CH3_EPSILON</a:t>
                      </a:r>
                      <a:endParaRPr lang="en-GB" sz="1050">
                        <a:effectLst/>
                        <a:latin typeface="+mn-lt"/>
                      </a:endParaRPr>
                    </a:p>
                  </a:txBody>
                  <a:tcPr marL="45720" marR="45720"/>
                </a:tc>
                <a:tc>
                  <a:txBody>
                    <a:bodyPr/>
                    <a:lstStyle/>
                    <a:p>
                      <a:pPr fontAlgn="t"/>
                      <a:r>
                        <a:rPr lang="en-US" sz="1050">
                          <a:effectLst/>
                        </a:rPr>
                        <a:t>constant heavy chain CH3, epsilon</a:t>
                      </a:r>
                      <a:endParaRPr lang="en-US" sz="1050">
                        <a:effectLst/>
                        <a:latin typeface="+mn-lt"/>
                      </a:endParaRPr>
                    </a:p>
                  </a:txBody>
                  <a:tcPr marL="45720" marR="45720"/>
                </a:tc>
                <a:tc>
                  <a:txBody>
                    <a:bodyPr/>
                    <a:lstStyle/>
                    <a:p>
                      <a:endParaRPr lang="en-GB" sz="1050">
                        <a:latin typeface="+mn-lt"/>
                      </a:endParaRPr>
                    </a:p>
                  </a:txBody>
                  <a:tcPr marL="45720" marR="45720"/>
                </a:tc>
                <a:tc>
                  <a:txBody>
                    <a:bodyPr/>
                    <a:lstStyle/>
                    <a:p>
                      <a:pPr algn="ctr"/>
                      <a:endParaRPr lang="en-GB" sz="1050" dirty="0">
                        <a:latin typeface="+mn-lt"/>
                      </a:endParaRPr>
                    </a:p>
                  </a:txBody>
                  <a:tcPr marL="45720" marR="45720"/>
                </a:tc>
              </a:tr>
              <a:tr h="252000">
                <a:tc>
                  <a:txBody>
                    <a:bodyPr/>
                    <a:lstStyle/>
                    <a:p>
                      <a:pPr fontAlgn="t"/>
                      <a:r>
                        <a:rPr lang="en-GB" sz="1050">
                          <a:effectLst/>
                        </a:rPr>
                        <a:t>CH3_GAMMA</a:t>
                      </a:r>
                      <a:endParaRPr lang="en-GB" sz="1050">
                        <a:effectLst/>
                        <a:latin typeface="+mn-lt"/>
                      </a:endParaRPr>
                    </a:p>
                  </a:txBody>
                  <a:tcPr marL="45720" marR="45720"/>
                </a:tc>
                <a:tc>
                  <a:txBody>
                    <a:bodyPr/>
                    <a:lstStyle/>
                    <a:p>
                      <a:pPr fontAlgn="t"/>
                      <a:r>
                        <a:rPr lang="en-US" sz="1050">
                          <a:effectLst/>
                        </a:rPr>
                        <a:t>constant heavy chain CH3, gamma</a:t>
                      </a:r>
                      <a:endParaRPr lang="en-US" sz="1050">
                        <a:effectLst/>
                        <a:latin typeface="+mn-lt"/>
                      </a:endParaRPr>
                    </a:p>
                  </a:txBody>
                  <a:tcPr marL="45720" marR="45720"/>
                </a:tc>
                <a:tc>
                  <a:txBody>
                    <a:bodyPr/>
                    <a:lstStyle/>
                    <a:p>
                      <a:endParaRPr lang="en-GB" sz="1050">
                        <a:latin typeface="+mn-lt"/>
                      </a:endParaRPr>
                    </a:p>
                  </a:txBody>
                  <a:tcPr marL="45720" marR="45720"/>
                </a:tc>
                <a:tc>
                  <a:txBody>
                    <a:bodyPr/>
                    <a:lstStyle/>
                    <a:p>
                      <a:pPr algn="ctr"/>
                      <a:endParaRPr lang="en-GB" sz="1050" dirty="0">
                        <a:latin typeface="+mn-lt"/>
                      </a:endParaRPr>
                    </a:p>
                  </a:txBody>
                  <a:tcPr marL="45720" marR="45720"/>
                </a:tc>
              </a:tr>
              <a:tr h="252000">
                <a:tc>
                  <a:txBody>
                    <a:bodyPr/>
                    <a:lstStyle/>
                    <a:p>
                      <a:pPr fontAlgn="t"/>
                      <a:r>
                        <a:rPr lang="en-GB" sz="1050" dirty="0">
                          <a:effectLst/>
                        </a:rPr>
                        <a:t>CH4_EPSILON</a:t>
                      </a:r>
                      <a:endParaRPr lang="en-GB" sz="1050" dirty="0">
                        <a:effectLst/>
                        <a:latin typeface="+mn-lt"/>
                      </a:endParaRPr>
                    </a:p>
                  </a:txBody>
                  <a:tcPr marL="45720" marR="45720"/>
                </a:tc>
                <a:tc>
                  <a:txBody>
                    <a:bodyPr/>
                    <a:lstStyle/>
                    <a:p>
                      <a:pPr fontAlgn="t"/>
                      <a:r>
                        <a:rPr lang="en-US" sz="1050" dirty="0">
                          <a:effectLst/>
                        </a:rPr>
                        <a:t>constant heavy chain CH4, epsilon</a:t>
                      </a:r>
                      <a:endParaRPr lang="en-US" sz="1050" dirty="0">
                        <a:effectLst/>
                        <a:latin typeface="+mn-lt"/>
                      </a:endParaRPr>
                    </a:p>
                  </a:txBody>
                  <a:tcPr marL="45720" marR="45720"/>
                </a:tc>
                <a:tc>
                  <a:txBody>
                    <a:bodyPr/>
                    <a:lstStyle/>
                    <a:p>
                      <a:endParaRPr lang="en-GB" sz="1050" dirty="0">
                        <a:latin typeface="+mn-lt"/>
                      </a:endParaRPr>
                    </a:p>
                  </a:txBody>
                  <a:tcPr marL="45720" marR="45720"/>
                </a:tc>
                <a:tc>
                  <a:txBody>
                    <a:bodyPr/>
                    <a:lstStyle/>
                    <a:p>
                      <a:pPr algn="ctr"/>
                      <a:endParaRPr lang="en-GB" sz="1050" dirty="0">
                        <a:latin typeface="+mn-lt"/>
                      </a:endParaRPr>
                    </a:p>
                  </a:txBody>
                  <a:tcPr marL="45720" marR="45720"/>
                </a:tc>
              </a:tr>
            </a:tbl>
          </a:graphicData>
        </a:graphic>
      </p:graphicFrame>
      <p:grpSp>
        <p:nvGrpSpPr>
          <p:cNvPr id="4" name="Group 3"/>
          <p:cNvGrpSpPr/>
          <p:nvPr/>
        </p:nvGrpSpPr>
        <p:grpSpPr>
          <a:xfrm>
            <a:off x="5609368" y="3041380"/>
            <a:ext cx="2438077" cy="3751820"/>
            <a:chOff x="5609368" y="3041380"/>
            <a:chExt cx="2438077" cy="3751820"/>
          </a:xfrm>
        </p:grpSpPr>
        <p:pic>
          <p:nvPicPr>
            <p:cNvPr id="6" name="Picture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7221945" y="3083355"/>
              <a:ext cx="825500" cy="1397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7221945" y="3335731"/>
              <a:ext cx="825500" cy="13970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7221945" y="4092859"/>
              <a:ext cx="825500" cy="13970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7221945" y="4345235"/>
              <a:ext cx="825500" cy="139700"/>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7221945" y="3588107"/>
              <a:ext cx="825500" cy="139700"/>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7221945" y="3840483"/>
              <a:ext cx="825500" cy="139700"/>
            </a:xfrm>
            <a:prstGeom prst="rect">
              <a:avLst/>
            </a:prstGeom>
          </p:spPr>
        </p:pic>
        <p:pic>
          <p:nvPicPr>
            <p:cNvPr id="16" name="Picture 15"/>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7221945" y="4597611"/>
              <a:ext cx="825500" cy="139700"/>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7221945" y="4849987"/>
              <a:ext cx="825500" cy="139700"/>
            </a:xfrm>
            <a:prstGeom prst="rect">
              <a:avLst/>
            </a:prstGeom>
          </p:spPr>
        </p:pic>
        <p:pic>
          <p:nvPicPr>
            <p:cNvPr id="18" name="Picture 17"/>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7221945" y="5102363"/>
              <a:ext cx="825500" cy="139700"/>
            </a:xfrm>
            <a:prstGeom prst="rect">
              <a:avLst/>
            </a:prstGeom>
          </p:spPr>
        </p:pic>
        <p:pic>
          <p:nvPicPr>
            <p:cNvPr id="19" name="Picture 18"/>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7221945" y="5354739"/>
              <a:ext cx="825500" cy="139700"/>
            </a:xfrm>
            <a:prstGeom prst="rect">
              <a:avLst/>
            </a:prstGeom>
          </p:spPr>
        </p:pic>
        <p:pic>
          <p:nvPicPr>
            <p:cNvPr id="20" name="Picture 19"/>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7221945" y="5607115"/>
              <a:ext cx="825500" cy="139700"/>
            </a:xfrm>
            <a:prstGeom prst="rect">
              <a:avLst/>
            </a:prstGeom>
          </p:spPr>
        </p:pic>
        <p:pic>
          <p:nvPicPr>
            <p:cNvPr id="21" name="Picture 20"/>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7221945" y="5859491"/>
              <a:ext cx="825500" cy="139700"/>
            </a:xfrm>
            <a:prstGeom prst="rect">
              <a:avLst/>
            </a:prstGeom>
          </p:spPr>
        </p:pic>
        <p:pic>
          <p:nvPicPr>
            <p:cNvPr id="22" name="Picture 21"/>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7221945" y="6111867"/>
              <a:ext cx="825500" cy="139700"/>
            </a:xfrm>
            <a:prstGeom prst="rect">
              <a:avLst/>
            </a:prstGeom>
          </p:spPr>
        </p:pic>
        <p:pic>
          <p:nvPicPr>
            <p:cNvPr id="23" name="Picture 22"/>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7221945" y="6364243"/>
              <a:ext cx="825500" cy="139700"/>
            </a:xfrm>
            <a:prstGeom prst="rect">
              <a:avLst/>
            </a:prstGeom>
          </p:spPr>
        </p:pic>
        <p:pic>
          <p:nvPicPr>
            <p:cNvPr id="24" name="Picture 23"/>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7221945" y="6616615"/>
              <a:ext cx="825500" cy="139700"/>
            </a:xfrm>
            <a:prstGeom prst="rect">
              <a:avLst/>
            </a:prstGeom>
          </p:spPr>
        </p:pic>
        <p:pic>
          <p:nvPicPr>
            <p:cNvPr id="4099" name="Picture 3"/>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5609368" y="3041380"/>
              <a:ext cx="690857" cy="22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5609368" y="3293424"/>
              <a:ext cx="690857" cy="22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5609368" y="3797512"/>
              <a:ext cx="690857" cy="22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5609368" y="4049556"/>
              <a:ext cx="690857" cy="22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3" name="Picture 7"/>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5609368" y="3545468"/>
              <a:ext cx="690857" cy="22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4" name="Picture 8"/>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a:off x="5609368" y="4301600"/>
              <a:ext cx="690857" cy="22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1" name="Picture 8"/>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a:off x="5609368" y="4553644"/>
              <a:ext cx="690857" cy="22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2" name="Picture 8"/>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a:off x="5609368" y="4805688"/>
              <a:ext cx="690857" cy="22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3" name="Picture 8"/>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a:off x="5609368" y="5057732"/>
              <a:ext cx="690857" cy="22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4" name="Picture 8"/>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a:off x="5609368" y="5309776"/>
              <a:ext cx="690857" cy="22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5" name="Picture 8"/>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a:off x="5609368" y="5561820"/>
              <a:ext cx="690857" cy="22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6" name="Picture 8"/>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a:off x="5609368" y="5813864"/>
              <a:ext cx="690857" cy="22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7" name="Picture 8"/>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a:off x="5609368" y="6065908"/>
              <a:ext cx="690857" cy="22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8" name="Picture 8"/>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a:off x="5609368" y="6317952"/>
              <a:ext cx="690857" cy="22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9" name="Picture 8"/>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a:off x="5609368" y="6570000"/>
              <a:ext cx="690857" cy="22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42" name="Rounded Rectangle 41"/>
          <p:cNvSpPr/>
          <p:nvPr/>
        </p:nvSpPr>
        <p:spPr bwMode="auto">
          <a:xfrm>
            <a:off x="90000" y="658800"/>
            <a:ext cx="4115414" cy="340519"/>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algn="ctr"/>
            <a:r>
              <a:rPr lang="en-US" sz="1400" b="0" dirty="0">
                <a:solidFill>
                  <a:schemeClr val="tx1"/>
                </a:solidFill>
                <a:cs typeface="Calibri" pitchFamily="34" charset="0"/>
              </a:rPr>
              <a:t>Sequence </a:t>
            </a:r>
            <a:r>
              <a:rPr lang="en-US" sz="1400" b="0" dirty="0" smtClean="0">
                <a:solidFill>
                  <a:schemeClr val="tx1"/>
                </a:solidFill>
                <a:cs typeface="Calibri" pitchFamily="34" charset="0"/>
              </a:rPr>
              <a:t>Window annotation colors and patterns</a:t>
            </a:r>
            <a:endParaRPr lang="en-US" sz="1400" b="0" dirty="0">
              <a:solidFill>
                <a:schemeClr val="tx1"/>
              </a:solidFill>
              <a:cs typeface="Calibri" pitchFamily="34" charset="0"/>
            </a:endParaRPr>
          </a:p>
        </p:txBody>
      </p:sp>
      <p:sp>
        <p:nvSpPr>
          <p:cNvPr id="40" name="Rounded Rectangle 39"/>
          <p:cNvSpPr/>
          <p:nvPr/>
        </p:nvSpPr>
        <p:spPr bwMode="auto">
          <a:xfrm>
            <a:off x="5511600" y="1843655"/>
            <a:ext cx="3542584" cy="817245"/>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CDR </a:t>
            </a:r>
            <a:r>
              <a:rPr lang="en-US" sz="1400" b="0" dirty="0" smtClean="0">
                <a:solidFill>
                  <a:schemeClr val="tx1"/>
                </a:solidFill>
                <a:latin typeface="Trebuchet MS" pitchFamily="34" charset="0"/>
              </a:rPr>
              <a:t>Loops </a:t>
            </a:r>
            <a:r>
              <a:rPr lang="en-US" sz="1400" b="0" dirty="0">
                <a:solidFill>
                  <a:schemeClr val="tx1"/>
                </a:solidFill>
                <a:latin typeface="Trebuchet MS" pitchFamily="34" charset="0"/>
              </a:rPr>
              <a:t>are </a:t>
            </a:r>
            <a:r>
              <a:rPr lang="en-US" sz="1400" b="0" dirty="0" smtClean="0">
                <a:solidFill>
                  <a:schemeClr val="tx1"/>
                </a:solidFill>
                <a:latin typeface="Trebuchet MS" pitchFamily="34" charset="0"/>
              </a:rPr>
              <a:t>highlighted</a:t>
            </a:r>
          </a:p>
          <a:p>
            <a:pPr algn="ctr"/>
            <a:r>
              <a:rPr lang="en-US" sz="1400" b="0" dirty="0" smtClean="0">
                <a:solidFill>
                  <a:schemeClr val="tx1"/>
                </a:solidFill>
                <a:latin typeface="Trebuchet MS" pitchFamily="34" charset="0"/>
              </a:rPr>
              <a:t>light </a:t>
            </a:r>
            <a:r>
              <a:rPr lang="en-US" sz="1400" b="0" dirty="0">
                <a:solidFill>
                  <a:schemeClr val="tx1"/>
                </a:solidFill>
                <a:latin typeface="Trebuchet MS" pitchFamily="34" charset="0"/>
              </a:rPr>
              <a:t>chain variable </a:t>
            </a:r>
            <a:r>
              <a:rPr lang="en-US" sz="1400" b="0" dirty="0" smtClean="0">
                <a:solidFill>
                  <a:schemeClr val="tx1"/>
                </a:solidFill>
                <a:latin typeface="Trebuchet MS" pitchFamily="34" charset="0"/>
              </a:rPr>
              <a:t>domains - </a:t>
            </a:r>
            <a:r>
              <a:rPr lang="en-US" sz="1400" dirty="0">
                <a:solidFill>
                  <a:srgbClr val="FF00FF"/>
                </a:solidFill>
                <a:latin typeface="Trebuchet MS" pitchFamily="34" charset="0"/>
              </a:rPr>
              <a:t>bold </a:t>
            </a:r>
            <a:r>
              <a:rPr lang="en-US" sz="1400" dirty="0" smtClean="0">
                <a:solidFill>
                  <a:srgbClr val="FF00FF"/>
                </a:solidFill>
                <a:latin typeface="Trebuchet MS" pitchFamily="34" charset="0"/>
              </a:rPr>
              <a:t>pink</a:t>
            </a:r>
          </a:p>
          <a:p>
            <a:pPr algn="ctr"/>
            <a:r>
              <a:rPr lang="en-US" sz="1400" b="0" dirty="0" smtClean="0">
                <a:solidFill>
                  <a:schemeClr val="tx1"/>
                </a:solidFill>
                <a:latin typeface="Trebuchet MS" pitchFamily="34" charset="0"/>
              </a:rPr>
              <a:t>heavy </a:t>
            </a:r>
            <a:r>
              <a:rPr lang="en-US" sz="1400" b="0" dirty="0">
                <a:solidFill>
                  <a:schemeClr val="tx1"/>
                </a:solidFill>
                <a:latin typeface="Trebuchet MS" pitchFamily="34" charset="0"/>
              </a:rPr>
              <a:t>chain variable </a:t>
            </a:r>
            <a:r>
              <a:rPr lang="en-US" sz="1400" b="0" dirty="0" smtClean="0">
                <a:solidFill>
                  <a:schemeClr val="tx1"/>
                </a:solidFill>
                <a:latin typeface="Trebuchet MS" pitchFamily="34" charset="0"/>
              </a:rPr>
              <a:t>domains - </a:t>
            </a:r>
            <a:r>
              <a:rPr lang="en-US" sz="1400" dirty="0">
                <a:solidFill>
                  <a:srgbClr val="FF0000"/>
                </a:solidFill>
                <a:latin typeface="Trebuchet MS" pitchFamily="34" charset="0"/>
              </a:rPr>
              <a:t>bold red </a:t>
            </a:r>
          </a:p>
        </p:txBody>
      </p:sp>
    </p:spTree>
    <p:extLst>
      <p:ext uri="{BB962C8B-B14F-4D97-AF65-F5344CB8AC3E}">
        <p14:creationId xmlns:p14="http://schemas.microsoft.com/office/powerpoint/2010/main" xmlns="" val="390491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4339"/>
                                        </p:tgtEl>
                                        <p:attrNameLst>
                                          <p:attrName>style.visibility</p:attrName>
                                        </p:attrNameLst>
                                      </p:cBhvr>
                                      <p:to>
                                        <p:strVal val="visible"/>
                                      </p:to>
                                    </p:set>
                                    <p:animEffect transition="in" filter="fade">
                                      <p:cBhvr>
                                        <p:cTn id="11" dur="1000"/>
                                        <p:tgtEl>
                                          <p:spTgt spid="1433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childTnLst>
                                </p:cTn>
                              </p:par>
                            </p:childTnLst>
                          </p:cTn>
                        </p:par>
                        <p:par>
                          <p:cTn id="19" fill="hold">
                            <p:stCondLst>
                              <p:cond delay="3000"/>
                            </p:stCondLst>
                            <p:childTnLst>
                              <p:par>
                                <p:cTn id="20" presetID="10" presetClass="entr" presetSubtype="0" fill="hold" grpId="0" nodeType="after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1. Structure Template Identification</a:t>
            </a:r>
          </a:p>
        </p:txBody>
      </p:sp>
      <p:sp>
        <p:nvSpPr>
          <p:cNvPr id="14" name="Rounded Rectangle 13"/>
          <p:cNvSpPr/>
          <p:nvPr/>
        </p:nvSpPr>
        <p:spPr bwMode="auto">
          <a:xfrm>
            <a:off x="4024800" y="658800"/>
            <a:ext cx="5031055" cy="2009061"/>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GB" sz="1400" dirty="0" smtClean="0">
                <a:solidFill>
                  <a:schemeClr val="tx1"/>
                </a:solidFill>
                <a:latin typeface="Trebuchet MS" pitchFamily="34" charset="0"/>
              </a:rPr>
              <a:t>D. </a:t>
            </a:r>
            <a:r>
              <a:rPr lang="en-GB" sz="1400" dirty="0">
                <a:solidFill>
                  <a:schemeClr val="tx1"/>
                </a:solidFill>
                <a:latin typeface="Trebuchet MS" pitchFamily="34" charset="0"/>
              </a:rPr>
              <a:t>Identify Framework Templates</a:t>
            </a:r>
          </a:p>
          <a:p>
            <a:pPr marL="285750" indent="-285750">
              <a:buFont typeface="Arial" pitchFamily="34" charset="0"/>
              <a:buChar char="•"/>
            </a:pPr>
            <a:r>
              <a:rPr lang="en-US" sz="1400" b="0" dirty="0">
                <a:solidFill>
                  <a:schemeClr val="tx1"/>
                </a:solidFill>
                <a:latin typeface="Trebuchet MS" pitchFamily="34" charset="0"/>
              </a:rPr>
              <a:t>Discovery Studio provides a specialized protocol for Framework Template Identification</a:t>
            </a:r>
          </a:p>
          <a:p>
            <a:pPr marL="285750" indent="-285750">
              <a:buFont typeface="Arial" pitchFamily="34" charset="0"/>
              <a:buChar char="•"/>
            </a:pPr>
            <a:r>
              <a:rPr lang="en-US" sz="1400" b="0" dirty="0">
                <a:solidFill>
                  <a:schemeClr val="tx1"/>
                </a:solidFill>
                <a:latin typeface="Trebuchet MS" pitchFamily="34" charset="0"/>
              </a:rPr>
              <a:t>This one protocol will identify the best template in the existing database for the Light chain, Heavy chain, and combined Light and Heavy chains</a:t>
            </a:r>
          </a:p>
          <a:p>
            <a:pPr marL="285750" indent="-285750">
              <a:buFont typeface="Arial" pitchFamily="34" charset="0"/>
              <a:buChar char="•"/>
            </a:pPr>
            <a:r>
              <a:rPr lang="en-US" sz="1400" b="0" dirty="0">
                <a:solidFill>
                  <a:schemeClr val="tx1"/>
                </a:solidFill>
                <a:latin typeface="Trebuchet MS" pitchFamily="34" charset="0"/>
              </a:rPr>
              <a:t>The CDRs can be excluded from the sequence similarity calculation used to rank the templates</a:t>
            </a:r>
          </a:p>
        </p:txBody>
      </p:sp>
      <p:sp>
        <p:nvSpPr>
          <p:cNvPr id="18" name="Oval 17"/>
          <p:cNvSpPr/>
          <p:nvPr/>
        </p:nvSpPr>
        <p:spPr bwMode="auto">
          <a:xfrm>
            <a:off x="40210" y="3837100"/>
            <a:ext cx="1459390" cy="360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pic>
        <p:nvPicPr>
          <p:cNvPr id="10"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60000" y="4350720"/>
            <a:ext cx="4084320" cy="23469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1" name="Rounded Rectangle 10"/>
          <p:cNvSpPr/>
          <p:nvPr/>
        </p:nvSpPr>
        <p:spPr bwMode="auto">
          <a:xfrm>
            <a:off x="4536000" y="5115578"/>
            <a:ext cx="3444778" cy="817245"/>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The Light and Heavy chains must </a:t>
            </a:r>
            <a:r>
              <a:rPr lang="en-US" sz="1400" b="0" dirty="0">
                <a:solidFill>
                  <a:schemeClr val="tx1"/>
                </a:solidFill>
                <a:latin typeface="Trebuchet MS" pitchFamily="34" charset="0"/>
              </a:rPr>
              <a:t>be separate sequences, but can be in the same window or different windows</a:t>
            </a:r>
          </a:p>
        </p:txBody>
      </p:sp>
    </p:spTree>
    <p:extLst>
      <p:ext uri="{BB962C8B-B14F-4D97-AF65-F5344CB8AC3E}">
        <p14:creationId xmlns:p14="http://schemas.microsoft.com/office/powerpoint/2010/main" xmlns="" val="214472371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9144000" cy="62960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1. Structure Template Identification</a:t>
            </a: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60000" y="4350720"/>
            <a:ext cx="4086000" cy="23430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5" name="Rounded Rectangle 14"/>
          <p:cNvSpPr/>
          <p:nvPr/>
        </p:nvSpPr>
        <p:spPr bwMode="auto">
          <a:xfrm>
            <a:off x="252000" y="645167"/>
            <a:ext cx="8640000" cy="1055608"/>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174625" indent="-174625">
              <a:buFont typeface="Arial" pitchFamily="34" charset="0"/>
              <a:buChar char="•"/>
            </a:pPr>
            <a:r>
              <a:rPr lang="en-US" sz="1400" b="0" dirty="0" smtClean="0">
                <a:solidFill>
                  <a:schemeClr val="tx1"/>
                </a:solidFill>
                <a:latin typeface="Trebuchet MS" pitchFamily="34" charset="0"/>
              </a:rPr>
              <a:t>The Identify </a:t>
            </a:r>
            <a:r>
              <a:rPr lang="en-US" sz="1400" b="0" dirty="0">
                <a:solidFill>
                  <a:schemeClr val="tx1"/>
                </a:solidFill>
                <a:latin typeface="Trebuchet MS" pitchFamily="34" charset="0"/>
              </a:rPr>
              <a:t>Framework Templates </a:t>
            </a:r>
            <a:r>
              <a:rPr lang="en-US" sz="1400" b="0" dirty="0" smtClean="0">
                <a:solidFill>
                  <a:schemeClr val="tx1"/>
                </a:solidFill>
                <a:latin typeface="Trebuchet MS" pitchFamily="34" charset="0"/>
              </a:rPr>
              <a:t>(and </a:t>
            </a:r>
            <a:r>
              <a:rPr lang="en-US" sz="1400" b="0" dirty="0">
                <a:solidFill>
                  <a:schemeClr val="tx1"/>
                </a:solidFill>
                <a:latin typeface="Trebuchet MS" pitchFamily="34" charset="0"/>
              </a:rPr>
              <a:t>Model Antibody Loops</a:t>
            </a:r>
            <a:r>
              <a:rPr lang="en-US" sz="1400" b="0" dirty="0" smtClean="0">
                <a:solidFill>
                  <a:schemeClr val="tx1"/>
                </a:solidFill>
                <a:latin typeface="Trebuchet MS" pitchFamily="34" charset="0"/>
              </a:rPr>
              <a:t>) protocol </a:t>
            </a:r>
            <a:r>
              <a:rPr lang="en-US" sz="1400" b="0" dirty="0">
                <a:solidFill>
                  <a:schemeClr val="tx1"/>
                </a:solidFill>
                <a:latin typeface="Trebuchet MS" pitchFamily="34" charset="0"/>
              </a:rPr>
              <a:t>make use of a pre-compiled Antibody Database that is installed with Discovery Studio by </a:t>
            </a:r>
            <a:r>
              <a:rPr lang="en-US" sz="1400" b="0" dirty="0" smtClean="0">
                <a:solidFill>
                  <a:schemeClr val="tx1"/>
                </a:solidFill>
                <a:latin typeface="Trebuchet MS" pitchFamily="34" charset="0"/>
              </a:rPr>
              <a:t>default</a:t>
            </a:r>
          </a:p>
          <a:p>
            <a:pPr marL="174625" indent="-174625">
              <a:buFont typeface="Arial" pitchFamily="34" charset="0"/>
              <a:buChar char="•"/>
            </a:pPr>
            <a:r>
              <a:rPr lang="en-US" sz="1400" b="0" dirty="0">
                <a:solidFill>
                  <a:schemeClr val="tx1"/>
                </a:solidFill>
                <a:latin typeface="Trebuchet MS" pitchFamily="34" charset="0"/>
              </a:rPr>
              <a:t>This database consists of non-redundant antibody sequences and structures that have been extracted from the RCSB Protein Data Bank (PDB) and processed according to their domains</a:t>
            </a:r>
          </a:p>
        </p:txBody>
      </p:sp>
      <p:sp>
        <p:nvSpPr>
          <p:cNvPr id="11" name="Rounded Rectangle 10"/>
          <p:cNvSpPr/>
          <p:nvPr/>
        </p:nvSpPr>
        <p:spPr bwMode="auto">
          <a:xfrm>
            <a:off x="252000" y="2662833"/>
            <a:ext cx="8640000" cy="1532334"/>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174625" indent="-174625">
              <a:buFont typeface="Arial" pitchFamily="34" charset="0"/>
              <a:buChar char="•"/>
            </a:pPr>
            <a:r>
              <a:rPr lang="en-US" sz="1400" b="0" dirty="0">
                <a:solidFill>
                  <a:schemeClr val="tx1"/>
                </a:solidFill>
                <a:latin typeface="Trebuchet MS" pitchFamily="34" charset="0"/>
              </a:rPr>
              <a:t>The antibody database installed by default by the Discovery Studio installer only contains the non-redundant antibody </a:t>
            </a:r>
            <a:r>
              <a:rPr lang="en-US" sz="1400" b="0" dirty="0" smtClean="0">
                <a:solidFill>
                  <a:schemeClr val="tx1"/>
                </a:solidFill>
                <a:latin typeface="Trebuchet MS" pitchFamily="34" charset="0"/>
              </a:rPr>
              <a:t>structures</a:t>
            </a:r>
          </a:p>
          <a:p>
            <a:pPr marL="174625" indent="-174625">
              <a:buFont typeface="Arial" pitchFamily="34" charset="0"/>
              <a:buChar char="•"/>
            </a:pPr>
            <a:r>
              <a:rPr lang="en-US" sz="1400" b="0" dirty="0" smtClean="0">
                <a:solidFill>
                  <a:schemeClr val="tx1"/>
                </a:solidFill>
                <a:latin typeface="Trebuchet MS" pitchFamily="34" charset="0"/>
              </a:rPr>
              <a:t>This </a:t>
            </a:r>
            <a:r>
              <a:rPr lang="en-US" sz="1400" b="0" dirty="0">
                <a:solidFill>
                  <a:schemeClr val="tx1"/>
                </a:solidFill>
                <a:latin typeface="Trebuchet MS" pitchFamily="34" charset="0"/>
              </a:rPr>
              <a:t>can lead to situations when the hits found by this protocol are not contained in the installed structure database (e.g., when filtering by </a:t>
            </a:r>
            <a:r>
              <a:rPr lang="en-US" sz="1400" b="0" dirty="0" smtClean="0">
                <a:solidFill>
                  <a:schemeClr val="tx1"/>
                </a:solidFill>
                <a:latin typeface="Trebuchet MS" pitchFamily="34" charset="0"/>
              </a:rPr>
              <a:t>organism)</a:t>
            </a:r>
          </a:p>
          <a:p>
            <a:pPr marL="174625" indent="-174625">
              <a:buFont typeface="Arial" pitchFamily="34" charset="0"/>
              <a:buChar char="•"/>
            </a:pPr>
            <a:r>
              <a:rPr lang="en-US" sz="1400" b="0" dirty="0" smtClean="0">
                <a:solidFill>
                  <a:schemeClr val="tx1"/>
                </a:solidFill>
                <a:latin typeface="Trebuchet MS" pitchFamily="34" charset="0"/>
              </a:rPr>
              <a:t>It </a:t>
            </a:r>
            <a:r>
              <a:rPr lang="en-US" sz="1400" b="0" dirty="0">
                <a:solidFill>
                  <a:schemeClr val="tx1"/>
                </a:solidFill>
                <a:latin typeface="Trebuchet MS" pitchFamily="34" charset="0"/>
              </a:rPr>
              <a:t>is therefore recommended that you install the redundant template database before using this protocol</a:t>
            </a:r>
          </a:p>
        </p:txBody>
      </p:sp>
      <p:sp>
        <p:nvSpPr>
          <p:cNvPr id="17" name="Rounded Rectangle 16"/>
          <p:cNvSpPr/>
          <p:nvPr/>
        </p:nvSpPr>
        <p:spPr bwMode="auto">
          <a:xfrm>
            <a:off x="252000" y="4284000"/>
            <a:ext cx="8640000" cy="340519"/>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174625" indent="-174625">
              <a:buFont typeface="Arial" pitchFamily="34" charset="0"/>
              <a:buChar char="•"/>
            </a:pPr>
            <a:r>
              <a:rPr lang="en-US" sz="1400" b="0" dirty="0" smtClean="0">
                <a:solidFill>
                  <a:schemeClr val="tx1"/>
                </a:solidFill>
                <a:latin typeface="Trebuchet MS" pitchFamily="34" charset="0"/>
              </a:rPr>
              <a:t>The antibody database can be updated with your own structures (DS Application Edition)</a:t>
            </a:r>
            <a:endParaRPr lang="en-US" sz="1400" b="0" dirty="0">
              <a:solidFill>
                <a:schemeClr val="tx1"/>
              </a:solidFill>
              <a:latin typeface="Trebuchet MS" pitchFamily="34" charset="0"/>
            </a:endParaRPr>
          </a:p>
        </p:txBody>
      </p:sp>
    </p:spTree>
    <p:extLst>
      <p:ext uri="{BB962C8B-B14F-4D97-AF65-F5344CB8AC3E}">
        <p14:creationId xmlns:p14="http://schemas.microsoft.com/office/powerpoint/2010/main" xmlns="" val="18643847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1" grpId="0" animBg="1"/>
      <p:bldP spid="1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9144000" cy="62960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1. Structure Template Identification</a:t>
            </a: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60000" y="4350720"/>
            <a:ext cx="4086000" cy="23430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6" name="Rounded Rectangle 15"/>
          <p:cNvSpPr/>
          <p:nvPr/>
        </p:nvSpPr>
        <p:spPr bwMode="auto">
          <a:xfrm>
            <a:off x="252000" y="1431940"/>
            <a:ext cx="8640000" cy="2009061"/>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r>
              <a:rPr lang="en-US" sz="1400" b="0" dirty="0">
                <a:solidFill>
                  <a:schemeClr val="tx1"/>
                </a:solidFill>
                <a:latin typeface="Trebuchet MS" pitchFamily="34" charset="0"/>
              </a:rPr>
              <a:t>The Antibody Database is generated from identified antibody structures in the RCSB Protein Data </a:t>
            </a:r>
            <a:r>
              <a:rPr lang="en-US" sz="1400" b="0" dirty="0" smtClean="0">
                <a:solidFill>
                  <a:schemeClr val="tx1"/>
                </a:solidFill>
                <a:latin typeface="Trebuchet MS" pitchFamily="34" charset="0"/>
              </a:rPr>
              <a:t>Bank: </a:t>
            </a:r>
            <a:endParaRPr lang="en-US" sz="1400" b="0" dirty="0">
              <a:solidFill>
                <a:schemeClr val="tx1"/>
              </a:solidFill>
              <a:latin typeface="Trebuchet MS" pitchFamily="34" charset="0"/>
            </a:endParaRPr>
          </a:p>
          <a:p>
            <a:pPr marL="261938" indent="-261938">
              <a:buFont typeface="+mj-lt"/>
              <a:buAutoNum type="arabicPeriod"/>
            </a:pPr>
            <a:r>
              <a:rPr lang="en-US" sz="1400" b="0" dirty="0" smtClean="0">
                <a:solidFill>
                  <a:schemeClr val="tx1"/>
                </a:solidFill>
                <a:latin typeface="Trebuchet MS" pitchFamily="34" charset="0"/>
              </a:rPr>
              <a:t>From </a:t>
            </a:r>
            <a:r>
              <a:rPr lang="en-US" sz="1400" b="0" dirty="0">
                <a:solidFill>
                  <a:schemeClr val="tx1"/>
                </a:solidFill>
                <a:latin typeface="Trebuchet MS" pitchFamily="34" charset="0"/>
              </a:rPr>
              <a:t>these structures, the antibody regions (Fab, </a:t>
            </a:r>
            <a:r>
              <a:rPr lang="en-US" sz="1400" b="0" dirty="0" err="1">
                <a:solidFill>
                  <a:schemeClr val="tx1"/>
                </a:solidFill>
                <a:latin typeface="Trebuchet MS" pitchFamily="34" charset="0"/>
              </a:rPr>
              <a:t>Fv</a:t>
            </a:r>
            <a:r>
              <a:rPr lang="en-US" sz="1400" b="0" dirty="0">
                <a:solidFill>
                  <a:schemeClr val="tx1"/>
                </a:solidFill>
                <a:latin typeface="Trebuchet MS" pitchFamily="34" charset="0"/>
              </a:rPr>
              <a:t>, VL, CL, etc.) are extracted, the light and heavy chain pairs are identified and ligands and water molecules are </a:t>
            </a:r>
            <a:r>
              <a:rPr lang="en-US" sz="1400" b="0" dirty="0" smtClean="0">
                <a:solidFill>
                  <a:schemeClr val="tx1"/>
                </a:solidFill>
                <a:latin typeface="Trebuchet MS" pitchFamily="34" charset="0"/>
              </a:rPr>
              <a:t>removed</a:t>
            </a:r>
            <a:endParaRPr lang="en-US" sz="1400" b="0" dirty="0">
              <a:solidFill>
                <a:schemeClr val="tx1"/>
              </a:solidFill>
              <a:latin typeface="Trebuchet MS" pitchFamily="34" charset="0"/>
            </a:endParaRPr>
          </a:p>
          <a:p>
            <a:pPr marL="261938" indent="-261938">
              <a:buFont typeface="+mj-lt"/>
              <a:buAutoNum type="arabicPeriod"/>
            </a:pPr>
            <a:r>
              <a:rPr lang="en-US" sz="1400" b="0" dirty="0" smtClean="0">
                <a:solidFill>
                  <a:schemeClr val="tx1"/>
                </a:solidFill>
                <a:latin typeface="Trebuchet MS" pitchFamily="34" charset="0"/>
              </a:rPr>
              <a:t>The </a:t>
            </a:r>
            <a:r>
              <a:rPr lang="en-US" sz="1400" b="0" dirty="0">
                <a:solidFill>
                  <a:schemeClr val="tx1"/>
                </a:solidFill>
                <a:latin typeface="Trebuchet MS" pitchFamily="34" charset="0"/>
              </a:rPr>
              <a:t>structures of the extracted regions are superimposed onto a reference structure for each domain </a:t>
            </a:r>
            <a:r>
              <a:rPr lang="en-US" sz="1400" b="0" dirty="0" smtClean="0">
                <a:solidFill>
                  <a:schemeClr val="tx1"/>
                </a:solidFill>
                <a:latin typeface="Trebuchet MS" pitchFamily="34" charset="0"/>
              </a:rPr>
              <a:t>type</a:t>
            </a:r>
            <a:endParaRPr lang="en-US" sz="1400" b="0" dirty="0">
              <a:solidFill>
                <a:schemeClr val="tx1"/>
              </a:solidFill>
              <a:latin typeface="Trebuchet MS" pitchFamily="34" charset="0"/>
            </a:endParaRPr>
          </a:p>
          <a:p>
            <a:pPr marL="261938" indent="-261938">
              <a:buFont typeface="+mj-lt"/>
              <a:buAutoNum type="arabicPeriod"/>
            </a:pPr>
            <a:r>
              <a:rPr lang="en-US" sz="1400" b="0" dirty="0" smtClean="0">
                <a:solidFill>
                  <a:schemeClr val="tx1"/>
                </a:solidFill>
                <a:latin typeface="Trebuchet MS" pitchFamily="34" charset="0"/>
              </a:rPr>
              <a:t>The </a:t>
            </a:r>
            <a:r>
              <a:rPr lang="en-US" sz="1400" b="0" dirty="0">
                <a:solidFill>
                  <a:schemeClr val="tx1"/>
                </a:solidFill>
                <a:latin typeface="Trebuchet MS" pitchFamily="34" charset="0"/>
              </a:rPr>
              <a:t>sequences are clustered and the sequence with the best corresponding X-ray resolution structure in each cluster is kept as the non-redundant </a:t>
            </a:r>
            <a:r>
              <a:rPr lang="en-US" sz="1400" b="0" dirty="0" smtClean="0">
                <a:solidFill>
                  <a:schemeClr val="tx1"/>
                </a:solidFill>
                <a:latin typeface="Trebuchet MS" pitchFamily="34" charset="0"/>
              </a:rPr>
              <a:t>representative</a:t>
            </a:r>
            <a:endParaRPr lang="en-US" sz="1400" b="0" dirty="0">
              <a:solidFill>
                <a:schemeClr val="tx1"/>
              </a:solidFill>
              <a:latin typeface="Trebuchet MS" pitchFamily="34" charset="0"/>
            </a:endParaRPr>
          </a:p>
          <a:p>
            <a:pPr marL="261938" indent="-261938">
              <a:buFont typeface="+mj-lt"/>
              <a:buAutoNum type="arabicPeriod"/>
            </a:pPr>
            <a:r>
              <a:rPr lang="en-US" sz="1400" b="0" dirty="0" smtClean="0">
                <a:solidFill>
                  <a:schemeClr val="tx1"/>
                </a:solidFill>
                <a:latin typeface="Trebuchet MS" pitchFamily="34" charset="0"/>
              </a:rPr>
              <a:t>Non-redundant </a:t>
            </a:r>
            <a:r>
              <a:rPr lang="en-US" sz="1400" b="0" dirty="0">
                <a:solidFill>
                  <a:schemeClr val="tx1"/>
                </a:solidFill>
                <a:latin typeface="Trebuchet MS" pitchFamily="34" charset="0"/>
              </a:rPr>
              <a:t>sequences are aligned respectively based on the four numbering </a:t>
            </a:r>
            <a:r>
              <a:rPr lang="en-US" sz="1400" b="0" dirty="0" smtClean="0">
                <a:solidFill>
                  <a:schemeClr val="tx1"/>
                </a:solidFill>
                <a:latin typeface="Trebuchet MS" pitchFamily="34" charset="0"/>
              </a:rPr>
              <a:t>schemes</a:t>
            </a:r>
            <a:endParaRPr lang="en-US" sz="1400" b="0" dirty="0">
              <a:solidFill>
                <a:schemeClr val="tx1"/>
              </a:solidFill>
              <a:latin typeface="Trebuchet MS" pitchFamily="34" charset="0"/>
            </a:endParaRPr>
          </a:p>
        </p:txBody>
      </p:sp>
      <p:sp>
        <p:nvSpPr>
          <p:cNvPr id="12" name="Rounded Rectangle 11"/>
          <p:cNvSpPr/>
          <p:nvPr/>
        </p:nvSpPr>
        <p:spPr bwMode="auto">
          <a:xfrm>
            <a:off x="252000" y="6426000"/>
            <a:ext cx="8640000" cy="340519"/>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The antibody database files are located in the public/DS/Antibody folder of the server installation</a:t>
            </a:r>
          </a:p>
        </p:txBody>
      </p:sp>
      <p:sp>
        <p:nvSpPr>
          <p:cNvPr id="9" name="Oval 8"/>
          <p:cNvSpPr/>
          <p:nvPr/>
        </p:nvSpPr>
        <p:spPr bwMode="auto">
          <a:xfrm>
            <a:off x="8820000" y="216000"/>
            <a:ext cx="288000" cy="288000"/>
          </a:xfrm>
          <a:prstGeom prst="ellipse">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36000" rIns="36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800" i="0" u="none" strike="noStrike" normalizeH="0" baseline="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sto MT" pitchFamily="18" charset="0"/>
                <a:cs typeface="Microsoft Uighur" pitchFamily="2" charset="-78"/>
              </a:rPr>
              <a:t>i</a:t>
            </a:r>
            <a:endParaRPr kumimoji="0" lang="en-GB" sz="1800"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sto MT" pitchFamily="18" charset="0"/>
              <a:cs typeface="Microsoft Uighur" pitchFamily="2" charset="-78"/>
            </a:endParaRPr>
          </a:p>
        </p:txBody>
      </p:sp>
      <p:sp>
        <p:nvSpPr>
          <p:cNvPr id="11" name="Rounded Rectangle 10"/>
          <p:cNvSpPr/>
          <p:nvPr/>
        </p:nvSpPr>
        <p:spPr bwMode="auto">
          <a:xfrm>
            <a:off x="252000" y="3531600"/>
            <a:ext cx="8640000" cy="1770698"/>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r>
              <a:rPr lang="en-US" sz="1400" b="0" dirty="0">
                <a:solidFill>
                  <a:schemeClr val="tx1"/>
                </a:solidFill>
                <a:latin typeface="Trebuchet MS" pitchFamily="34" charset="0"/>
              </a:rPr>
              <a:t>An example </a:t>
            </a:r>
            <a:r>
              <a:rPr lang="en-US" sz="1400" dirty="0">
                <a:solidFill>
                  <a:schemeClr val="tx1"/>
                </a:solidFill>
                <a:latin typeface="Trebuchet MS" pitchFamily="34" charset="0"/>
              </a:rPr>
              <a:t>Update Antibody Database </a:t>
            </a:r>
            <a:r>
              <a:rPr lang="en-US" sz="1400" b="0" dirty="0">
                <a:solidFill>
                  <a:schemeClr val="tx1"/>
                </a:solidFill>
                <a:latin typeface="Trebuchet MS" pitchFamily="34" charset="0"/>
              </a:rPr>
              <a:t>protocol is provided to add new structures to the </a:t>
            </a:r>
            <a:r>
              <a:rPr lang="en-US" sz="1400" b="0" dirty="0" smtClean="0">
                <a:solidFill>
                  <a:schemeClr val="tx1"/>
                </a:solidFill>
                <a:latin typeface="Trebuchet MS" pitchFamily="34" charset="0"/>
              </a:rPr>
              <a:t>database: </a:t>
            </a:r>
            <a:endParaRPr lang="en-US" sz="1400" b="0" dirty="0">
              <a:solidFill>
                <a:schemeClr val="tx1"/>
              </a:solidFill>
              <a:latin typeface="Trebuchet MS" pitchFamily="34" charset="0"/>
            </a:endParaRPr>
          </a:p>
          <a:p>
            <a:pPr marL="261938" indent="-261938">
              <a:buFont typeface="+mj-lt"/>
              <a:buAutoNum type="arabicPeriod"/>
            </a:pPr>
            <a:r>
              <a:rPr lang="en-US" sz="1400" b="0" dirty="0" smtClean="0">
                <a:solidFill>
                  <a:schemeClr val="tx1"/>
                </a:solidFill>
                <a:latin typeface="Trebuchet MS" pitchFamily="34" charset="0"/>
              </a:rPr>
              <a:t>The </a:t>
            </a:r>
            <a:r>
              <a:rPr lang="en-US" sz="1400" b="0" dirty="0">
                <a:solidFill>
                  <a:schemeClr val="tx1"/>
                </a:solidFill>
                <a:latin typeface="Trebuchet MS" pitchFamily="34" charset="0"/>
              </a:rPr>
              <a:t>protocol can search the RCSB Protein Data Bank or locally stored PDB structures to find antibodies that are not yet in the </a:t>
            </a:r>
            <a:r>
              <a:rPr lang="en-US" sz="1400" b="0" dirty="0" smtClean="0">
                <a:solidFill>
                  <a:schemeClr val="tx1"/>
                </a:solidFill>
                <a:latin typeface="Trebuchet MS" pitchFamily="34" charset="0"/>
              </a:rPr>
              <a:t>database</a:t>
            </a:r>
            <a:endParaRPr lang="en-US" sz="1400" b="0" dirty="0">
              <a:solidFill>
                <a:schemeClr val="tx1"/>
              </a:solidFill>
              <a:latin typeface="Trebuchet MS" pitchFamily="34" charset="0"/>
            </a:endParaRPr>
          </a:p>
          <a:p>
            <a:pPr marL="261938" indent="-261938">
              <a:buFont typeface="+mj-lt"/>
              <a:buAutoNum type="arabicPeriod"/>
            </a:pPr>
            <a:r>
              <a:rPr lang="en-US" sz="1400" b="0" dirty="0" smtClean="0">
                <a:solidFill>
                  <a:schemeClr val="tx1"/>
                </a:solidFill>
                <a:latin typeface="Trebuchet MS" pitchFamily="34" charset="0"/>
              </a:rPr>
              <a:t>These </a:t>
            </a:r>
            <a:r>
              <a:rPr lang="en-US" sz="1400" b="0" dirty="0">
                <a:solidFill>
                  <a:schemeClr val="tx1"/>
                </a:solidFill>
                <a:latin typeface="Trebuchet MS" pitchFamily="34" charset="0"/>
              </a:rPr>
              <a:t>new antibodies are processed using the above workflow to be made available to use by the </a:t>
            </a:r>
            <a:r>
              <a:rPr lang="en-US" sz="1400" dirty="0">
                <a:solidFill>
                  <a:schemeClr val="tx1"/>
                </a:solidFill>
                <a:latin typeface="Trebuchet MS" pitchFamily="34" charset="0"/>
              </a:rPr>
              <a:t>Identify Framework Templates </a:t>
            </a:r>
            <a:r>
              <a:rPr lang="en-US" sz="1400" b="0" dirty="0">
                <a:solidFill>
                  <a:schemeClr val="tx1"/>
                </a:solidFill>
                <a:latin typeface="Trebuchet MS" pitchFamily="34" charset="0"/>
              </a:rPr>
              <a:t>and </a:t>
            </a:r>
            <a:r>
              <a:rPr lang="en-US" sz="1400" dirty="0">
                <a:solidFill>
                  <a:schemeClr val="tx1"/>
                </a:solidFill>
                <a:latin typeface="Trebuchet MS" pitchFamily="34" charset="0"/>
              </a:rPr>
              <a:t>Model Antibody Loop </a:t>
            </a:r>
            <a:r>
              <a:rPr lang="en-US" sz="1400" b="0" dirty="0" smtClean="0">
                <a:solidFill>
                  <a:schemeClr val="tx1"/>
                </a:solidFill>
                <a:latin typeface="Trebuchet MS" pitchFamily="34" charset="0"/>
              </a:rPr>
              <a:t>protocols </a:t>
            </a:r>
            <a:endParaRPr lang="en-US" sz="1400" b="0" dirty="0">
              <a:solidFill>
                <a:schemeClr val="tx1"/>
              </a:solidFill>
              <a:latin typeface="Trebuchet MS" pitchFamily="34" charset="0"/>
            </a:endParaRPr>
          </a:p>
          <a:p>
            <a:pPr marL="261938" indent="-261938">
              <a:buFont typeface="+mj-lt"/>
              <a:buAutoNum type="arabicPeriod"/>
            </a:pPr>
            <a:r>
              <a:rPr lang="en-US" sz="1400" b="0" dirty="0" smtClean="0">
                <a:solidFill>
                  <a:schemeClr val="tx1"/>
                </a:solidFill>
                <a:latin typeface="Trebuchet MS" pitchFamily="34" charset="0"/>
              </a:rPr>
              <a:t>The </a:t>
            </a:r>
            <a:r>
              <a:rPr lang="en-US" sz="1400" b="0" dirty="0">
                <a:solidFill>
                  <a:schemeClr val="tx1"/>
                </a:solidFill>
                <a:latin typeface="Trebuchet MS" pitchFamily="34" charset="0"/>
              </a:rPr>
              <a:t>example protocol can be run from the Pipeline Pilot client or can be imported to be run from the Discovery Studio </a:t>
            </a:r>
            <a:r>
              <a:rPr lang="en-US" sz="1400" b="0" dirty="0" smtClean="0">
                <a:solidFill>
                  <a:schemeClr val="tx1"/>
                </a:solidFill>
                <a:latin typeface="Trebuchet MS" pitchFamily="34" charset="0"/>
              </a:rPr>
              <a:t>client</a:t>
            </a:r>
            <a:endParaRPr lang="en-US" sz="1400" b="0" dirty="0">
              <a:solidFill>
                <a:schemeClr val="tx1"/>
              </a:solidFill>
              <a:latin typeface="Trebuchet MS" pitchFamily="34" charset="0"/>
            </a:endParaRPr>
          </a:p>
        </p:txBody>
      </p:sp>
    </p:spTree>
    <p:extLst>
      <p:ext uri="{BB962C8B-B14F-4D97-AF65-F5344CB8AC3E}">
        <p14:creationId xmlns:p14="http://schemas.microsoft.com/office/powerpoint/2010/main" xmlns="" val="38978885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2" grpId="0" animBg="1"/>
      <p:bldP spid="1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6390"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61930" y="1875270"/>
            <a:ext cx="2849880" cy="10210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14"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72320" y="3044950"/>
            <a:ext cx="4229100" cy="113538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3315"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1. Structure Template Identification</a:t>
            </a:r>
          </a:p>
        </p:txBody>
      </p:sp>
      <p:sp>
        <p:nvSpPr>
          <p:cNvPr id="7" name="Rounded Rectangle 6"/>
          <p:cNvSpPr/>
          <p:nvPr/>
        </p:nvSpPr>
        <p:spPr bwMode="auto">
          <a:xfrm>
            <a:off x="4024800" y="5475600"/>
            <a:ext cx="5031055" cy="1293971"/>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GB" sz="1400" dirty="0">
                <a:solidFill>
                  <a:schemeClr val="tx1"/>
                </a:solidFill>
                <a:latin typeface="Trebuchet MS" pitchFamily="34" charset="0"/>
              </a:rPr>
              <a:t>D. Identify Framework Templates</a:t>
            </a:r>
          </a:p>
          <a:p>
            <a:pPr marL="285750" indent="-285750">
              <a:buFont typeface="Arial" pitchFamily="34" charset="0"/>
              <a:buChar char="•"/>
            </a:pPr>
            <a:r>
              <a:rPr lang="en-US" sz="1400" b="0" dirty="0" smtClean="0">
                <a:solidFill>
                  <a:schemeClr val="tx1"/>
                </a:solidFill>
                <a:latin typeface="Trebuchet MS" pitchFamily="34" charset="0"/>
              </a:rPr>
              <a:t>The </a:t>
            </a:r>
            <a:r>
              <a:rPr lang="en-US" sz="1400" b="0" dirty="0">
                <a:solidFill>
                  <a:schemeClr val="tx1"/>
                </a:solidFill>
                <a:latin typeface="Trebuchet MS" pitchFamily="34" charset="0"/>
              </a:rPr>
              <a:t>results include tables with the similarity and quality of templates for each chain and each domain : Light Chain, VL, VC (Kappa or Lambda), Heavy Chain, VH, Gamma, and all </a:t>
            </a:r>
            <a:r>
              <a:rPr lang="en-US" sz="1400" b="0" dirty="0" smtClean="0">
                <a:solidFill>
                  <a:schemeClr val="tx1"/>
                </a:solidFill>
                <a:latin typeface="Trebuchet MS" pitchFamily="34" charset="0"/>
              </a:rPr>
              <a:t>alignments</a:t>
            </a:r>
            <a:endParaRPr lang="en-US" sz="1400" b="0" dirty="0">
              <a:solidFill>
                <a:schemeClr val="tx1"/>
              </a:solidFill>
              <a:latin typeface="Trebuchet MS" pitchFamily="34" charset="0"/>
            </a:endParaRPr>
          </a:p>
        </p:txBody>
      </p:sp>
    </p:spTree>
    <p:extLst>
      <p:ext uri="{BB962C8B-B14F-4D97-AF65-F5344CB8AC3E}">
        <p14:creationId xmlns:p14="http://schemas.microsoft.com/office/powerpoint/2010/main" xmlns="" val="8474672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390"/>
                                        </p:tgtEl>
                                        <p:attrNameLst>
                                          <p:attrName>style.visibility</p:attrName>
                                        </p:attrNameLst>
                                      </p:cBhvr>
                                      <p:to>
                                        <p:strVal val="visible"/>
                                      </p:to>
                                    </p:set>
                                    <p:animEffect transition="in" filter="fade">
                                      <p:cBhvr>
                                        <p:cTn id="7" dur="1000"/>
                                        <p:tgtEl>
                                          <p:spTgt spid="16390"/>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3314"/>
                                        </p:tgtEl>
                                        <p:attrNameLst>
                                          <p:attrName>style.visibility</p:attrName>
                                        </p:attrNameLst>
                                      </p:cBhvr>
                                      <p:to>
                                        <p:strVal val="visible"/>
                                      </p:to>
                                    </p:set>
                                    <p:animEffect transition="in" filter="fade">
                                      <p:cBhvr>
                                        <p:cTn id="11" dur="1000"/>
                                        <p:tgtEl>
                                          <p:spTgt spid="133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3315"/>
                                        </p:tgtEl>
                                        <p:attrNameLst>
                                          <p:attrName>style.visibility</p:attrName>
                                        </p:attrNameLst>
                                      </p:cBhvr>
                                      <p:to>
                                        <p:strVal val="visible"/>
                                      </p:to>
                                    </p:set>
                                    <p:animEffect transition="in" filter="fade">
                                      <p:cBhvr>
                                        <p:cTn id="16" dur="1000"/>
                                        <p:tgtEl>
                                          <p:spTgt spid="13315"/>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9144000" cy="630277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1. Structure Template Identification</a:t>
            </a:r>
          </a:p>
        </p:txBody>
      </p:sp>
      <p:sp>
        <p:nvSpPr>
          <p:cNvPr id="16" name="Rounded Rectangle 15"/>
          <p:cNvSpPr/>
          <p:nvPr/>
        </p:nvSpPr>
        <p:spPr bwMode="auto">
          <a:xfrm>
            <a:off x="4024800" y="658800"/>
            <a:ext cx="5031055" cy="1770698"/>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GB" sz="1400" dirty="0">
                <a:solidFill>
                  <a:schemeClr val="tx1"/>
                </a:solidFill>
                <a:latin typeface="Trebuchet MS" pitchFamily="34" charset="0"/>
              </a:rPr>
              <a:t>D. Identify Framework Templates</a:t>
            </a:r>
          </a:p>
          <a:p>
            <a:pPr marL="285750" indent="-285750">
              <a:buFont typeface="Arial" pitchFamily="34" charset="0"/>
              <a:buChar char="•"/>
            </a:pPr>
            <a:r>
              <a:rPr lang="en-US" sz="1400" b="0" dirty="0">
                <a:solidFill>
                  <a:schemeClr val="tx1"/>
                </a:solidFill>
                <a:latin typeface="Trebuchet MS" pitchFamily="34" charset="0"/>
              </a:rPr>
              <a:t>The identified templates are ranked by the % similarity to the input </a:t>
            </a:r>
            <a:r>
              <a:rPr lang="en-US" sz="1400" b="0" dirty="0" smtClean="0">
                <a:solidFill>
                  <a:schemeClr val="tx1"/>
                </a:solidFill>
                <a:latin typeface="Trebuchet MS" pitchFamily="34" charset="0"/>
              </a:rPr>
              <a:t>sequence</a:t>
            </a:r>
          </a:p>
          <a:p>
            <a:pPr marL="285750" indent="-285750">
              <a:buFont typeface="Arial" pitchFamily="34" charset="0"/>
              <a:buChar char="•"/>
            </a:pPr>
            <a:r>
              <a:rPr lang="en-US" sz="1400" b="0" dirty="0" smtClean="0">
                <a:solidFill>
                  <a:schemeClr val="tx1"/>
                </a:solidFill>
                <a:latin typeface="Trebuchet MS" pitchFamily="34" charset="0"/>
              </a:rPr>
              <a:t>Hits </a:t>
            </a:r>
            <a:r>
              <a:rPr lang="en-US" sz="1400" b="0" dirty="0">
                <a:solidFill>
                  <a:schemeClr val="tx1"/>
                </a:solidFill>
                <a:latin typeface="Trebuchet MS" pitchFamily="34" charset="0"/>
              </a:rPr>
              <a:t>that are identical to each other are listed as redundant </a:t>
            </a:r>
            <a:r>
              <a:rPr lang="en-US" sz="1400" b="0" dirty="0" smtClean="0">
                <a:solidFill>
                  <a:schemeClr val="tx1"/>
                </a:solidFill>
                <a:latin typeface="Trebuchet MS" pitchFamily="34" charset="0"/>
              </a:rPr>
              <a:t>hits</a:t>
            </a:r>
            <a:endParaRPr lang="en-US" sz="1400" b="0" dirty="0">
              <a:solidFill>
                <a:schemeClr val="tx1"/>
              </a:solidFill>
              <a:latin typeface="Trebuchet MS" pitchFamily="34" charset="0"/>
            </a:endParaRPr>
          </a:p>
          <a:p>
            <a:pPr marL="285750" indent="-285750">
              <a:buFont typeface="Arial" pitchFamily="34" charset="0"/>
              <a:buChar char="•"/>
            </a:pPr>
            <a:r>
              <a:rPr lang="en-US" sz="1400" b="0" dirty="0">
                <a:solidFill>
                  <a:schemeClr val="tx1"/>
                </a:solidFill>
                <a:latin typeface="Trebuchet MS" pitchFamily="34" charset="0"/>
              </a:rPr>
              <a:t>The corresponding matching domain chain id and residue information is listed for each </a:t>
            </a:r>
            <a:r>
              <a:rPr lang="en-US" sz="1400" b="0" dirty="0" smtClean="0">
                <a:solidFill>
                  <a:schemeClr val="tx1"/>
                </a:solidFill>
                <a:latin typeface="Trebuchet MS" pitchFamily="34" charset="0"/>
              </a:rPr>
              <a:t>template</a:t>
            </a:r>
          </a:p>
        </p:txBody>
      </p:sp>
      <p:sp>
        <p:nvSpPr>
          <p:cNvPr id="14" name="Rounded Rectangle 13"/>
          <p:cNvSpPr/>
          <p:nvPr/>
        </p:nvSpPr>
        <p:spPr bwMode="auto">
          <a:xfrm>
            <a:off x="616285" y="5860800"/>
            <a:ext cx="2265895" cy="817245"/>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Click PDB structure links to load aligned prepared structures</a:t>
            </a:r>
            <a:endParaRPr lang="en-US" sz="1400" b="0" dirty="0">
              <a:solidFill>
                <a:schemeClr val="tx1"/>
              </a:solidFill>
              <a:latin typeface="Trebuchet MS" pitchFamily="34" charset="0"/>
            </a:endParaRPr>
          </a:p>
        </p:txBody>
      </p:sp>
      <p:sp>
        <p:nvSpPr>
          <p:cNvPr id="15" name="Rounded Rectangle 14"/>
          <p:cNvSpPr/>
          <p:nvPr/>
        </p:nvSpPr>
        <p:spPr bwMode="auto">
          <a:xfrm>
            <a:off x="2067104" y="3313785"/>
            <a:ext cx="5009792" cy="1975009"/>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4JN2_LH  </a:t>
            </a:r>
            <a:r>
              <a:rPr lang="en-US" sz="1400" b="0" dirty="0">
                <a:solidFill>
                  <a:schemeClr val="tx1"/>
                </a:solidFill>
                <a:latin typeface="Trebuchet MS" pitchFamily="34" charset="0"/>
              </a:rPr>
              <a:t>is a reasonable </a:t>
            </a:r>
            <a:r>
              <a:rPr lang="en-US" sz="1400" b="0" dirty="0" smtClean="0">
                <a:solidFill>
                  <a:schemeClr val="tx1"/>
                </a:solidFill>
                <a:latin typeface="Trebuchet MS" pitchFamily="34" charset="0"/>
              </a:rPr>
              <a:t>choice</a:t>
            </a:r>
            <a:r>
              <a:rPr lang="en-US" sz="1400" b="0" dirty="0">
                <a:solidFill>
                  <a:schemeClr val="tx1"/>
                </a:solidFill>
                <a:latin typeface="Trebuchet MS" pitchFamily="34" charset="0"/>
              </a:rPr>
              <a:t> </a:t>
            </a:r>
            <a:r>
              <a:rPr lang="en-US" sz="1400" b="0" dirty="0" smtClean="0">
                <a:solidFill>
                  <a:schemeClr val="tx1"/>
                </a:solidFill>
                <a:latin typeface="Trebuchet MS" pitchFamily="34" charset="0"/>
              </a:rPr>
              <a:t>if you wish to use </a:t>
            </a:r>
            <a:r>
              <a:rPr lang="en-US" sz="1400" b="0" dirty="0">
                <a:solidFill>
                  <a:schemeClr val="tx1"/>
                </a:solidFill>
                <a:latin typeface="Trebuchet MS" pitchFamily="34" charset="0"/>
              </a:rPr>
              <a:t>a single template </a:t>
            </a:r>
            <a:r>
              <a:rPr lang="en-US" sz="1400" b="0" dirty="0" smtClean="0">
                <a:solidFill>
                  <a:schemeClr val="tx1"/>
                </a:solidFill>
                <a:latin typeface="Trebuchet MS" pitchFamily="34" charset="0"/>
              </a:rPr>
              <a:t>model</a:t>
            </a:r>
          </a:p>
          <a:p>
            <a:pPr algn="ctr"/>
            <a:endParaRPr lang="en-US" sz="1200" b="0" dirty="0" smtClean="0">
              <a:solidFill>
                <a:schemeClr val="tx1"/>
              </a:solidFill>
              <a:latin typeface="Trebuchet MS" pitchFamily="34" charset="0"/>
            </a:endParaRPr>
          </a:p>
          <a:p>
            <a:pPr algn="ctr"/>
            <a:r>
              <a:rPr lang="en-US" sz="1400" b="0" dirty="0" smtClean="0">
                <a:solidFill>
                  <a:schemeClr val="tx1"/>
                </a:solidFill>
                <a:latin typeface="Trebuchet MS" pitchFamily="34" charset="0"/>
              </a:rPr>
              <a:t>Alternatively, you can use </a:t>
            </a:r>
            <a:r>
              <a:rPr lang="en-US" sz="1400" b="0" dirty="0">
                <a:solidFill>
                  <a:schemeClr val="tx1"/>
                </a:solidFill>
                <a:latin typeface="Trebuchet MS" pitchFamily="34" charset="0"/>
              </a:rPr>
              <a:t>3 templates if you wish to </a:t>
            </a:r>
            <a:r>
              <a:rPr lang="en-US" sz="1400" b="0" dirty="0">
                <a:solidFill>
                  <a:schemeClr val="tx1"/>
                </a:solidFill>
                <a:cs typeface="Calibri" pitchFamily="34" charset="0"/>
              </a:rPr>
              <a:t>create a chimeric template on which to base the </a:t>
            </a:r>
            <a:r>
              <a:rPr lang="en-US" sz="1400" b="0" dirty="0" smtClean="0">
                <a:solidFill>
                  <a:schemeClr val="tx1"/>
                </a:solidFill>
                <a:cs typeface="Calibri" pitchFamily="34" charset="0"/>
              </a:rPr>
              <a:t>model</a:t>
            </a:r>
            <a:endParaRPr lang="en-US" sz="1400" b="0" dirty="0" smtClean="0">
              <a:solidFill>
                <a:schemeClr val="tx1"/>
              </a:solidFill>
              <a:latin typeface="Trebuchet MS" pitchFamily="34" charset="0"/>
            </a:endParaRPr>
          </a:p>
          <a:p>
            <a:pPr marL="982663" indent="-266700">
              <a:buFont typeface="Arial" pitchFamily="34" charset="0"/>
              <a:buChar char="•"/>
            </a:pPr>
            <a:r>
              <a:rPr lang="en-US" sz="1400" b="0" dirty="0" smtClean="0">
                <a:solidFill>
                  <a:schemeClr val="tx1"/>
                </a:solidFill>
                <a:latin typeface="Trebuchet MS" pitchFamily="34" charset="0"/>
              </a:rPr>
              <a:t>4JN2_LH as the interface template</a:t>
            </a:r>
          </a:p>
          <a:p>
            <a:pPr marL="982663" indent="-266700">
              <a:buFont typeface="Arial" pitchFamily="34" charset="0"/>
              <a:buChar char="•"/>
            </a:pPr>
            <a:r>
              <a:rPr lang="en-US" sz="1400" b="0" dirty="0" smtClean="0">
                <a:solidFill>
                  <a:schemeClr val="tx1"/>
                </a:solidFill>
                <a:latin typeface="Trebuchet MS" pitchFamily="34" charset="0"/>
              </a:rPr>
              <a:t>4JN2_A as the light template </a:t>
            </a:r>
          </a:p>
          <a:p>
            <a:pPr marL="982663" indent="-266700">
              <a:buFont typeface="Arial" pitchFamily="34" charset="0"/>
              <a:buChar char="•"/>
            </a:pPr>
            <a:r>
              <a:rPr lang="en-US" sz="1400" b="0" dirty="0" smtClean="0">
                <a:solidFill>
                  <a:schemeClr val="tx1"/>
                </a:solidFill>
                <a:latin typeface="Trebuchet MS" pitchFamily="34" charset="0"/>
              </a:rPr>
              <a:t>3Q6G_I as the heavy template </a:t>
            </a:r>
          </a:p>
        </p:txBody>
      </p:sp>
    </p:spTree>
    <p:extLst>
      <p:ext uri="{BB962C8B-B14F-4D97-AF65-F5344CB8AC3E}">
        <p14:creationId xmlns:p14="http://schemas.microsoft.com/office/powerpoint/2010/main" xmlns="" val="5206619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4" grpId="0" animBg="1"/>
      <p:bldP spid="1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1465988"/>
            <a:ext cx="9144000" cy="630277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1. Structure Template Identification</a:t>
            </a:r>
          </a:p>
        </p:txBody>
      </p:sp>
      <p:grpSp>
        <p:nvGrpSpPr>
          <p:cNvPr id="2" name="Group 1"/>
          <p:cNvGrpSpPr/>
          <p:nvPr/>
        </p:nvGrpSpPr>
        <p:grpSpPr>
          <a:xfrm>
            <a:off x="3995925" y="1969610"/>
            <a:ext cx="4186145" cy="1185922"/>
            <a:chOff x="3995925" y="1091421"/>
            <a:chExt cx="4186145" cy="1185922"/>
          </a:xfrm>
        </p:grpSpPr>
        <p:sp>
          <p:nvSpPr>
            <p:cNvPr id="38" name="Rounded Rectangle 37"/>
            <p:cNvSpPr/>
            <p:nvPr/>
          </p:nvSpPr>
          <p:spPr bwMode="auto">
            <a:xfrm>
              <a:off x="3995925" y="1091421"/>
              <a:ext cx="4186145" cy="1185922"/>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noAutofit/>
            </a:bodyPr>
            <a:lstStyle/>
            <a:p>
              <a:r>
                <a:rPr lang="en-GB" sz="1400" b="0" dirty="0" smtClean="0">
                  <a:solidFill>
                    <a:schemeClr val="tx1"/>
                  </a:solidFill>
                  <a:latin typeface="Trebuchet MS" pitchFamily="34" charset="0"/>
                  <a:sym typeface="Wingdings"/>
                </a:rPr>
                <a:t>4JN2_A</a:t>
              </a:r>
            </a:p>
          </p:txBody>
        </p:sp>
        <p:sp>
          <p:nvSpPr>
            <p:cNvPr id="39" name="TextBox 38"/>
            <p:cNvSpPr txBox="1"/>
            <p:nvPr/>
          </p:nvSpPr>
          <p:spPr>
            <a:xfrm>
              <a:off x="4917600" y="1107792"/>
              <a:ext cx="3264425" cy="1169551"/>
            </a:xfrm>
            <a:prstGeom prst="rect">
              <a:avLst/>
            </a:prstGeom>
            <a:noFill/>
          </p:spPr>
          <p:txBody>
            <a:bodyPr wrap="square" lIns="36000" rIns="36000" rtlCol="0">
              <a:spAutoFit/>
            </a:bodyPr>
            <a:lstStyle/>
            <a:p>
              <a:pPr marL="273050" indent="-177800">
                <a:buFont typeface="Arial" pitchFamily="34" charset="0"/>
                <a:buChar char="•"/>
              </a:pPr>
              <a:r>
                <a:rPr lang="en-US" sz="1400" b="0" dirty="0" smtClean="0">
                  <a:latin typeface="+mn-lt"/>
                </a:rPr>
                <a:t>The </a:t>
              </a:r>
              <a:r>
                <a:rPr lang="en-US" sz="1400" b="0" dirty="0">
                  <a:latin typeface="+mn-lt"/>
                </a:rPr>
                <a:t>best Light Chain </a:t>
              </a:r>
              <a:r>
                <a:rPr lang="en-US" sz="1400" b="0" dirty="0" smtClean="0">
                  <a:latin typeface="+mn-lt"/>
                </a:rPr>
                <a:t>Template (</a:t>
              </a:r>
              <a:r>
                <a:rPr lang="en-US" sz="1400" b="0" dirty="0">
                  <a:latin typeface="+mn-lt"/>
                </a:rPr>
                <a:t>w</a:t>
              </a:r>
              <a:r>
                <a:rPr lang="en-US" sz="1400" b="0" dirty="0" smtClean="0">
                  <a:latin typeface="+mn-lt"/>
                </a:rPr>
                <a:t>as also the best </a:t>
              </a:r>
              <a:r>
                <a:rPr lang="en-US" sz="1400" b="0" dirty="0">
                  <a:latin typeface="+mn-lt"/>
                </a:rPr>
                <a:t>Overall </a:t>
              </a:r>
              <a:r>
                <a:rPr lang="en-US" sz="1400" b="0" dirty="0" smtClean="0">
                  <a:latin typeface="+mn-lt"/>
                </a:rPr>
                <a:t>Match 4JN2_LH</a:t>
              </a:r>
              <a:r>
                <a:rPr lang="en-US" sz="1400" b="0" dirty="0">
                  <a:latin typeface="+mn-lt"/>
                </a:rPr>
                <a:t>)</a:t>
              </a:r>
            </a:p>
            <a:p>
              <a:pPr marL="273050" indent="-177800">
                <a:buFont typeface="Arial" pitchFamily="34" charset="0"/>
                <a:buChar char="•"/>
              </a:pPr>
              <a:r>
                <a:rPr lang="en-US" sz="1400" b="0" dirty="0">
                  <a:latin typeface="+mn-lt"/>
                </a:rPr>
                <a:t>Identity and resolution are also </a:t>
              </a:r>
              <a:r>
                <a:rPr lang="en-US" sz="1400" b="0" dirty="0" smtClean="0">
                  <a:latin typeface="+mn-lt"/>
                </a:rPr>
                <a:t>good</a:t>
              </a:r>
              <a:endParaRPr lang="en-US" sz="1400" b="0" dirty="0">
                <a:latin typeface="+mn-lt"/>
              </a:endParaRPr>
            </a:p>
          </p:txBody>
        </p:sp>
      </p:grpSp>
      <p:sp>
        <p:nvSpPr>
          <p:cNvPr id="9" name="Rounded Rectangle 8"/>
          <p:cNvSpPr/>
          <p:nvPr/>
        </p:nvSpPr>
        <p:spPr bwMode="auto">
          <a:xfrm>
            <a:off x="846715" y="3344503"/>
            <a:ext cx="2649945" cy="817245"/>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Click on the table column headers to sort and identify alternative templates</a:t>
            </a:r>
            <a:endParaRPr lang="en-US" sz="1400" b="0" dirty="0">
              <a:solidFill>
                <a:schemeClr val="tx1"/>
              </a:solidFill>
              <a:latin typeface="Trebuchet MS" pitchFamily="34" charset="0"/>
            </a:endParaRPr>
          </a:p>
        </p:txBody>
      </p:sp>
      <p:sp>
        <p:nvSpPr>
          <p:cNvPr id="10" name="Rounded Rectangle 9"/>
          <p:cNvSpPr/>
          <p:nvPr/>
        </p:nvSpPr>
        <p:spPr bwMode="auto">
          <a:xfrm>
            <a:off x="4024800" y="4350720"/>
            <a:ext cx="5031055" cy="817245"/>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To evaluate the templates </a:t>
            </a:r>
            <a:r>
              <a:rPr lang="en-US" sz="1400" b="0" dirty="0" smtClean="0">
                <a:solidFill>
                  <a:schemeClr val="tx1"/>
                </a:solidFill>
                <a:latin typeface="Trebuchet MS" pitchFamily="34" charset="0"/>
              </a:rPr>
              <a:t>you should </a:t>
            </a:r>
            <a:r>
              <a:rPr lang="en-US" sz="1400" b="0" dirty="0">
                <a:solidFill>
                  <a:schemeClr val="tx1"/>
                </a:solidFill>
                <a:latin typeface="Trebuchet MS" pitchFamily="34" charset="0"/>
              </a:rPr>
              <a:t>look </a:t>
            </a:r>
            <a:r>
              <a:rPr lang="en-US" sz="1400" b="0" dirty="0" smtClean="0">
                <a:solidFill>
                  <a:schemeClr val="tx1"/>
                </a:solidFill>
                <a:latin typeface="Trebuchet MS" pitchFamily="34" charset="0"/>
              </a:rPr>
              <a:t>for:</a:t>
            </a:r>
            <a:endParaRPr lang="en-US" sz="1400" b="0" dirty="0">
              <a:solidFill>
                <a:schemeClr val="tx1"/>
              </a:solidFill>
              <a:latin typeface="Trebuchet MS" pitchFamily="34" charset="0"/>
            </a:endParaRPr>
          </a:p>
          <a:p>
            <a:pPr marL="174625" indent="-174625">
              <a:buFont typeface="Arial" pitchFamily="34" charset="0"/>
              <a:buChar char="•"/>
            </a:pPr>
            <a:r>
              <a:rPr lang="en-US" sz="1400" b="0" dirty="0" smtClean="0">
                <a:solidFill>
                  <a:schemeClr val="tx1"/>
                </a:solidFill>
                <a:latin typeface="Trebuchet MS" pitchFamily="34" charset="0"/>
              </a:rPr>
              <a:t>High </a:t>
            </a:r>
            <a:r>
              <a:rPr lang="en-US" sz="1400" b="0" dirty="0">
                <a:solidFill>
                  <a:schemeClr val="tx1"/>
                </a:solidFill>
                <a:latin typeface="Trebuchet MS" pitchFamily="34" charset="0"/>
              </a:rPr>
              <a:t>sequence similarity and identity</a:t>
            </a:r>
          </a:p>
          <a:p>
            <a:pPr marL="174625" indent="-174625">
              <a:buFont typeface="Arial" pitchFamily="34" charset="0"/>
              <a:buChar char="•"/>
            </a:pPr>
            <a:r>
              <a:rPr lang="en-US" sz="1400" b="0" dirty="0" smtClean="0">
                <a:solidFill>
                  <a:schemeClr val="tx1"/>
                </a:solidFill>
                <a:latin typeface="Trebuchet MS" pitchFamily="34" charset="0"/>
              </a:rPr>
              <a:t>Well-resolved</a:t>
            </a:r>
            <a:r>
              <a:rPr lang="en-US" sz="1400" b="0" dirty="0">
                <a:solidFill>
                  <a:schemeClr val="tx1"/>
                </a:solidFill>
                <a:latin typeface="Trebuchet MS" pitchFamily="34" charset="0"/>
              </a:rPr>
              <a:t>, good quality structures – high resolution</a:t>
            </a:r>
          </a:p>
        </p:txBody>
      </p:sp>
      <p:sp>
        <p:nvSpPr>
          <p:cNvPr id="11" name="Oval 10"/>
          <p:cNvSpPr/>
          <p:nvPr/>
        </p:nvSpPr>
        <p:spPr bwMode="auto">
          <a:xfrm>
            <a:off x="8820000" y="216000"/>
            <a:ext cx="288000" cy="288000"/>
          </a:xfrm>
          <a:prstGeom prst="ellipse">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36000" rIns="36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800" i="0" u="none" strike="noStrike" normalizeH="0" baseline="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sto MT" pitchFamily="18" charset="0"/>
                <a:cs typeface="Microsoft Uighur" pitchFamily="2" charset="-78"/>
              </a:rPr>
              <a:t>i</a:t>
            </a:r>
            <a:endParaRPr kumimoji="0" lang="en-GB" sz="1800"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sto MT" pitchFamily="18" charset="0"/>
              <a:cs typeface="Microsoft Uighur" pitchFamily="2" charset="-78"/>
            </a:endParaRPr>
          </a:p>
        </p:txBody>
      </p:sp>
      <p:sp>
        <p:nvSpPr>
          <p:cNvPr id="13" name="Rounded Rectangle 12"/>
          <p:cNvSpPr/>
          <p:nvPr/>
        </p:nvSpPr>
        <p:spPr bwMode="auto">
          <a:xfrm>
            <a:off x="88145" y="748800"/>
            <a:ext cx="8967710" cy="578882"/>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There are numerous additional considerations that you can incorporate </a:t>
            </a:r>
            <a:r>
              <a:rPr lang="en-US" sz="1400" b="0" dirty="0">
                <a:solidFill>
                  <a:schemeClr val="tx1"/>
                </a:solidFill>
                <a:latin typeface="Trebuchet MS" pitchFamily="34" charset="0"/>
              </a:rPr>
              <a:t>into template </a:t>
            </a:r>
            <a:r>
              <a:rPr lang="en-US" sz="1400" b="0" dirty="0" smtClean="0">
                <a:solidFill>
                  <a:schemeClr val="tx1"/>
                </a:solidFill>
                <a:latin typeface="Trebuchet MS" pitchFamily="34" charset="0"/>
              </a:rPr>
              <a:t>selection if you don’t wish to just use the overall best matching template(s) </a:t>
            </a:r>
          </a:p>
        </p:txBody>
      </p:sp>
    </p:spTree>
    <p:extLst>
      <p:ext uri="{BB962C8B-B14F-4D97-AF65-F5344CB8AC3E}">
        <p14:creationId xmlns:p14="http://schemas.microsoft.com/office/powerpoint/2010/main" xmlns="" val="366054214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fade">
                                      <p:cBhvr>
                                        <p:cTn id="12" dur="1000"/>
                                        <p:tgtEl>
                                          <p:spTgt spid="2051"/>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childTnLst>
                                </p:cTn>
                              </p:par>
                            </p:childTnLst>
                          </p:cTn>
                        </p:par>
                        <p:par>
                          <p:cTn id="21" fill="hold">
                            <p:stCondLst>
                              <p:cond delay="300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9144000" cy="630277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1. Structure Template Identification</a:t>
            </a:r>
          </a:p>
        </p:txBody>
      </p:sp>
      <p:grpSp>
        <p:nvGrpSpPr>
          <p:cNvPr id="4" name="Group 3"/>
          <p:cNvGrpSpPr/>
          <p:nvPr/>
        </p:nvGrpSpPr>
        <p:grpSpPr>
          <a:xfrm>
            <a:off x="3995880" y="1237108"/>
            <a:ext cx="4224550" cy="578882"/>
            <a:chOff x="3995925" y="1237108"/>
            <a:chExt cx="4224550" cy="578882"/>
          </a:xfrm>
        </p:grpSpPr>
        <p:sp>
          <p:nvSpPr>
            <p:cNvPr id="31" name="Rounded Rectangle 30"/>
            <p:cNvSpPr/>
            <p:nvPr/>
          </p:nvSpPr>
          <p:spPr bwMode="auto">
            <a:xfrm>
              <a:off x="3995925" y="1237108"/>
              <a:ext cx="4224550" cy="578882"/>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r>
                <a:rPr lang="en-GB" sz="1400" b="0" dirty="0" smtClean="0">
                  <a:solidFill>
                    <a:schemeClr val="tx1"/>
                  </a:solidFill>
                  <a:latin typeface="Trebuchet MS" pitchFamily="34" charset="0"/>
                  <a:sym typeface="Wingdings"/>
                </a:rPr>
                <a:t>3Q6G_I</a:t>
              </a:r>
              <a:endParaRPr lang="en-GB" sz="1400" b="0" dirty="0">
                <a:solidFill>
                  <a:schemeClr val="tx1"/>
                </a:solidFill>
                <a:latin typeface="Trebuchet MS" pitchFamily="34" charset="0"/>
                <a:sym typeface="Wingdings"/>
              </a:endParaRPr>
            </a:p>
            <a:p>
              <a:endParaRPr lang="en-GB" sz="1400" b="0" dirty="0" smtClean="0">
                <a:solidFill>
                  <a:schemeClr val="tx1"/>
                </a:solidFill>
                <a:latin typeface="Trebuchet MS" pitchFamily="34" charset="0"/>
                <a:sym typeface="Wingdings"/>
              </a:endParaRPr>
            </a:p>
          </p:txBody>
        </p:sp>
        <p:sp>
          <p:nvSpPr>
            <p:cNvPr id="2" name="TextBox 1"/>
            <p:cNvSpPr txBox="1"/>
            <p:nvPr/>
          </p:nvSpPr>
          <p:spPr>
            <a:xfrm>
              <a:off x="4917645" y="1264939"/>
              <a:ext cx="3264425" cy="523220"/>
            </a:xfrm>
            <a:prstGeom prst="rect">
              <a:avLst/>
            </a:prstGeom>
            <a:noFill/>
          </p:spPr>
          <p:txBody>
            <a:bodyPr wrap="square" lIns="36000" rIns="36000" rtlCol="0">
              <a:spAutoFit/>
            </a:bodyPr>
            <a:lstStyle/>
            <a:p>
              <a:pPr marL="273050" indent="-177800">
                <a:buFont typeface="Arial" pitchFamily="34" charset="0"/>
                <a:buChar char="•"/>
              </a:pPr>
              <a:r>
                <a:rPr lang="en-US" sz="1400" b="0" dirty="0">
                  <a:latin typeface="+mn-lt"/>
                </a:rPr>
                <a:t>Has missing residues, raising the apparent identity (see alignments</a:t>
              </a:r>
              <a:r>
                <a:rPr lang="en-US" sz="1400" b="0" dirty="0" smtClean="0">
                  <a:latin typeface="+mn-lt"/>
                </a:rPr>
                <a:t>)</a:t>
              </a:r>
            </a:p>
          </p:txBody>
        </p:sp>
      </p:grpSp>
      <p:grpSp>
        <p:nvGrpSpPr>
          <p:cNvPr id="10" name="Group 9"/>
          <p:cNvGrpSpPr/>
          <p:nvPr/>
        </p:nvGrpSpPr>
        <p:grpSpPr>
          <a:xfrm>
            <a:off x="3995880" y="1880771"/>
            <a:ext cx="4186145" cy="340519"/>
            <a:chOff x="3995880" y="5535370"/>
            <a:chExt cx="4186145" cy="340519"/>
          </a:xfrm>
        </p:grpSpPr>
        <p:sp>
          <p:nvSpPr>
            <p:cNvPr id="38" name="Rounded Rectangle 37"/>
            <p:cNvSpPr/>
            <p:nvPr/>
          </p:nvSpPr>
          <p:spPr bwMode="auto">
            <a:xfrm>
              <a:off x="3995880" y="5535370"/>
              <a:ext cx="4186145" cy="340519"/>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r>
                <a:rPr lang="en-GB" sz="1400" b="0" dirty="0" smtClean="0">
                  <a:solidFill>
                    <a:schemeClr val="tx1"/>
                  </a:solidFill>
                  <a:latin typeface="Trebuchet MS" pitchFamily="34" charset="0"/>
                  <a:sym typeface="Wingdings"/>
                </a:rPr>
                <a:t>3Q6G_H</a:t>
              </a:r>
            </a:p>
          </p:txBody>
        </p:sp>
        <p:sp>
          <p:nvSpPr>
            <p:cNvPr id="39" name="TextBox 38"/>
            <p:cNvSpPr txBox="1"/>
            <p:nvPr/>
          </p:nvSpPr>
          <p:spPr>
            <a:xfrm>
              <a:off x="4917555" y="5551741"/>
              <a:ext cx="3264425" cy="307777"/>
            </a:xfrm>
            <a:prstGeom prst="rect">
              <a:avLst/>
            </a:prstGeom>
            <a:noFill/>
          </p:spPr>
          <p:txBody>
            <a:bodyPr wrap="square" lIns="36000" rIns="36000" rtlCol="0">
              <a:spAutoFit/>
            </a:bodyPr>
            <a:lstStyle/>
            <a:p>
              <a:pPr marL="273050" indent="-177800">
                <a:buFont typeface="Arial" pitchFamily="34" charset="0"/>
                <a:buChar char="•"/>
              </a:pPr>
              <a:r>
                <a:rPr lang="en-US" sz="1400" b="0" dirty="0" smtClean="0">
                  <a:latin typeface="+mn-lt"/>
                </a:rPr>
                <a:t>Has a large H3 loop (see alignments)</a:t>
              </a:r>
              <a:endParaRPr lang="en-US" sz="1400" b="0" dirty="0">
                <a:latin typeface="+mn-lt"/>
              </a:endParaRPr>
            </a:p>
          </p:txBody>
        </p:sp>
      </p:grpSp>
      <p:sp>
        <p:nvSpPr>
          <p:cNvPr id="40" name="Rounded Rectangle 39"/>
          <p:cNvSpPr/>
          <p:nvPr/>
        </p:nvSpPr>
        <p:spPr bwMode="auto">
          <a:xfrm>
            <a:off x="3139200" y="5713200"/>
            <a:ext cx="5914370" cy="1055608"/>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36000" tIns="45720" rIns="36000" bIns="45720" numCol="1" rtlCol="0" anchor="t" anchorCtr="0" compatLnSpc="1">
            <a:prstTxWarp prst="textNoShape">
              <a:avLst/>
            </a:prstTxWarp>
            <a:spAutoFit/>
          </a:bodyPr>
          <a:lstStyle/>
          <a:p>
            <a:pPr marL="180975" indent="-180975">
              <a:buFont typeface="Arial" pitchFamily="34" charset="0"/>
              <a:buChar char="•"/>
            </a:pPr>
            <a:r>
              <a:rPr lang="en-US" sz="1400" b="0" dirty="0" smtClean="0">
                <a:solidFill>
                  <a:schemeClr val="tx1"/>
                </a:solidFill>
                <a:cs typeface="Calibri" pitchFamily="34" charset="0"/>
              </a:rPr>
              <a:t>Model </a:t>
            </a:r>
            <a:r>
              <a:rPr lang="en-US" sz="1400" b="0" dirty="0">
                <a:solidFill>
                  <a:schemeClr val="tx1"/>
                </a:solidFill>
                <a:cs typeface="Calibri" pitchFamily="34" charset="0"/>
              </a:rPr>
              <a:t>Antibody Framework supports framework generation using either one, two, or three different </a:t>
            </a:r>
            <a:r>
              <a:rPr lang="en-US" sz="1400" b="0" dirty="0" smtClean="0">
                <a:solidFill>
                  <a:schemeClr val="tx1"/>
                </a:solidFill>
                <a:cs typeface="Calibri" pitchFamily="34" charset="0"/>
              </a:rPr>
              <a:t>templates</a:t>
            </a:r>
          </a:p>
          <a:p>
            <a:pPr marL="180975" indent="-180975">
              <a:buFont typeface="Arial" pitchFamily="34" charset="0"/>
              <a:buChar char="•"/>
            </a:pPr>
            <a:r>
              <a:rPr lang="en-US" sz="1400" b="0" dirty="0" smtClean="0">
                <a:solidFill>
                  <a:schemeClr val="tx1"/>
                </a:solidFill>
                <a:cs typeface="Calibri" pitchFamily="34" charset="0"/>
              </a:rPr>
              <a:t>One </a:t>
            </a:r>
            <a:r>
              <a:rPr lang="en-US" sz="1400" b="0" dirty="0">
                <a:solidFill>
                  <a:schemeClr val="tx1"/>
                </a:solidFill>
                <a:cs typeface="Calibri" pitchFamily="34" charset="0"/>
              </a:rPr>
              <a:t>template must have both a light and a heavy chain to allow relative placement of these residues with respect to each other</a:t>
            </a:r>
          </a:p>
        </p:txBody>
      </p:sp>
      <p:sp>
        <p:nvSpPr>
          <p:cNvPr id="41" name="Rounded Rectangle 40"/>
          <p:cNvSpPr/>
          <p:nvPr/>
        </p:nvSpPr>
        <p:spPr bwMode="auto">
          <a:xfrm>
            <a:off x="3131767" y="4568400"/>
            <a:ext cx="5914370" cy="1055608"/>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36000" tIns="45720" rIns="36000" bIns="45720" numCol="1" rtlCol="0" anchor="t" anchorCtr="0" compatLnSpc="1">
            <a:prstTxWarp prst="textNoShape">
              <a:avLst/>
            </a:prstTxWarp>
            <a:spAutoFit/>
          </a:bodyPr>
          <a:lstStyle/>
          <a:p>
            <a:pPr marL="180975" indent="-180975">
              <a:buFont typeface="Arial" pitchFamily="34" charset="0"/>
              <a:buChar char="•"/>
            </a:pPr>
            <a:r>
              <a:rPr lang="en-US" sz="1400" b="0" dirty="0">
                <a:solidFill>
                  <a:schemeClr val="tx1"/>
                </a:solidFill>
                <a:cs typeface="Calibri" pitchFamily="34" charset="0"/>
              </a:rPr>
              <a:t>The length of the H3 chain often dictates the </a:t>
            </a:r>
            <a:r>
              <a:rPr lang="en-US" sz="1400" b="0" dirty="0" smtClean="0">
                <a:solidFill>
                  <a:schemeClr val="tx1"/>
                </a:solidFill>
                <a:cs typeface="Calibri" pitchFamily="34" charset="0"/>
              </a:rPr>
              <a:t>Light </a:t>
            </a:r>
            <a:r>
              <a:rPr lang="en-US" sz="1400" b="0" dirty="0">
                <a:solidFill>
                  <a:schemeClr val="tx1"/>
                </a:solidFill>
                <a:cs typeface="Calibri" pitchFamily="34" charset="0"/>
              </a:rPr>
              <a:t>C</a:t>
            </a:r>
            <a:r>
              <a:rPr lang="en-US" sz="1400" b="0" dirty="0" smtClean="0">
                <a:solidFill>
                  <a:schemeClr val="tx1"/>
                </a:solidFill>
                <a:cs typeface="Calibri" pitchFamily="34" charset="0"/>
              </a:rPr>
              <a:t>hain | Heavy Chain </a:t>
            </a:r>
            <a:r>
              <a:rPr lang="en-US" sz="1400" b="0" dirty="0">
                <a:solidFill>
                  <a:schemeClr val="tx1"/>
                </a:solidFill>
                <a:cs typeface="Calibri" pitchFamily="34" charset="0"/>
              </a:rPr>
              <a:t>tilt </a:t>
            </a:r>
            <a:r>
              <a:rPr lang="en-US" sz="1400" b="0" dirty="0" smtClean="0">
                <a:solidFill>
                  <a:schemeClr val="tx1"/>
                </a:solidFill>
                <a:cs typeface="Calibri" pitchFamily="34" charset="0"/>
              </a:rPr>
              <a:t>angle</a:t>
            </a:r>
          </a:p>
          <a:p>
            <a:pPr marL="180975" indent="-180975">
              <a:buFont typeface="Arial" pitchFamily="34" charset="0"/>
              <a:buChar char="•"/>
            </a:pPr>
            <a:r>
              <a:rPr lang="en-US" sz="1400" b="0" dirty="0" smtClean="0">
                <a:solidFill>
                  <a:schemeClr val="tx1"/>
                </a:solidFill>
                <a:cs typeface="Calibri" pitchFamily="34" charset="0"/>
              </a:rPr>
              <a:t>For </a:t>
            </a:r>
            <a:r>
              <a:rPr lang="en-US" sz="1400" b="0" dirty="0">
                <a:solidFill>
                  <a:schemeClr val="tx1"/>
                </a:solidFill>
                <a:cs typeface="Calibri" pitchFamily="34" charset="0"/>
              </a:rPr>
              <a:t>this reason it is best to select an Interface template with a similar length H3 loop</a:t>
            </a:r>
          </a:p>
        </p:txBody>
      </p:sp>
      <p:sp>
        <p:nvSpPr>
          <p:cNvPr id="14" name="Oval 13"/>
          <p:cNvSpPr/>
          <p:nvPr/>
        </p:nvSpPr>
        <p:spPr bwMode="auto">
          <a:xfrm>
            <a:off x="8820000" y="216000"/>
            <a:ext cx="288000" cy="288000"/>
          </a:xfrm>
          <a:prstGeom prst="ellipse">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36000" rIns="36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800" i="0" u="none" strike="noStrike" normalizeH="0" baseline="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sto MT" pitchFamily="18" charset="0"/>
                <a:cs typeface="Microsoft Uighur" pitchFamily="2" charset="-78"/>
              </a:rPr>
              <a:t>i</a:t>
            </a:r>
            <a:endParaRPr kumimoji="0" lang="en-GB" sz="1800"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sto MT" pitchFamily="18" charset="0"/>
              <a:cs typeface="Microsoft Uighur" pitchFamily="2" charset="-78"/>
            </a:endParaRPr>
          </a:p>
        </p:txBody>
      </p:sp>
      <p:grpSp>
        <p:nvGrpSpPr>
          <p:cNvPr id="15" name="Group 14"/>
          <p:cNvGrpSpPr/>
          <p:nvPr/>
        </p:nvGrpSpPr>
        <p:grpSpPr>
          <a:xfrm>
            <a:off x="3995880" y="2286071"/>
            <a:ext cx="4186145" cy="578882"/>
            <a:chOff x="3995880" y="5535370"/>
            <a:chExt cx="4186145" cy="578882"/>
          </a:xfrm>
        </p:grpSpPr>
        <p:sp>
          <p:nvSpPr>
            <p:cNvPr id="16" name="Rounded Rectangle 15"/>
            <p:cNvSpPr/>
            <p:nvPr/>
          </p:nvSpPr>
          <p:spPr bwMode="auto">
            <a:xfrm>
              <a:off x="3995880" y="5535370"/>
              <a:ext cx="4186145" cy="578882"/>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r>
                <a:rPr lang="en-GB" sz="1400" b="0" dirty="0" smtClean="0">
                  <a:solidFill>
                    <a:schemeClr val="tx1"/>
                  </a:solidFill>
                  <a:latin typeface="Trebuchet MS" pitchFamily="34" charset="0"/>
                  <a:sym typeface="Wingdings"/>
                </a:rPr>
                <a:t>2JIX_D</a:t>
              </a:r>
            </a:p>
            <a:p>
              <a:r>
                <a:rPr lang="en-GB" sz="1400" b="0" dirty="0" smtClean="0">
                  <a:solidFill>
                    <a:schemeClr val="tx1"/>
                  </a:solidFill>
                  <a:latin typeface="Trebuchet MS" pitchFamily="34" charset="0"/>
                  <a:sym typeface="Wingdings"/>
                </a:rPr>
                <a:t>4FQQ_H</a:t>
              </a:r>
            </a:p>
          </p:txBody>
        </p:sp>
        <p:sp>
          <p:nvSpPr>
            <p:cNvPr id="17" name="TextBox 16"/>
            <p:cNvSpPr txBox="1"/>
            <p:nvPr/>
          </p:nvSpPr>
          <p:spPr>
            <a:xfrm>
              <a:off x="4917555" y="5551741"/>
              <a:ext cx="3264425" cy="307777"/>
            </a:xfrm>
            <a:prstGeom prst="rect">
              <a:avLst/>
            </a:prstGeom>
            <a:noFill/>
          </p:spPr>
          <p:txBody>
            <a:bodyPr wrap="square" lIns="36000" rIns="36000" rtlCol="0">
              <a:spAutoFit/>
            </a:bodyPr>
            <a:lstStyle/>
            <a:p>
              <a:pPr marL="273050" indent="-177800">
                <a:buFont typeface="Arial" pitchFamily="34" charset="0"/>
                <a:buChar char="•"/>
              </a:pPr>
              <a:r>
                <a:rPr lang="en-US" sz="1400" b="0" dirty="0" smtClean="0">
                  <a:latin typeface="+mn-lt"/>
                </a:rPr>
                <a:t>Both structures have poor resolution</a:t>
              </a:r>
              <a:endParaRPr lang="en-US" sz="1400" b="0" dirty="0">
                <a:latin typeface="+mn-lt"/>
              </a:endParaRPr>
            </a:p>
          </p:txBody>
        </p:sp>
      </p:grpSp>
      <p:grpSp>
        <p:nvGrpSpPr>
          <p:cNvPr id="18" name="Group 17"/>
          <p:cNvGrpSpPr/>
          <p:nvPr/>
        </p:nvGrpSpPr>
        <p:grpSpPr>
          <a:xfrm>
            <a:off x="3995880" y="2929735"/>
            <a:ext cx="4186145" cy="1185922"/>
            <a:chOff x="3995880" y="5535370"/>
            <a:chExt cx="4186145" cy="1185922"/>
          </a:xfrm>
        </p:grpSpPr>
        <p:sp>
          <p:nvSpPr>
            <p:cNvPr id="19" name="Rounded Rectangle 18"/>
            <p:cNvSpPr/>
            <p:nvPr/>
          </p:nvSpPr>
          <p:spPr bwMode="auto">
            <a:xfrm>
              <a:off x="3995880" y="5535370"/>
              <a:ext cx="4186145" cy="1055608"/>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r>
                <a:rPr lang="en-GB" sz="1400" b="0" dirty="0" smtClean="0">
                  <a:solidFill>
                    <a:schemeClr val="tx1"/>
                  </a:solidFill>
                  <a:latin typeface="Trebuchet MS" pitchFamily="34" charset="0"/>
                  <a:sym typeface="Wingdings"/>
                </a:rPr>
                <a:t>3MLY_H</a:t>
              </a:r>
            </a:p>
            <a:p>
              <a:endParaRPr lang="en-GB" sz="1400" b="0" dirty="0" smtClean="0">
                <a:solidFill>
                  <a:schemeClr val="tx1"/>
                </a:solidFill>
                <a:latin typeface="Trebuchet MS" pitchFamily="34" charset="0"/>
                <a:sym typeface="Wingdings"/>
              </a:endParaRPr>
            </a:p>
            <a:p>
              <a:endParaRPr lang="en-GB" sz="1400" b="0" dirty="0" smtClean="0">
                <a:solidFill>
                  <a:schemeClr val="tx1"/>
                </a:solidFill>
                <a:latin typeface="Trebuchet MS" pitchFamily="34" charset="0"/>
                <a:sym typeface="Wingdings"/>
              </a:endParaRPr>
            </a:p>
            <a:p>
              <a:endParaRPr lang="en-GB" sz="1400" b="0" dirty="0" smtClean="0">
                <a:solidFill>
                  <a:schemeClr val="tx1"/>
                </a:solidFill>
                <a:latin typeface="Trebuchet MS" pitchFamily="34" charset="0"/>
                <a:sym typeface="Wingdings"/>
              </a:endParaRPr>
            </a:p>
          </p:txBody>
        </p:sp>
        <p:sp>
          <p:nvSpPr>
            <p:cNvPr id="20" name="TextBox 19"/>
            <p:cNvSpPr txBox="1"/>
            <p:nvPr/>
          </p:nvSpPr>
          <p:spPr>
            <a:xfrm>
              <a:off x="4917555" y="5551741"/>
              <a:ext cx="3264425" cy="1169551"/>
            </a:xfrm>
            <a:prstGeom prst="rect">
              <a:avLst/>
            </a:prstGeom>
            <a:noFill/>
          </p:spPr>
          <p:txBody>
            <a:bodyPr wrap="square" lIns="36000" rIns="36000" rtlCol="0">
              <a:spAutoFit/>
            </a:bodyPr>
            <a:lstStyle/>
            <a:p>
              <a:pPr marL="273050" indent="-177800">
                <a:buFont typeface="Arial" pitchFamily="34" charset="0"/>
                <a:buChar char="•"/>
              </a:pPr>
              <a:r>
                <a:rPr lang="en-US" sz="1400" b="0" dirty="0" smtClean="0">
                  <a:latin typeface="+mn-lt"/>
                </a:rPr>
                <a:t>Has a good resolution</a:t>
              </a:r>
            </a:p>
            <a:p>
              <a:pPr marL="273050" indent="-177800">
                <a:buFont typeface="Arial" pitchFamily="34" charset="0"/>
                <a:buChar char="•"/>
              </a:pPr>
              <a:r>
                <a:rPr lang="en-US" sz="1400" b="0" dirty="0" smtClean="0">
                  <a:latin typeface="+mn-lt"/>
                </a:rPr>
                <a:t>Orientation very different from </a:t>
              </a:r>
              <a:r>
                <a:rPr lang="en-US" sz="1400" b="0" dirty="0" smtClean="0">
                  <a:latin typeface="Trebuchet MS" pitchFamily="34" charset="0"/>
                </a:rPr>
                <a:t>4JN2 which is the desired interface </a:t>
              </a:r>
              <a:r>
                <a:rPr lang="en-US" sz="1400" b="0" dirty="0">
                  <a:latin typeface="Trebuchet MS" pitchFamily="34" charset="0"/>
                </a:rPr>
                <a:t>template (see alignments</a:t>
              </a:r>
              <a:r>
                <a:rPr lang="en-US" sz="1400" b="0" dirty="0" smtClean="0">
                  <a:latin typeface="Trebuchet MS" pitchFamily="34" charset="0"/>
                </a:rPr>
                <a:t>)</a:t>
              </a:r>
            </a:p>
            <a:p>
              <a:pPr marL="273050" indent="-177800">
                <a:buFont typeface="Arial" pitchFamily="34" charset="0"/>
                <a:buChar char="•"/>
              </a:pPr>
              <a:endParaRPr lang="en-US" sz="1400" b="0" dirty="0">
                <a:latin typeface="+mn-lt"/>
              </a:endParaRPr>
            </a:p>
          </p:txBody>
        </p:sp>
      </p:grpSp>
    </p:spTree>
    <p:extLst>
      <p:ext uri="{BB962C8B-B14F-4D97-AF65-F5344CB8AC3E}">
        <p14:creationId xmlns:p14="http://schemas.microsoft.com/office/powerpoint/2010/main" xmlns="" val="24542193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fade">
                                      <p:cBhvr>
                                        <p:cTn id="24" dur="1000"/>
                                        <p:tgtEl>
                                          <p:spTgt spid="41"/>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5" name="Picture 7"/>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68800"/>
            <a:ext cx="9140580"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1. Structure Template Identification</a:t>
            </a:r>
          </a:p>
        </p:txBody>
      </p:sp>
      <p:sp>
        <p:nvSpPr>
          <p:cNvPr id="6" name="Rounded Rectangle 5"/>
          <p:cNvSpPr/>
          <p:nvPr/>
        </p:nvSpPr>
        <p:spPr bwMode="auto">
          <a:xfrm>
            <a:off x="462664" y="3794377"/>
            <a:ext cx="2880376" cy="1055608"/>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Aligned prepared structure(s) can be loaded by </a:t>
            </a:r>
            <a:r>
              <a:rPr lang="en-US" sz="1400" b="0" dirty="0">
                <a:solidFill>
                  <a:schemeClr val="tx1"/>
                </a:solidFill>
                <a:latin typeface="Trebuchet MS" pitchFamily="34" charset="0"/>
              </a:rPr>
              <a:t>clicking </a:t>
            </a:r>
            <a:r>
              <a:rPr lang="en-US" sz="1400" b="0" dirty="0" smtClean="0">
                <a:solidFill>
                  <a:schemeClr val="tx1"/>
                </a:solidFill>
                <a:latin typeface="Trebuchet MS" pitchFamily="34" charset="0"/>
              </a:rPr>
              <a:t>the PDB </a:t>
            </a:r>
            <a:r>
              <a:rPr lang="en-US" sz="1400" b="0" dirty="0">
                <a:solidFill>
                  <a:schemeClr val="tx1"/>
                </a:solidFill>
                <a:latin typeface="Trebuchet MS" pitchFamily="34" charset="0"/>
              </a:rPr>
              <a:t>structure </a:t>
            </a:r>
            <a:r>
              <a:rPr lang="en-US" sz="1400" b="0" dirty="0" smtClean="0">
                <a:solidFill>
                  <a:schemeClr val="tx1"/>
                </a:solidFill>
                <a:latin typeface="Trebuchet MS" pitchFamily="34" charset="0"/>
              </a:rPr>
              <a:t>links from the Report.html  </a:t>
            </a:r>
            <a:endParaRPr lang="en-US" sz="1400" b="0" dirty="0">
              <a:solidFill>
                <a:schemeClr val="tx1"/>
              </a:solidFill>
              <a:latin typeface="Trebuchet MS" pitchFamily="34" charset="0"/>
            </a:endParaRPr>
          </a:p>
        </p:txBody>
      </p:sp>
    </p:spTree>
    <p:extLst>
      <p:ext uri="{BB962C8B-B14F-4D97-AF65-F5344CB8AC3E}">
        <p14:creationId xmlns:p14="http://schemas.microsoft.com/office/powerpoint/2010/main" xmlns="" val="15394653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smtClean="0"/>
              <a:t>Fab Antibody Modeling Workflow</a:t>
            </a:r>
            <a:endParaRPr lang="en-GB" dirty="0"/>
          </a:p>
        </p:txBody>
      </p:sp>
      <p:sp>
        <p:nvSpPr>
          <p:cNvPr id="20" name="Rounded Rectangle 19"/>
          <p:cNvSpPr/>
          <p:nvPr/>
        </p:nvSpPr>
        <p:spPr bwMode="auto">
          <a:xfrm>
            <a:off x="5235455" y="658800"/>
            <a:ext cx="3600000" cy="1191816"/>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180975" algn="ctr"/>
            <a:r>
              <a:rPr lang="en-GB" sz="1400" dirty="0" smtClean="0">
                <a:solidFill>
                  <a:schemeClr val="tx1"/>
                </a:solidFill>
                <a:latin typeface="Trebuchet MS" pitchFamily="34" charset="0"/>
              </a:rPr>
              <a:t>Chimeric Method </a:t>
            </a:r>
          </a:p>
          <a:p>
            <a:pPr marL="180975" algn="ctr"/>
            <a:r>
              <a:rPr lang="en-GB" sz="1200" b="0" dirty="0" smtClean="0">
                <a:solidFill>
                  <a:schemeClr val="tx1"/>
                </a:solidFill>
                <a:latin typeface="Trebuchet MS" pitchFamily="34" charset="0"/>
              </a:rPr>
              <a:t>This method combines alignment and model building steps for separate light and heavy chain templates</a:t>
            </a:r>
          </a:p>
          <a:p>
            <a:pPr marL="534988" indent="-354013">
              <a:buFont typeface="+mj-lt"/>
              <a:buAutoNum type="alphaUcPeriod"/>
            </a:pPr>
            <a:r>
              <a:rPr lang="en-US" sz="1400" b="0" dirty="0" smtClean="0">
                <a:solidFill>
                  <a:schemeClr val="tx1"/>
                </a:solidFill>
                <a:latin typeface="Trebuchet MS" pitchFamily="34" charset="0"/>
              </a:rPr>
              <a:t>Model Antibody Framework</a:t>
            </a:r>
            <a:endParaRPr lang="en-US" sz="1400" b="0" dirty="0">
              <a:solidFill>
                <a:schemeClr val="tx1"/>
              </a:solidFill>
              <a:latin typeface="Trebuchet MS" pitchFamily="34" charset="0"/>
            </a:endParaRPr>
          </a:p>
        </p:txBody>
      </p:sp>
      <p:sp>
        <p:nvSpPr>
          <p:cNvPr id="21" name="Rounded Rectangle 20"/>
          <p:cNvSpPr/>
          <p:nvPr/>
        </p:nvSpPr>
        <p:spPr bwMode="auto">
          <a:xfrm>
            <a:off x="5235455" y="5713200"/>
            <a:ext cx="3600000" cy="1055608"/>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400" dirty="0" smtClean="0">
                <a:solidFill>
                  <a:schemeClr val="tx1"/>
                </a:solidFill>
                <a:latin typeface="Trebuchet MS" pitchFamily="34" charset="0"/>
              </a:rPr>
              <a:t>Single Template Method</a:t>
            </a:r>
          </a:p>
          <a:p>
            <a:pPr algn="ctr"/>
            <a:r>
              <a:rPr lang="en-US" sz="1200" b="0" dirty="0" smtClean="0">
                <a:solidFill>
                  <a:schemeClr val="tx1"/>
                </a:solidFill>
                <a:latin typeface="Trebuchet MS" pitchFamily="34" charset="0"/>
              </a:rPr>
              <a:t>Homology modeling workflow</a:t>
            </a:r>
            <a:endParaRPr lang="en-US" sz="1200" b="0" dirty="0">
              <a:solidFill>
                <a:schemeClr val="tx1"/>
              </a:solidFill>
              <a:latin typeface="Trebuchet MS" pitchFamily="34" charset="0"/>
            </a:endParaRPr>
          </a:p>
          <a:p>
            <a:pPr marL="342900" indent="-342900">
              <a:buFont typeface="+mj-lt"/>
              <a:buAutoNum type="alphaUcPeriod"/>
            </a:pPr>
            <a:r>
              <a:rPr lang="en-US" sz="1400" b="0" dirty="0" smtClean="0">
                <a:solidFill>
                  <a:schemeClr val="tx1"/>
                </a:solidFill>
                <a:latin typeface="Trebuchet MS" pitchFamily="34" charset="0"/>
              </a:rPr>
              <a:t>Align Sequence </a:t>
            </a:r>
            <a:r>
              <a:rPr lang="en-US" sz="1400" b="0" dirty="0">
                <a:solidFill>
                  <a:schemeClr val="tx1"/>
                </a:solidFill>
                <a:latin typeface="Trebuchet MS" pitchFamily="34" charset="0"/>
              </a:rPr>
              <a:t>to Templates</a:t>
            </a:r>
          </a:p>
          <a:p>
            <a:pPr marL="342900" indent="-342900">
              <a:buFont typeface="+mj-lt"/>
              <a:buAutoNum type="alphaUcPeriod"/>
            </a:pPr>
            <a:r>
              <a:rPr lang="en-US" sz="1400" b="0" dirty="0" smtClean="0">
                <a:solidFill>
                  <a:schemeClr val="tx1"/>
                </a:solidFill>
                <a:latin typeface="Trebuchet MS" pitchFamily="34" charset="0"/>
              </a:rPr>
              <a:t>Build </a:t>
            </a:r>
            <a:r>
              <a:rPr lang="en-US" sz="1400" b="0" dirty="0">
                <a:solidFill>
                  <a:schemeClr val="tx1"/>
                </a:solidFill>
                <a:latin typeface="Trebuchet MS" pitchFamily="34" charset="0"/>
              </a:rPr>
              <a:t>Homology Models</a:t>
            </a:r>
          </a:p>
        </p:txBody>
      </p:sp>
      <p:sp>
        <p:nvSpPr>
          <p:cNvPr id="19" name="Rounded Rectangle 18"/>
          <p:cNvSpPr/>
          <p:nvPr/>
        </p:nvSpPr>
        <p:spPr bwMode="auto">
          <a:xfrm>
            <a:off x="106557" y="1201510"/>
            <a:ext cx="4768726" cy="992513"/>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noAutofit/>
          </a:bodyPr>
          <a:lstStyle/>
          <a:p>
            <a:pPr marL="342900" indent="-342900" algn="ctr">
              <a:buAutoNum type="arabicPeriod"/>
            </a:pPr>
            <a:r>
              <a:rPr lang="en-GB" sz="1600" b="0" dirty="0" smtClean="0">
                <a:solidFill>
                  <a:schemeClr val="tx1"/>
                </a:solidFill>
                <a:latin typeface="Trebuchet MS" pitchFamily="34" charset="0"/>
              </a:rPr>
              <a:t>Structure Template Identification</a:t>
            </a:r>
          </a:p>
          <a:p>
            <a:pPr algn="ctr"/>
            <a:r>
              <a:rPr lang="en-GB" sz="1600" b="0" dirty="0" smtClean="0">
                <a:solidFill>
                  <a:schemeClr val="tx1"/>
                </a:solidFill>
                <a:latin typeface="Trebuchet MS" pitchFamily="34" charset="0"/>
              </a:rPr>
              <a:t>(Antibodies, </a:t>
            </a:r>
            <a:r>
              <a:rPr lang="en-GB" sz="1600" b="0" dirty="0" err="1" smtClean="0">
                <a:solidFill>
                  <a:schemeClr val="tx1"/>
                </a:solidFill>
                <a:latin typeface="Trebuchet MS" pitchFamily="34" charset="0"/>
              </a:rPr>
              <a:t>Fv</a:t>
            </a:r>
            <a:r>
              <a:rPr lang="en-GB" sz="1600" b="0" dirty="0">
                <a:solidFill>
                  <a:schemeClr val="tx1"/>
                </a:solidFill>
                <a:latin typeface="Trebuchet MS" pitchFamily="34" charset="0"/>
              </a:rPr>
              <a:t>, Fab, </a:t>
            </a:r>
            <a:r>
              <a:rPr lang="en-GB" sz="1600" b="0" dirty="0" err="1">
                <a:solidFill>
                  <a:schemeClr val="tx1"/>
                </a:solidFill>
                <a:latin typeface="Trebuchet MS" pitchFamily="34" charset="0"/>
              </a:rPr>
              <a:t>IgG</a:t>
            </a:r>
            <a:r>
              <a:rPr lang="en-GB" sz="1600" b="0" dirty="0">
                <a:solidFill>
                  <a:schemeClr val="tx1"/>
                </a:solidFill>
                <a:latin typeface="Trebuchet MS" pitchFamily="34" charset="0"/>
              </a:rPr>
              <a:t>)</a:t>
            </a:r>
          </a:p>
          <a:p>
            <a:pPr algn="ctr"/>
            <a:r>
              <a:rPr lang="en-GB" sz="1200" b="0" dirty="0" smtClean="0">
                <a:solidFill>
                  <a:schemeClr val="tx1"/>
                </a:solidFill>
                <a:latin typeface="Trebuchet MS" pitchFamily="34" charset="0"/>
              </a:rPr>
              <a:t>Annotate </a:t>
            </a:r>
            <a:r>
              <a:rPr lang="en-GB" sz="1200" b="0" dirty="0">
                <a:solidFill>
                  <a:schemeClr val="tx1"/>
                </a:solidFill>
                <a:latin typeface="Trebuchet MS" pitchFamily="34" charset="0"/>
              </a:rPr>
              <a:t>Antibody Sequence</a:t>
            </a:r>
          </a:p>
          <a:p>
            <a:pPr algn="ctr"/>
            <a:r>
              <a:rPr lang="en-GB" sz="1200" b="0" dirty="0">
                <a:solidFill>
                  <a:schemeClr val="tx1"/>
                </a:solidFill>
                <a:latin typeface="Trebuchet MS" pitchFamily="34" charset="0"/>
              </a:rPr>
              <a:t>Identify Framework Templates</a:t>
            </a:r>
          </a:p>
          <a:p>
            <a:pPr marL="0" marR="0" indent="0" algn="ctr"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Trebuchet MS" pitchFamily="34" charset="0"/>
            </a:endParaRPr>
          </a:p>
        </p:txBody>
      </p:sp>
      <p:sp>
        <p:nvSpPr>
          <p:cNvPr id="29" name="Rounded Rectangle 28"/>
          <p:cNvSpPr/>
          <p:nvPr/>
        </p:nvSpPr>
        <p:spPr bwMode="auto">
          <a:xfrm>
            <a:off x="106557" y="3624437"/>
            <a:ext cx="4768726" cy="578882"/>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Trebuchet MS" pitchFamily="34" charset="0"/>
              </a:rPr>
              <a:t>3. Analysis &amp; Selection of Framework Model</a:t>
            </a:r>
            <a:r>
              <a:rPr kumimoji="0" lang="en-GB" sz="1600" b="0" i="0" u="none" strike="noStrike" cap="none" normalizeH="0" dirty="0" smtClean="0">
                <a:ln>
                  <a:noFill/>
                </a:ln>
                <a:solidFill>
                  <a:schemeClr val="tx1"/>
                </a:solidFill>
                <a:effectLst/>
                <a:latin typeface="Trebuchet MS" pitchFamily="34" charset="0"/>
              </a:rPr>
              <a:t>(s)</a:t>
            </a:r>
          </a:p>
          <a:p>
            <a:pPr lvl="1" algn="ctr"/>
            <a:r>
              <a:rPr lang="en-GB" sz="1200" b="0" i="1" dirty="0">
                <a:solidFill>
                  <a:schemeClr val="tx1"/>
                </a:solidFill>
                <a:latin typeface="Trebuchet MS" pitchFamily="34" charset="0"/>
              </a:rPr>
              <a:t>Evaluate quality  of templates</a:t>
            </a:r>
          </a:p>
        </p:txBody>
      </p:sp>
      <p:sp>
        <p:nvSpPr>
          <p:cNvPr id="30" name="Rounded Rectangle 29"/>
          <p:cNvSpPr/>
          <p:nvPr/>
        </p:nvSpPr>
        <p:spPr bwMode="auto">
          <a:xfrm>
            <a:off x="102601" y="4629085"/>
            <a:ext cx="4776639" cy="578882"/>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GB" sz="1600" b="0" dirty="0" smtClean="0">
                <a:solidFill>
                  <a:schemeClr val="tx1"/>
                </a:solidFill>
                <a:latin typeface="Trebuchet MS" pitchFamily="34" charset="0"/>
              </a:rPr>
              <a:t>4</a:t>
            </a:r>
            <a:r>
              <a:rPr kumimoji="0" lang="en-GB" sz="1600" b="0" i="0" u="none" strike="noStrike" cap="none" normalizeH="0" baseline="0" dirty="0" smtClean="0">
                <a:ln>
                  <a:noFill/>
                </a:ln>
                <a:solidFill>
                  <a:schemeClr val="tx1"/>
                </a:solidFill>
                <a:effectLst/>
                <a:latin typeface="Trebuchet MS" pitchFamily="34" charset="0"/>
              </a:rPr>
              <a:t>. Loop Refinement (CDR)</a:t>
            </a:r>
          </a:p>
          <a:p>
            <a:pPr algn="ctr"/>
            <a:r>
              <a:rPr lang="en-GB" sz="1200" b="0" dirty="0" smtClean="0">
                <a:solidFill>
                  <a:schemeClr val="tx1"/>
                </a:solidFill>
                <a:latin typeface="Trebuchet MS" pitchFamily="34" charset="0"/>
              </a:rPr>
              <a:t>Model Antibody Loops</a:t>
            </a:r>
            <a:endParaRPr lang="en-GB" sz="1200" b="0" dirty="0">
              <a:solidFill>
                <a:schemeClr val="tx1"/>
              </a:solidFill>
              <a:latin typeface="Trebuchet MS" pitchFamily="34" charset="0"/>
            </a:endParaRPr>
          </a:p>
        </p:txBody>
      </p:sp>
      <p:sp>
        <p:nvSpPr>
          <p:cNvPr id="38" name="Rounded Rectangle 37"/>
          <p:cNvSpPr/>
          <p:nvPr/>
        </p:nvSpPr>
        <p:spPr bwMode="auto">
          <a:xfrm>
            <a:off x="102601" y="5633733"/>
            <a:ext cx="4776639" cy="578882"/>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kumimoji="0" lang="en-GB" sz="1600" b="0" i="0" u="none" strike="noStrike" cap="none" normalizeH="0" baseline="0" dirty="0" smtClean="0">
                <a:ln>
                  <a:noFill/>
                </a:ln>
                <a:solidFill>
                  <a:schemeClr val="tx1"/>
                </a:solidFill>
                <a:effectLst/>
                <a:latin typeface="Trebuchet MS" pitchFamily="34" charset="0"/>
              </a:rPr>
              <a:t>5</a:t>
            </a:r>
            <a:r>
              <a:rPr lang="en-GB" sz="1600" b="0" dirty="0" smtClean="0">
                <a:solidFill>
                  <a:schemeClr val="tx1"/>
                </a:solidFill>
                <a:latin typeface="Trebuchet MS" pitchFamily="34" charset="0"/>
              </a:rPr>
              <a:t>. </a:t>
            </a:r>
            <a:r>
              <a:rPr lang="en-GB" sz="1600" b="0" i="1" dirty="0" smtClean="0">
                <a:solidFill>
                  <a:schemeClr val="tx1"/>
                </a:solidFill>
                <a:latin typeface="Trebuchet MS" pitchFamily="34" charset="0"/>
              </a:rPr>
              <a:t>De Novo </a:t>
            </a:r>
            <a:r>
              <a:rPr lang="en-GB" sz="1600" b="0" dirty="0" smtClean="0">
                <a:solidFill>
                  <a:schemeClr val="tx1"/>
                </a:solidFill>
                <a:latin typeface="Trebuchet MS" pitchFamily="34" charset="0"/>
              </a:rPr>
              <a:t>Loop Modeling (Optional)</a:t>
            </a:r>
          </a:p>
          <a:p>
            <a:pPr algn="ctr"/>
            <a:r>
              <a:rPr lang="en-GB" sz="1200" b="0" dirty="0" smtClean="0">
                <a:solidFill>
                  <a:schemeClr val="tx1"/>
                </a:solidFill>
                <a:latin typeface="Trebuchet MS" pitchFamily="34" charset="0"/>
              </a:rPr>
              <a:t>Loop Refinement</a:t>
            </a:r>
            <a:endParaRPr lang="en-GB" sz="1200" b="0" dirty="0">
              <a:solidFill>
                <a:schemeClr val="tx1"/>
              </a:solidFill>
              <a:latin typeface="Trebuchet MS" pitchFamily="34" charset="0"/>
            </a:endParaRPr>
          </a:p>
        </p:txBody>
      </p:sp>
      <p:sp>
        <p:nvSpPr>
          <p:cNvPr id="39" name="Down Arrow 38"/>
          <p:cNvSpPr/>
          <p:nvPr/>
        </p:nvSpPr>
        <p:spPr bwMode="auto">
          <a:xfrm>
            <a:off x="2375705" y="3296339"/>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sp>
        <p:nvSpPr>
          <p:cNvPr id="40" name="Down Arrow 39"/>
          <p:cNvSpPr/>
          <p:nvPr/>
        </p:nvSpPr>
        <p:spPr bwMode="auto">
          <a:xfrm>
            <a:off x="2375705" y="4300987"/>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sp>
        <p:nvSpPr>
          <p:cNvPr id="41" name="Down Arrow 40"/>
          <p:cNvSpPr/>
          <p:nvPr/>
        </p:nvSpPr>
        <p:spPr bwMode="auto">
          <a:xfrm>
            <a:off x="2375705" y="5305635"/>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sp>
        <p:nvSpPr>
          <p:cNvPr id="42" name="Rounded Rectangle 41"/>
          <p:cNvSpPr/>
          <p:nvPr/>
        </p:nvSpPr>
        <p:spPr bwMode="auto">
          <a:xfrm>
            <a:off x="106557" y="2619789"/>
            <a:ext cx="4768726" cy="578882"/>
          </a:xfrm>
          <a:prstGeom prst="round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Trebuchet MS" pitchFamily="34" charset="0"/>
              </a:rPr>
              <a:t>2. Framework</a:t>
            </a:r>
            <a:r>
              <a:rPr kumimoji="0" lang="en-GB" sz="1600" b="0" i="0" u="none" strike="noStrike" cap="none" normalizeH="0" dirty="0" smtClean="0">
                <a:ln>
                  <a:noFill/>
                </a:ln>
                <a:solidFill>
                  <a:schemeClr val="tx1"/>
                </a:solidFill>
                <a:effectLst/>
                <a:latin typeface="Trebuchet MS" pitchFamily="34" charset="0"/>
              </a:rPr>
              <a:t> Model Generation</a:t>
            </a:r>
          </a:p>
          <a:p>
            <a:pPr algn="ctr"/>
            <a:r>
              <a:rPr lang="en-US" sz="1200" b="0" dirty="0">
                <a:solidFill>
                  <a:schemeClr val="tx1"/>
                </a:solidFill>
                <a:latin typeface="Trebuchet MS" pitchFamily="34" charset="0"/>
              </a:rPr>
              <a:t>Model Antibody Framework </a:t>
            </a:r>
            <a:r>
              <a:rPr lang="en-US" sz="1200" b="0" i="1" dirty="0">
                <a:solidFill>
                  <a:schemeClr val="tx1"/>
                </a:solidFill>
                <a:latin typeface="Trebuchet MS" pitchFamily="34" charset="0"/>
              </a:rPr>
              <a:t>from templates</a:t>
            </a:r>
          </a:p>
        </p:txBody>
      </p:sp>
      <p:sp>
        <p:nvSpPr>
          <p:cNvPr id="43" name="Down Arrow 42"/>
          <p:cNvSpPr/>
          <p:nvPr/>
        </p:nvSpPr>
        <p:spPr bwMode="auto">
          <a:xfrm>
            <a:off x="2375705" y="2291691"/>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pic>
        <p:nvPicPr>
          <p:cNvPr id="1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298947" y="1978355"/>
            <a:ext cx="3473016" cy="16825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229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14820" y="3788634"/>
            <a:ext cx="2641270" cy="179682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4040964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2. Framework Model Generation</a:t>
            </a:r>
          </a:p>
        </p:txBody>
      </p:sp>
      <p:sp>
        <p:nvSpPr>
          <p:cNvPr id="11" name="Rounded Rectangle 10"/>
          <p:cNvSpPr/>
          <p:nvPr/>
        </p:nvSpPr>
        <p:spPr bwMode="auto">
          <a:xfrm>
            <a:off x="5691600" y="5457600"/>
            <a:ext cx="3333456" cy="1293971"/>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Light </a:t>
            </a:r>
            <a:r>
              <a:rPr lang="en-US" sz="1400" b="0" dirty="0">
                <a:solidFill>
                  <a:schemeClr val="tx1"/>
                </a:solidFill>
                <a:latin typeface="Trebuchet MS" pitchFamily="34" charset="0"/>
              </a:rPr>
              <a:t>chain </a:t>
            </a:r>
            <a:r>
              <a:rPr lang="en-US" sz="1400" b="0" dirty="0" smtClean="0">
                <a:solidFill>
                  <a:schemeClr val="tx1"/>
                </a:solidFill>
                <a:latin typeface="Trebuchet MS" pitchFamily="34" charset="0"/>
              </a:rPr>
              <a:t>template – 4JN2 (left)</a:t>
            </a:r>
            <a:endParaRPr lang="en-US" sz="1400" b="0" dirty="0">
              <a:solidFill>
                <a:schemeClr val="tx1"/>
              </a:solidFill>
              <a:latin typeface="Trebuchet MS" pitchFamily="34" charset="0"/>
            </a:endParaRPr>
          </a:p>
          <a:p>
            <a:pPr algn="ctr"/>
            <a:r>
              <a:rPr lang="en-US" sz="1400" b="0" dirty="0" smtClean="0">
                <a:solidFill>
                  <a:schemeClr val="tx1"/>
                </a:solidFill>
                <a:latin typeface="Trebuchet MS" pitchFamily="34" charset="0"/>
              </a:rPr>
              <a:t>Heavy </a:t>
            </a:r>
            <a:r>
              <a:rPr lang="en-US" sz="1400" b="0" dirty="0">
                <a:solidFill>
                  <a:schemeClr val="tx1"/>
                </a:solidFill>
                <a:latin typeface="Trebuchet MS" pitchFamily="34" charset="0"/>
              </a:rPr>
              <a:t>chain </a:t>
            </a:r>
            <a:r>
              <a:rPr lang="en-US" sz="1400" b="0" dirty="0" smtClean="0">
                <a:solidFill>
                  <a:schemeClr val="tx1"/>
                </a:solidFill>
                <a:latin typeface="Trebuchet MS" pitchFamily="34" charset="0"/>
              </a:rPr>
              <a:t>template – 3Q6G (right)</a:t>
            </a:r>
            <a:endParaRPr lang="en-US" sz="1400" b="0" dirty="0">
              <a:solidFill>
                <a:schemeClr val="tx1"/>
              </a:solidFill>
              <a:latin typeface="Trebuchet MS" pitchFamily="34" charset="0"/>
            </a:endParaRPr>
          </a:p>
          <a:p>
            <a:pPr algn="ctr"/>
            <a:r>
              <a:rPr lang="en-US" sz="1400" b="0" dirty="0" smtClean="0">
                <a:solidFill>
                  <a:schemeClr val="tx1"/>
                </a:solidFill>
                <a:latin typeface="Trebuchet MS" pitchFamily="34" charset="0"/>
              </a:rPr>
              <a:t>You can have a separate Interface template, or use the same Light or Heavy chain template instead</a:t>
            </a:r>
            <a:endParaRPr lang="en-US" sz="1400" b="0" dirty="0">
              <a:solidFill>
                <a:schemeClr val="tx1"/>
              </a:solidFill>
              <a:latin typeface="Trebuchet MS" pitchFamily="34" charset="0"/>
            </a:endParaRPr>
          </a:p>
        </p:txBody>
      </p:sp>
      <p:sp>
        <p:nvSpPr>
          <p:cNvPr id="13" name="Oval 12"/>
          <p:cNvSpPr/>
          <p:nvPr/>
        </p:nvSpPr>
        <p:spPr bwMode="auto">
          <a:xfrm>
            <a:off x="-75005" y="4389125"/>
            <a:ext cx="1459390" cy="360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16" name="Rounded Rectangle 15"/>
          <p:cNvSpPr/>
          <p:nvPr/>
        </p:nvSpPr>
        <p:spPr bwMode="auto">
          <a:xfrm>
            <a:off x="4129200" y="658800"/>
            <a:ext cx="4924402" cy="2009061"/>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dirty="0" smtClean="0">
                <a:solidFill>
                  <a:schemeClr val="tx1"/>
                </a:solidFill>
                <a:latin typeface="Trebuchet MS" pitchFamily="34" charset="0"/>
              </a:rPr>
              <a:t>Model </a:t>
            </a:r>
            <a:r>
              <a:rPr lang="en-US" sz="1400" dirty="0">
                <a:solidFill>
                  <a:schemeClr val="tx1"/>
                </a:solidFill>
                <a:latin typeface="Trebuchet MS" pitchFamily="34" charset="0"/>
              </a:rPr>
              <a:t>Antibody Framework </a:t>
            </a:r>
            <a:r>
              <a:rPr lang="en-US" sz="1400" b="0" dirty="0" smtClean="0">
                <a:solidFill>
                  <a:schemeClr val="tx1"/>
                </a:solidFill>
                <a:latin typeface="Trebuchet MS" pitchFamily="34" charset="0"/>
              </a:rPr>
              <a:t>requires: </a:t>
            </a:r>
          </a:p>
          <a:p>
            <a:pPr marL="342900" indent="-342900">
              <a:buFont typeface="+mj-lt"/>
              <a:buAutoNum type="arabicPeriod"/>
            </a:pPr>
            <a:r>
              <a:rPr lang="en-US" sz="1400" b="0" dirty="0">
                <a:solidFill>
                  <a:schemeClr val="tx1"/>
                </a:solidFill>
                <a:latin typeface="Trebuchet MS" pitchFamily="34" charset="0"/>
              </a:rPr>
              <a:t>The target sequence (in two separate sequences, one for the light chain and one for the heavy chain)</a:t>
            </a:r>
          </a:p>
          <a:p>
            <a:pPr marL="342900" indent="-342900">
              <a:buFont typeface="+mj-lt"/>
              <a:buAutoNum type="arabicPeriod"/>
            </a:pPr>
            <a:r>
              <a:rPr lang="en-US" sz="1400" b="0" dirty="0">
                <a:solidFill>
                  <a:schemeClr val="tx1"/>
                </a:solidFill>
                <a:latin typeface="Trebuchet MS" pitchFamily="34" charset="0"/>
              </a:rPr>
              <a:t>A light chain template</a:t>
            </a:r>
          </a:p>
          <a:p>
            <a:pPr marL="342900" indent="-342900">
              <a:buFont typeface="+mj-lt"/>
              <a:buAutoNum type="arabicPeriod"/>
            </a:pPr>
            <a:r>
              <a:rPr lang="en-US" sz="1400" b="0" dirty="0">
                <a:solidFill>
                  <a:schemeClr val="tx1"/>
                </a:solidFill>
                <a:latin typeface="Trebuchet MS" pitchFamily="34" charset="0"/>
              </a:rPr>
              <a:t>A heavy chain template</a:t>
            </a:r>
          </a:p>
          <a:p>
            <a:pPr marL="342900" indent="-342900">
              <a:buFont typeface="+mj-lt"/>
              <a:buAutoNum type="arabicPeriod"/>
            </a:pPr>
            <a:r>
              <a:rPr lang="en-US" sz="1400" b="0" dirty="0">
                <a:solidFill>
                  <a:schemeClr val="tx1"/>
                </a:solidFill>
                <a:latin typeface="Trebuchet MS" pitchFamily="34" charset="0"/>
              </a:rPr>
              <a:t>An interface template (containing both a light and heavy chain) which specifies the relative orientation of the domains in the model</a:t>
            </a: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494000" y="4402800"/>
            <a:ext cx="4084320" cy="23469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Rounded Rectangle 7"/>
          <p:cNvSpPr/>
          <p:nvPr/>
        </p:nvSpPr>
        <p:spPr bwMode="auto">
          <a:xfrm>
            <a:off x="5691600" y="4294800"/>
            <a:ext cx="3333456" cy="1055608"/>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You can use the </a:t>
            </a:r>
            <a:r>
              <a:rPr lang="en-US" sz="1400" dirty="0" smtClean="0">
                <a:solidFill>
                  <a:schemeClr val="tx1"/>
                </a:solidFill>
                <a:latin typeface="Trebuchet MS" pitchFamily="34" charset="0"/>
              </a:rPr>
              <a:t>Model Antibody Framework</a:t>
            </a:r>
            <a:r>
              <a:rPr lang="en-US" sz="1400" b="0" dirty="0" smtClean="0">
                <a:solidFill>
                  <a:schemeClr val="tx1"/>
                </a:solidFill>
                <a:latin typeface="Trebuchet MS" pitchFamily="34" charset="0"/>
              </a:rPr>
              <a:t> protocol with a single template, or multiple templates for a chimeric model</a:t>
            </a:r>
            <a:endParaRPr lang="en-US" sz="1400" b="0" dirty="0">
              <a:solidFill>
                <a:schemeClr val="tx1"/>
              </a:solidFill>
              <a:latin typeface="Trebuchet MS" pitchFamily="34" charset="0"/>
            </a:endParaRPr>
          </a:p>
        </p:txBody>
      </p:sp>
    </p:spTree>
    <p:extLst>
      <p:ext uri="{BB962C8B-B14F-4D97-AF65-F5344CB8AC3E}">
        <p14:creationId xmlns:p14="http://schemas.microsoft.com/office/powerpoint/2010/main" xmlns="" val="23683411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122"/>
                                        </p:tgtEl>
                                        <p:attrNameLst>
                                          <p:attrName>style.visibility</p:attrName>
                                        </p:attrNameLst>
                                      </p:cBhvr>
                                      <p:to>
                                        <p:strVal val="visible"/>
                                      </p:to>
                                    </p:set>
                                    <p:animEffect transition="in" filter="fade">
                                      <p:cBhvr>
                                        <p:cTn id="24" dur="1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6" grpId="0" animBg="1"/>
      <p:bldP spid="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2. Framework Model Generation</a:t>
            </a:r>
          </a:p>
        </p:txBody>
      </p:sp>
      <p:pic>
        <p:nvPicPr>
          <p:cNvPr id="19"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26265" y="2398310"/>
            <a:ext cx="2849880" cy="10210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3" name="Rounded Rectangle 12"/>
          <p:cNvSpPr/>
          <p:nvPr/>
        </p:nvSpPr>
        <p:spPr bwMode="auto">
          <a:xfrm>
            <a:off x="4867200" y="658800"/>
            <a:ext cx="4186146" cy="578882"/>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The r</a:t>
            </a:r>
            <a:r>
              <a:rPr lang="en-US" sz="1400" b="0" dirty="0">
                <a:solidFill>
                  <a:schemeClr val="tx1"/>
                </a:solidFill>
                <a:latin typeface="Trebuchet MS" pitchFamily="34" charset="0"/>
              </a:rPr>
              <a:t>esults include all antibody models and the chimeric </a:t>
            </a:r>
            <a:r>
              <a:rPr lang="en-US" sz="1400" b="0" dirty="0" smtClean="0">
                <a:solidFill>
                  <a:schemeClr val="tx1"/>
                </a:solidFill>
                <a:latin typeface="Trebuchet MS" pitchFamily="34" charset="0"/>
              </a:rPr>
              <a:t>template superimposed</a:t>
            </a:r>
            <a:endParaRPr lang="en-US" sz="1400" b="0" dirty="0">
              <a:solidFill>
                <a:schemeClr val="tx1"/>
              </a:solidFill>
              <a:latin typeface="Trebuchet MS" pitchFamily="34" charset="0"/>
            </a:endParaRPr>
          </a:p>
        </p:txBody>
      </p:sp>
      <p:sp>
        <p:nvSpPr>
          <p:cNvPr id="7" name="Rounded Rectangle 6"/>
          <p:cNvSpPr/>
          <p:nvPr/>
        </p:nvSpPr>
        <p:spPr bwMode="auto">
          <a:xfrm>
            <a:off x="4867200" y="5234400"/>
            <a:ext cx="4186146" cy="1532334"/>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If you are building quick and reliable models for mutation or humanization studies, or calculating structural properties, you can just select the first model, and continue on to the loop refinement step (skip </a:t>
            </a:r>
            <a:r>
              <a:rPr lang="en-US" sz="1400" dirty="0" smtClean="0">
                <a:solidFill>
                  <a:schemeClr val="tx1"/>
                </a:solidFill>
                <a:latin typeface="Trebuchet MS" pitchFamily="34" charset="0"/>
              </a:rPr>
              <a:t>Analysis </a:t>
            </a:r>
            <a:r>
              <a:rPr lang="en-US" sz="1400" dirty="0">
                <a:solidFill>
                  <a:schemeClr val="tx1"/>
                </a:solidFill>
                <a:latin typeface="Trebuchet MS" pitchFamily="34" charset="0"/>
              </a:rPr>
              <a:t>&amp; Selection of Framework </a:t>
            </a:r>
            <a:r>
              <a:rPr lang="en-US" sz="1400" dirty="0" smtClean="0">
                <a:solidFill>
                  <a:schemeClr val="tx1"/>
                </a:solidFill>
                <a:latin typeface="Trebuchet MS" pitchFamily="34" charset="0"/>
              </a:rPr>
              <a:t>Models</a:t>
            </a:r>
            <a:r>
              <a:rPr lang="en-US" sz="1400" b="0" dirty="0" smtClean="0">
                <a:solidFill>
                  <a:schemeClr val="tx1"/>
                </a:solidFill>
                <a:latin typeface="Trebuchet MS" pitchFamily="34" charset="0"/>
              </a:rPr>
              <a:t>)</a:t>
            </a:r>
            <a:endParaRPr lang="en-US" sz="1400" b="0" dirty="0">
              <a:solidFill>
                <a:schemeClr val="tx1"/>
              </a:solidFill>
              <a:latin typeface="Trebuchet MS" pitchFamily="34" charset="0"/>
            </a:endParaRPr>
          </a:p>
        </p:txBody>
      </p:sp>
    </p:spTree>
    <p:extLst>
      <p:ext uri="{BB962C8B-B14F-4D97-AF65-F5344CB8AC3E}">
        <p14:creationId xmlns:p14="http://schemas.microsoft.com/office/powerpoint/2010/main" xmlns="" val="35283684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fade">
                                      <p:cBhvr>
                                        <p:cTn id="12" dur="1000"/>
                                        <p:tgtEl>
                                          <p:spTgt spid="6146"/>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Fab Antibody </a:t>
            </a:r>
            <a:r>
              <a:rPr lang="en-GB" dirty="0" err="1" smtClean="0"/>
              <a:t>Modeling</a:t>
            </a:r>
            <a:r>
              <a:rPr lang="en-GB" dirty="0" smtClean="0"/>
              <a:t> Workflow</a:t>
            </a:r>
            <a:endParaRPr lang="en-GB" dirty="0"/>
          </a:p>
        </p:txBody>
      </p:sp>
      <p:sp>
        <p:nvSpPr>
          <p:cNvPr id="33" name="Rounded Rectangle 32"/>
          <p:cNvSpPr/>
          <p:nvPr/>
        </p:nvSpPr>
        <p:spPr bwMode="auto">
          <a:xfrm>
            <a:off x="106557" y="1201510"/>
            <a:ext cx="4768726" cy="992513"/>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noAutofit/>
          </a:bodyPr>
          <a:lstStyle/>
          <a:p>
            <a:pPr marL="342900" indent="-342900" algn="ctr">
              <a:buAutoNum type="arabicPeriod"/>
            </a:pPr>
            <a:r>
              <a:rPr lang="en-GB" sz="1600" b="0" dirty="0" smtClean="0">
                <a:solidFill>
                  <a:schemeClr val="tx1"/>
                </a:solidFill>
                <a:latin typeface="Trebuchet MS" pitchFamily="34" charset="0"/>
              </a:rPr>
              <a:t>Structure Template Identification</a:t>
            </a:r>
          </a:p>
          <a:p>
            <a:pPr algn="ctr"/>
            <a:r>
              <a:rPr lang="en-GB" sz="1600" b="0" dirty="0" smtClean="0">
                <a:solidFill>
                  <a:schemeClr val="tx1"/>
                </a:solidFill>
                <a:latin typeface="Trebuchet MS" pitchFamily="34" charset="0"/>
              </a:rPr>
              <a:t>(Antibodies, </a:t>
            </a:r>
            <a:r>
              <a:rPr lang="en-GB" sz="1600" b="0" dirty="0" err="1" smtClean="0">
                <a:solidFill>
                  <a:schemeClr val="tx1"/>
                </a:solidFill>
                <a:latin typeface="Trebuchet MS" pitchFamily="34" charset="0"/>
              </a:rPr>
              <a:t>Fv</a:t>
            </a:r>
            <a:r>
              <a:rPr lang="en-GB" sz="1600" b="0" dirty="0">
                <a:solidFill>
                  <a:schemeClr val="tx1"/>
                </a:solidFill>
                <a:latin typeface="Trebuchet MS" pitchFamily="34" charset="0"/>
              </a:rPr>
              <a:t>, Fab, </a:t>
            </a:r>
            <a:r>
              <a:rPr lang="en-GB" sz="1600" b="0" dirty="0" err="1">
                <a:solidFill>
                  <a:schemeClr val="tx1"/>
                </a:solidFill>
                <a:latin typeface="Trebuchet MS" pitchFamily="34" charset="0"/>
              </a:rPr>
              <a:t>IgG</a:t>
            </a:r>
            <a:r>
              <a:rPr lang="en-GB" sz="1600" b="0" dirty="0">
                <a:solidFill>
                  <a:schemeClr val="tx1"/>
                </a:solidFill>
                <a:latin typeface="Trebuchet MS" pitchFamily="34" charset="0"/>
              </a:rPr>
              <a:t>)</a:t>
            </a:r>
          </a:p>
          <a:p>
            <a:pPr algn="ctr"/>
            <a:r>
              <a:rPr lang="en-GB" sz="1200" b="0" dirty="0" smtClean="0">
                <a:solidFill>
                  <a:schemeClr val="tx1"/>
                </a:solidFill>
                <a:latin typeface="Trebuchet MS" pitchFamily="34" charset="0"/>
              </a:rPr>
              <a:t>Annotate </a:t>
            </a:r>
            <a:r>
              <a:rPr lang="en-GB" sz="1200" b="0" dirty="0">
                <a:solidFill>
                  <a:schemeClr val="tx1"/>
                </a:solidFill>
                <a:latin typeface="Trebuchet MS" pitchFamily="34" charset="0"/>
              </a:rPr>
              <a:t>Antibody Sequence</a:t>
            </a:r>
          </a:p>
          <a:p>
            <a:pPr algn="ctr"/>
            <a:r>
              <a:rPr lang="en-GB" sz="1200" b="0" dirty="0">
                <a:solidFill>
                  <a:schemeClr val="tx1"/>
                </a:solidFill>
                <a:latin typeface="Trebuchet MS" pitchFamily="34" charset="0"/>
              </a:rPr>
              <a:t>Identify Framework Templates</a:t>
            </a:r>
          </a:p>
          <a:p>
            <a:pPr marL="0" marR="0" indent="0" algn="ctr"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Trebuchet MS" pitchFamily="34" charset="0"/>
            </a:endParaRPr>
          </a:p>
        </p:txBody>
      </p:sp>
      <p:sp>
        <p:nvSpPr>
          <p:cNvPr id="34" name="Rounded Rectangle 33"/>
          <p:cNvSpPr/>
          <p:nvPr/>
        </p:nvSpPr>
        <p:spPr bwMode="auto">
          <a:xfrm>
            <a:off x="106557" y="3624437"/>
            <a:ext cx="4768726" cy="578882"/>
          </a:xfrm>
          <a:prstGeom prst="round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Trebuchet MS" pitchFamily="34" charset="0"/>
              </a:rPr>
              <a:t>3. Analysis &amp; Selection of Framework Model</a:t>
            </a:r>
            <a:r>
              <a:rPr kumimoji="0" lang="en-GB" sz="1600" b="0" i="0" u="none" strike="noStrike" cap="none" normalizeH="0" dirty="0" smtClean="0">
                <a:ln>
                  <a:noFill/>
                </a:ln>
                <a:solidFill>
                  <a:schemeClr val="tx1"/>
                </a:solidFill>
                <a:effectLst/>
                <a:latin typeface="Trebuchet MS" pitchFamily="34" charset="0"/>
              </a:rPr>
              <a:t>(s)</a:t>
            </a:r>
          </a:p>
          <a:p>
            <a:pPr lvl="1" algn="ctr"/>
            <a:r>
              <a:rPr lang="en-GB" sz="1200" b="0" i="1" dirty="0">
                <a:solidFill>
                  <a:schemeClr val="tx1"/>
                </a:solidFill>
                <a:latin typeface="Trebuchet MS" pitchFamily="34" charset="0"/>
              </a:rPr>
              <a:t>Evaluate quality  of templates</a:t>
            </a:r>
          </a:p>
        </p:txBody>
      </p:sp>
      <p:sp>
        <p:nvSpPr>
          <p:cNvPr id="35" name="Rounded Rectangle 34"/>
          <p:cNvSpPr/>
          <p:nvPr/>
        </p:nvSpPr>
        <p:spPr bwMode="auto">
          <a:xfrm>
            <a:off x="102601" y="4629085"/>
            <a:ext cx="4776639" cy="578882"/>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GB" sz="1600" b="0" dirty="0" smtClean="0">
                <a:solidFill>
                  <a:schemeClr val="tx1"/>
                </a:solidFill>
                <a:latin typeface="Trebuchet MS" pitchFamily="34" charset="0"/>
              </a:rPr>
              <a:t>4</a:t>
            </a:r>
            <a:r>
              <a:rPr kumimoji="0" lang="en-GB" sz="1600" b="0" i="0" u="none" strike="noStrike" cap="none" normalizeH="0" baseline="0" dirty="0" smtClean="0">
                <a:ln>
                  <a:noFill/>
                </a:ln>
                <a:solidFill>
                  <a:schemeClr val="tx1"/>
                </a:solidFill>
                <a:effectLst/>
                <a:latin typeface="Trebuchet MS" pitchFamily="34" charset="0"/>
              </a:rPr>
              <a:t>. Loop Refinement (CDR)</a:t>
            </a:r>
          </a:p>
          <a:p>
            <a:pPr algn="ctr"/>
            <a:r>
              <a:rPr lang="en-GB" sz="1200" b="0" dirty="0" smtClean="0">
                <a:solidFill>
                  <a:schemeClr val="tx1"/>
                </a:solidFill>
                <a:latin typeface="Trebuchet MS" pitchFamily="34" charset="0"/>
              </a:rPr>
              <a:t>Model Antibody Loops</a:t>
            </a:r>
            <a:endParaRPr lang="en-GB" sz="1200" b="0" dirty="0">
              <a:solidFill>
                <a:schemeClr val="tx1"/>
              </a:solidFill>
              <a:latin typeface="Trebuchet MS" pitchFamily="34" charset="0"/>
            </a:endParaRPr>
          </a:p>
        </p:txBody>
      </p:sp>
      <p:sp>
        <p:nvSpPr>
          <p:cNvPr id="36" name="Rounded Rectangle 35"/>
          <p:cNvSpPr/>
          <p:nvPr/>
        </p:nvSpPr>
        <p:spPr bwMode="auto">
          <a:xfrm>
            <a:off x="102601" y="5633733"/>
            <a:ext cx="4776639" cy="578882"/>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kumimoji="0" lang="en-GB" sz="1600" b="0" i="0" u="none" strike="noStrike" cap="none" normalizeH="0" baseline="0" dirty="0" smtClean="0">
                <a:ln>
                  <a:noFill/>
                </a:ln>
                <a:solidFill>
                  <a:schemeClr val="tx1"/>
                </a:solidFill>
                <a:effectLst/>
                <a:latin typeface="Trebuchet MS" pitchFamily="34" charset="0"/>
              </a:rPr>
              <a:t>5</a:t>
            </a:r>
            <a:r>
              <a:rPr lang="en-GB" sz="1600" b="0" dirty="0" smtClean="0">
                <a:solidFill>
                  <a:schemeClr val="tx1"/>
                </a:solidFill>
                <a:latin typeface="Trebuchet MS" pitchFamily="34" charset="0"/>
              </a:rPr>
              <a:t>. </a:t>
            </a:r>
            <a:r>
              <a:rPr lang="en-GB" sz="1600" b="0" i="1" dirty="0" smtClean="0">
                <a:solidFill>
                  <a:schemeClr val="tx1"/>
                </a:solidFill>
                <a:latin typeface="Trebuchet MS" pitchFamily="34" charset="0"/>
              </a:rPr>
              <a:t>De Novo </a:t>
            </a:r>
            <a:r>
              <a:rPr lang="en-GB" sz="1600" b="0" dirty="0" smtClean="0">
                <a:solidFill>
                  <a:schemeClr val="tx1"/>
                </a:solidFill>
                <a:latin typeface="Trebuchet MS" pitchFamily="34" charset="0"/>
              </a:rPr>
              <a:t>Loop Modeling (Optional)</a:t>
            </a:r>
          </a:p>
          <a:p>
            <a:pPr algn="ctr"/>
            <a:r>
              <a:rPr lang="en-GB" sz="1200" b="0" dirty="0" smtClean="0">
                <a:solidFill>
                  <a:schemeClr val="tx1"/>
                </a:solidFill>
                <a:latin typeface="Trebuchet MS" pitchFamily="34" charset="0"/>
              </a:rPr>
              <a:t>Loop Refinement</a:t>
            </a:r>
            <a:endParaRPr lang="en-GB" sz="1200" b="0" dirty="0">
              <a:solidFill>
                <a:schemeClr val="tx1"/>
              </a:solidFill>
              <a:latin typeface="Trebuchet MS" pitchFamily="34" charset="0"/>
            </a:endParaRPr>
          </a:p>
        </p:txBody>
      </p:sp>
      <p:sp>
        <p:nvSpPr>
          <p:cNvPr id="37" name="Down Arrow 36"/>
          <p:cNvSpPr/>
          <p:nvPr/>
        </p:nvSpPr>
        <p:spPr bwMode="auto">
          <a:xfrm>
            <a:off x="2375705" y="3296339"/>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sp>
        <p:nvSpPr>
          <p:cNvPr id="38" name="Down Arrow 37"/>
          <p:cNvSpPr/>
          <p:nvPr/>
        </p:nvSpPr>
        <p:spPr bwMode="auto">
          <a:xfrm>
            <a:off x="2375705" y="4300987"/>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sp>
        <p:nvSpPr>
          <p:cNvPr id="39" name="Down Arrow 38"/>
          <p:cNvSpPr/>
          <p:nvPr/>
        </p:nvSpPr>
        <p:spPr bwMode="auto">
          <a:xfrm>
            <a:off x="2375705" y="5305635"/>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sp>
        <p:nvSpPr>
          <p:cNvPr id="40" name="Rounded Rectangle 39"/>
          <p:cNvSpPr/>
          <p:nvPr/>
        </p:nvSpPr>
        <p:spPr bwMode="auto">
          <a:xfrm>
            <a:off x="106557" y="2619789"/>
            <a:ext cx="4768726" cy="578882"/>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Trebuchet MS" pitchFamily="34" charset="0"/>
              </a:rPr>
              <a:t>2. Framework</a:t>
            </a:r>
            <a:r>
              <a:rPr kumimoji="0" lang="en-GB" sz="1600" b="0" i="0" u="none" strike="noStrike" cap="none" normalizeH="0" dirty="0" smtClean="0">
                <a:ln>
                  <a:noFill/>
                </a:ln>
                <a:solidFill>
                  <a:schemeClr val="tx1"/>
                </a:solidFill>
                <a:effectLst/>
                <a:latin typeface="Trebuchet MS" pitchFamily="34" charset="0"/>
              </a:rPr>
              <a:t> Model Generation</a:t>
            </a:r>
          </a:p>
          <a:p>
            <a:pPr algn="ctr"/>
            <a:r>
              <a:rPr lang="en-US" sz="1200" b="0" dirty="0">
                <a:solidFill>
                  <a:schemeClr val="tx1"/>
                </a:solidFill>
                <a:latin typeface="Trebuchet MS" pitchFamily="34" charset="0"/>
              </a:rPr>
              <a:t>Model Antibody Framework </a:t>
            </a:r>
            <a:r>
              <a:rPr lang="en-US" sz="1200" b="0" i="1" dirty="0">
                <a:solidFill>
                  <a:schemeClr val="tx1"/>
                </a:solidFill>
                <a:latin typeface="Trebuchet MS" pitchFamily="34" charset="0"/>
              </a:rPr>
              <a:t>from templates</a:t>
            </a:r>
          </a:p>
        </p:txBody>
      </p:sp>
      <p:sp>
        <p:nvSpPr>
          <p:cNvPr id="41" name="Down Arrow 40"/>
          <p:cNvSpPr/>
          <p:nvPr/>
        </p:nvSpPr>
        <p:spPr bwMode="auto">
          <a:xfrm>
            <a:off x="2375705" y="2291691"/>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pic>
        <p:nvPicPr>
          <p:cNvPr id="16"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298946" y="1585560"/>
            <a:ext cx="3473016" cy="16825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202121" y="3517247"/>
            <a:ext cx="3666667" cy="23200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4845693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US" dirty="0"/>
              <a:t>3. Analysis &amp; Selection of Framework Models</a:t>
            </a:r>
            <a:endParaRPr lang="en-GB" dirty="0"/>
          </a:p>
        </p:txBody>
      </p:sp>
      <p:sp>
        <p:nvSpPr>
          <p:cNvPr id="5" name="Rounded Rectangle 4"/>
          <p:cNvSpPr/>
          <p:nvPr/>
        </p:nvSpPr>
        <p:spPr bwMode="auto">
          <a:xfrm>
            <a:off x="174627" y="5234400"/>
            <a:ext cx="8794746" cy="1532334"/>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285750" indent="-285750">
              <a:buFont typeface="Arial" pitchFamily="34" charset="0"/>
              <a:buChar char="•"/>
            </a:pPr>
            <a:r>
              <a:rPr lang="en-US" sz="1400" b="0" dirty="0">
                <a:solidFill>
                  <a:schemeClr val="tx1"/>
                </a:solidFill>
                <a:latin typeface="Trebuchet MS" pitchFamily="34" charset="0"/>
              </a:rPr>
              <a:t>The report page lists the PDF Total Energy, PDF Physical Energy and DOPE Scores for each model</a:t>
            </a:r>
          </a:p>
          <a:p>
            <a:pPr marL="285750" indent="-285750">
              <a:buFont typeface="Arial" pitchFamily="34" charset="0"/>
              <a:buChar char="•"/>
            </a:pPr>
            <a:r>
              <a:rPr lang="en-US" sz="1400" b="0" dirty="0">
                <a:solidFill>
                  <a:schemeClr val="tx1"/>
                </a:solidFill>
                <a:latin typeface="Trebuchet MS" pitchFamily="34" charset="0"/>
              </a:rPr>
              <a:t>The models are ranked by PDF Total </a:t>
            </a:r>
            <a:r>
              <a:rPr lang="en-US" sz="1400" b="0" dirty="0" smtClean="0">
                <a:solidFill>
                  <a:schemeClr val="tx1"/>
                </a:solidFill>
                <a:latin typeface="Trebuchet MS" pitchFamily="34" charset="0"/>
              </a:rPr>
              <a:t>Energy (the </a:t>
            </a:r>
            <a:r>
              <a:rPr lang="en-US" sz="1400" b="0" dirty="0">
                <a:solidFill>
                  <a:schemeClr val="tx1"/>
                </a:solidFill>
                <a:latin typeface="Trebuchet MS" pitchFamily="34" charset="0"/>
              </a:rPr>
              <a:t>sum of all homology-derived and </a:t>
            </a:r>
            <a:r>
              <a:rPr lang="en-US" sz="1400" b="0" dirty="0" err="1">
                <a:solidFill>
                  <a:schemeClr val="tx1"/>
                </a:solidFill>
                <a:latin typeface="Trebuchet MS" pitchFamily="34" charset="0"/>
              </a:rPr>
              <a:t>stereochemical</a:t>
            </a:r>
            <a:r>
              <a:rPr lang="en-US" sz="1400" b="0" dirty="0">
                <a:solidFill>
                  <a:schemeClr val="tx1"/>
                </a:solidFill>
                <a:latin typeface="Trebuchet MS" pitchFamily="34" charset="0"/>
              </a:rPr>
              <a:t> pseudo-energy terms, calculated from MODELER restraints derived from the </a:t>
            </a:r>
            <a:r>
              <a:rPr lang="en-US" sz="1400" b="0" dirty="0" smtClean="0">
                <a:solidFill>
                  <a:schemeClr val="tx1"/>
                </a:solidFill>
                <a:latin typeface="Trebuchet MS" pitchFamily="34" charset="0"/>
              </a:rPr>
              <a:t>template)</a:t>
            </a:r>
          </a:p>
          <a:p>
            <a:pPr marL="742950" lvl="1" indent="-285750">
              <a:buSzPct val="80000"/>
              <a:buFont typeface="Courier New" pitchFamily="49" charset="0"/>
              <a:buChar char="o"/>
            </a:pPr>
            <a:r>
              <a:rPr lang="en-US" sz="1400" b="0" dirty="0">
                <a:solidFill>
                  <a:schemeClr val="tx1"/>
                </a:solidFill>
                <a:latin typeface="Trebuchet MS" pitchFamily="34" charset="0"/>
              </a:rPr>
              <a:t>The lower the PDF value the better the restraints were satisfied during model building</a:t>
            </a:r>
          </a:p>
          <a:p>
            <a:pPr marL="285750" indent="-285750">
              <a:buFont typeface="Arial" pitchFamily="34" charset="0"/>
              <a:buChar char="•"/>
            </a:pPr>
            <a:r>
              <a:rPr lang="en-US" sz="1400" b="0" dirty="0" smtClean="0">
                <a:solidFill>
                  <a:schemeClr val="tx1"/>
                </a:solidFill>
                <a:latin typeface="Trebuchet MS" pitchFamily="34" charset="0"/>
              </a:rPr>
              <a:t>The </a:t>
            </a:r>
            <a:r>
              <a:rPr lang="en-US" sz="1400" b="0" dirty="0">
                <a:solidFill>
                  <a:schemeClr val="tx1"/>
                </a:solidFill>
                <a:latin typeface="Trebuchet MS" pitchFamily="34" charset="0"/>
              </a:rPr>
              <a:t>View Results button loads the ranked models superimposed onto the template and the associated sequence alignment</a:t>
            </a:r>
          </a:p>
        </p:txBody>
      </p:sp>
    </p:spTree>
    <p:extLst>
      <p:ext uri="{BB962C8B-B14F-4D97-AF65-F5344CB8AC3E}">
        <p14:creationId xmlns:p14="http://schemas.microsoft.com/office/powerpoint/2010/main" xmlns="" val="3238593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82" name="Picture 1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9144000" cy="62985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US" dirty="0" smtClean="0"/>
              <a:t>3. Analysis &amp; Selection of Framework Models</a:t>
            </a:r>
            <a:endParaRPr lang="en-US" dirty="0"/>
          </a:p>
        </p:txBody>
      </p:sp>
      <p:sp>
        <p:nvSpPr>
          <p:cNvPr id="14" name="Rounded Rectangle 13"/>
          <p:cNvSpPr/>
          <p:nvPr/>
        </p:nvSpPr>
        <p:spPr bwMode="auto">
          <a:xfrm>
            <a:off x="4802400" y="894270"/>
            <a:ext cx="4253355" cy="1055608"/>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180975" indent="-180975">
              <a:buFont typeface="Arial" pitchFamily="34" charset="0"/>
              <a:buChar char="•"/>
            </a:pPr>
            <a:r>
              <a:rPr lang="en-US" sz="1400" b="0" dirty="0">
                <a:solidFill>
                  <a:schemeClr val="tx1"/>
                </a:solidFill>
                <a:latin typeface="Trebuchet MS" pitchFamily="34" charset="0"/>
              </a:rPr>
              <a:t>Inspect the framework models and compare to the template</a:t>
            </a:r>
          </a:p>
          <a:p>
            <a:pPr marL="180975" indent="-180975">
              <a:buFont typeface="Arial" pitchFamily="34" charset="0"/>
              <a:buChar char="•"/>
            </a:pPr>
            <a:r>
              <a:rPr lang="en-US" sz="1400" b="0" dirty="0">
                <a:solidFill>
                  <a:schemeClr val="tx1"/>
                </a:solidFill>
                <a:latin typeface="Trebuchet MS" pitchFamily="34" charset="0"/>
              </a:rPr>
              <a:t>Look for variability in the framework regions of the top models</a:t>
            </a:r>
          </a:p>
        </p:txBody>
      </p:sp>
      <p:sp>
        <p:nvSpPr>
          <p:cNvPr id="16" name="Rounded Rectangle 15"/>
          <p:cNvSpPr/>
          <p:nvPr/>
        </p:nvSpPr>
        <p:spPr bwMode="auto">
          <a:xfrm>
            <a:off x="2037270" y="4350720"/>
            <a:ext cx="3418044" cy="578882"/>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The loop regions will show the highest variability and will be remodeled </a:t>
            </a:r>
            <a:r>
              <a:rPr lang="en-US" sz="1400" b="0" dirty="0" smtClean="0">
                <a:solidFill>
                  <a:schemeClr val="tx1"/>
                </a:solidFill>
                <a:latin typeface="Trebuchet MS" pitchFamily="34" charset="0"/>
              </a:rPr>
              <a:t>later</a:t>
            </a:r>
            <a:endParaRPr lang="en-US" sz="1400" b="0" dirty="0">
              <a:solidFill>
                <a:schemeClr val="tx1"/>
              </a:solidFill>
              <a:latin typeface="Trebuchet MS" pitchFamily="34" charset="0"/>
            </a:endParaRPr>
          </a:p>
        </p:txBody>
      </p:sp>
      <p:sp>
        <p:nvSpPr>
          <p:cNvPr id="9" name="Rounded Rectangle 8"/>
          <p:cNvSpPr/>
          <p:nvPr/>
        </p:nvSpPr>
        <p:spPr bwMode="auto">
          <a:xfrm>
            <a:off x="203431" y="5950800"/>
            <a:ext cx="8737139" cy="817245"/>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180975" indent="-180975">
              <a:buFont typeface="Arial" pitchFamily="34" charset="0"/>
              <a:buChar char="•"/>
            </a:pPr>
            <a:r>
              <a:rPr lang="en-US" sz="1400" b="0" dirty="0">
                <a:solidFill>
                  <a:schemeClr val="tx1"/>
                </a:solidFill>
                <a:latin typeface="Trebuchet MS" pitchFamily="34" charset="0"/>
              </a:rPr>
              <a:t>The Model Antibody Framework protocol adjusts the chimeric template to maintain the correct variable domain-constant domain angle based on the Interface </a:t>
            </a:r>
            <a:r>
              <a:rPr lang="en-US" sz="1400" b="0" dirty="0" smtClean="0">
                <a:solidFill>
                  <a:schemeClr val="tx1"/>
                </a:solidFill>
                <a:latin typeface="Trebuchet MS" pitchFamily="34" charset="0"/>
              </a:rPr>
              <a:t>Template</a:t>
            </a:r>
          </a:p>
          <a:p>
            <a:pPr marL="180975" indent="-180975">
              <a:buFont typeface="Arial" pitchFamily="34" charset="0"/>
              <a:buChar char="•"/>
            </a:pPr>
            <a:r>
              <a:rPr lang="en-US" sz="1400" b="0" dirty="0" smtClean="0">
                <a:solidFill>
                  <a:schemeClr val="tx1"/>
                </a:solidFill>
                <a:latin typeface="Trebuchet MS" pitchFamily="34" charset="0"/>
              </a:rPr>
              <a:t>As </a:t>
            </a:r>
            <a:r>
              <a:rPr lang="en-US" sz="1400" b="0" dirty="0">
                <a:solidFill>
                  <a:schemeClr val="tx1"/>
                </a:solidFill>
                <a:latin typeface="Trebuchet MS" pitchFamily="34" charset="0"/>
              </a:rPr>
              <a:t>a result the template structure may include an additional chain to produce the correct </a:t>
            </a:r>
            <a:r>
              <a:rPr lang="en-US" sz="1400" b="0" dirty="0" smtClean="0">
                <a:solidFill>
                  <a:schemeClr val="tx1"/>
                </a:solidFill>
                <a:latin typeface="Trebuchet MS" pitchFamily="34" charset="0"/>
              </a:rPr>
              <a:t>alignment</a:t>
            </a:r>
            <a:endParaRPr lang="en-US" sz="1400" b="0" dirty="0">
              <a:solidFill>
                <a:schemeClr val="tx1"/>
              </a:solidFill>
              <a:latin typeface="Trebuchet MS" pitchFamily="34" charset="0"/>
            </a:endParaRPr>
          </a:p>
        </p:txBody>
      </p:sp>
    </p:spTree>
    <p:extLst>
      <p:ext uri="{BB962C8B-B14F-4D97-AF65-F5344CB8AC3E}">
        <p14:creationId xmlns:p14="http://schemas.microsoft.com/office/powerpoint/2010/main" xmlns="" val="386098361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bwMode="auto">
          <a:xfrm>
            <a:off x="114059" y="625435"/>
            <a:ext cx="8909960" cy="2009061"/>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Choosing </a:t>
            </a:r>
            <a:r>
              <a:rPr lang="en-US" sz="1400" b="0" dirty="0">
                <a:solidFill>
                  <a:schemeClr val="tx1"/>
                </a:solidFill>
                <a:latin typeface="Trebuchet MS" pitchFamily="34" charset="0"/>
              </a:rPr>
              <a:t>the Best Models</a:t>
            </a:r>
          </a:p>
          <a:p>
            <a:pPr marL="342900" indent="-342900">
              <a:buFont typeface="+mj-lt"/>
              <a:buAutoNum type="arabicPeriod"/>
            </a:pPr>
            <a:r>
              <a:rPr lang="en-US" sz="1400" b="0" dirty="0">
                <a:solidFill>
                  <a:schemeClr val="tx1"/>
                </a:solidFill>
                <a:latin typeface="Trebuchet MS" pitchFamily="34" charset="0"/>
              </a:rPr>
              <a:t>Choose the models with the lowest scores (PDF Total Energy</a:t>
            </a:r>
            <a:r>
              <a:rPr lang="en-US" sz="1400" b="0" dirty="0" smtClean="0">
                <a:solidFill>
                  <a:schemeClr val="tx1"/>
                </a:solidFill>
                <a:latin typeface="Trebuchet MS" pitchFamily="34" charset="0"/>
              </a:rPr>
              <a:t>)</a:t>
            </a:r>
          </a:p>
          <a:p>
            <a:pPr marL="342900" indent="-342900">
              <a:buFont typeface="+mj-lt"/>
              <a:buAutoNum type="arabicPeriod"/>
            </a:pPr>
            <a:r>
              <a:rPr lang="en-US" sz="1400" b="0" dirty="0">
                <a:solidFill>
                  <a:schemeClr val="tx1"/>
                </a:solidFill>
                <a:latin typeface="Trebuchet MS" pitchFamily="34" charset="0"/>
              </a:rPr>
              <a:t>Run </a:t>
            </a:r>
            <a:r>
              <a:rPr lang="en-US" sz="1400" dirty="0">
                <a:solidFill>
                  <a:schemeClr val="tx1"/>
                </a:solidFill>
                <a:latin typeface="Trebuchet MS" pitchFamily="34" charset="0"/>
              </a:rPr>
              <a:t>Verify Protein (Profiles-3D) </a:t>
            </a:r>
            <a:r>
              <a:rPr lang="en-US" sz="1400" b="0" dirty="0">
                <a:solidFill>
                  <a:schemeClr val="tx1"/>
                </a:solidFill>
                <a:latin typeface="Trebuchet MS" pitchFamily="34" charset="0"/>
              </a:rPr>
              <a:t>to calculate the compatibility of the structures with their sequences</a:t>
            </a:r>
          </a:p>
          <a:p>
            <a:pPr marL="800100" lvl="1" indent="-342900">
              <a:buFont typeface="Arial" pitchFamily="34" charset="0"/>
              <a:buChar char="•"/>
            </a:pPr>
            <a:r>
              <a:rPr lang="en-US" sz="1400" b="0" dirty="0">
                <a:solidFill>
                  <a:schemeClr val="tx1"/>
                </a:solidFill>
                <a:latin typeface="Trebuchet MS" pitchFamily="34" charset="0"/>
              </a:rPr>
              <a:t>Calculate Verify Scores for both template and model structures for comparison</a:t>
            </a:r>
          </a:p>
          <a:p>
            <a:pPr marL="800100" lvl="1" indent="-342900">
              <a:buFont typeface="Arial" pitchFamily="34" charset="0"/>
              <a:buChar char="•"/>
            </a:pPr>
            <a:r>
              <a:rPr lang="en-US" sz="1400" b="0" dirty="0">
                <a:solidFill>
                  <a:schemeClr val="tx1"/>
                </a:solidFill>
                <a:latin typeface="Trebuchet MS" pitchFamily="34" charset="0"/>
              </a:rPr>
              <a:t>The closer the calculated Verify Score is to the Expected High Score, the better the model</a:t>
            </a:r>
          </a:p>
          <a:p>
            <a:pPr marL="800100" lvl="1" indent="-342900">
              <a:buFont typeface="Arial" pitchFamily="34" charset="0"/>
              <a:buChar char="•"/>
            </a:pPr>
            <a:r>
              <a:rPr lang="en-US" sz="1400" b="0" dirty="0">
                <a:solidFill>
                  <a:schemeClr val="tx1"/>
                </a:solidFill>
                <a:latin typeface="Trebuchet MS" pitchFamily="34" charset="0"/>
              </a:rPr>
              <a:t>The structures are colored by Verify Score with low scores in red and high scores in blue</a:t>
            </a:r>
          </a:p>
          <a:p>
            <a:pPr marL="342900" indent="-342900">
              <a:buFont typeface="+mj-lt"/>
              <a:buAutoNum type="arabicPeriod"/>
            </a:pPr>
            <a:r>
              <a:rPr lang="en-US" sz="1400" b="0" dirty="0" smtClean="0">
                <a:solidFill>
                  <a:schemeClr val="tx1"/>
                </a:solidFill>
                <a:latin typeface="Trebuchet MS" pitchFamily="34" charset="0"/>
              </a:rPr>
              <a:t>Create </a:t>
            </a:r>
            <a:r>
              <a:rPr lang="en-US" sz="1400" b="0" dirty="0">
                <a:solidFill>
                  <a:schemeClr val="tx1"/>
                </a:solidFill>
                <a:latin typeface="Trebuchet MS" pitchFamily="34" charset="0"/>
              </a:rPr>
              <a:t>a </a:t>
            </a:r>
            <a:r>
              <a:rPr lang="en-US" sz="1400" b="0" dirty="0" err="1">
                <a:solidFill>
                  <a:schemeClr val="tx1"/>
                </a:solidFill>
                <a:latin typeface="Trebuchet MS" pitchFamily="34" charset="0"/>
              </a:rPr>
              <a:t>Ramachandran</a:t>
            </a:r>
            <a:r>
              <a:rPr lang="en-US" sz="1400" b="0" dirty="0">
                <a:solidFill>
                  <a:schemeClr val="tx1"/>
                </a:solidFill>
                <a:latin typeface="Trebuchet MS" pitchFamily="34" charset="0"/>
              </a:rPr>
              <a:t> Plot (</a:t>
            </a:r>
            <a:r>
              <a:rPr lang="en-US" sz="1400" dirty="0">
                <a:solidFill>
                  <a:schemeClr val="tx1"/>
                </a:solidFill>
                <a:latin typeface="Trebuchet MS" pitchFamily="34" charset="0"/>
              </a:rPr>
              <a:t>Chart </a:t>
            </a:r>
            <a:r>
              <a:rPr lang="en-US" sz="1400" dirty="0" smtClean="0">
                <a:solidFill>
                  <a:schemeClr val="tx1"/>
                </a:solidFill>
                <a:latin typeface="Trebuchet MS" pitchFamily="34" charset="0"/>
              </a:rPr>
              <a:t>| </a:t>
            </a:r>
            <a:r>
              <a:rPr lang="en-US" sz="1400" dirty="0" err="1">
                <a:solidFill>
                  <a:schemeClr val="tx1"/>
                </a:solidFill>
                <a:latin typeface="Trebuchet MS" pitchFamily="34" charset="0"/>
              </a:rPr>
              <a:t>Ramachandran</a:t>
            </a:r>
            <a:r>
              <a:rPr lang="en-US" sz="1400" dirty="0">
                <a:solidFill>
                  <a:schemeClr val="tx1"/>
                </a:solidFill>
                <a:latin typeface="Trebuchet MS" pitchFamily="34" charset="0"/>
              </a:rPr>
              <a:t> Plot</a:t>
            </a:r>
            <a:r>
              <a:rPr lang="en-US" sz="1400" b="0" dirty="0">
                <a:solidFill>
                  <a:schemeClr val="tx1"/>
                </a:solidFill>
                <a:latin typeface="Trebuchet MS" pitchFamily="34" charset="0"/>
              </a:rPr>
              <a:t>) for each top </a:t>
            </a:r>
            <a:r>
              <a:rPr lang="en-US" sz="1400" b="0" dirty="0" smtClean="0">
                <a:solidFill>
                  <a:schemeClr val="tx1"/>
                </a:solidFill>
                <a:latin typeface="Trebuchet MS" pitchFamily="34" charset="0"/>
              </a:rPr>
              <a:t>model</a:t>
            </a:r>
          </a:p>
          <a:p>
            <a:pPr marL="800100" lvl="1" indent="-342900">
              <a:buFont typeface="Arial" pitchFamily="34" charset="0"/>
              <a:buChar char="•"/>
            </a:pPr>
            <a:r>
              <a:rPr lang="en-US" sz="1400" b="0" dirty="0" smtClean="0">
                <a:solidFill>
                  <a:schemeClr val="tx1"/>
                </a:solidFill>
                <a:latin typeface="Trebuchet MS" pitchFamily="34" charset="0"/>
              </a:rPr>
              <a:t>Find </a:t>
            </a:r>
            <a:r>
              <a:rPr lang="en-US" sz="1400" b="0" dirty="0">
                <a:solidFill>
                  <a:schemeClr val="tx1"/>
                </a:solidFill>
                <a:latin typeface="Trebuchet MS" pitchFamily="34" charset="0"/>
              </a:rPr>
              <a:t>models with the least </a:t>
            </a:r>
            <a:r>
              <a:rPr lang="en-US" sz="1400" b="0" dirty="0" smtClean="0">
                <a:solidFill>
                  <a:schemeClr val="tx1"/>
                </a:solidFill>
                <a:latin typeface="Trebuchet MS" pitchFamily="34" charset="0"/>
              </a:rPr>
              <a:t>outliers</a:t>
            </a:r>
            <a:endParaRPr lang="en-US" sz="1400" b="0" dirty="0">
              <a:solidFill>
                <a:schemeClr val="tx1"/>
              </a:solidFill>
              <a:latin typeface="Trebuchet MS" pitchFamily="34" charset="0"/>
            </a:endParaRPr>
          </a:p>
        </p:txBody>
      </p:sp>
      <p:sp>
        <p:nvSpPr>
          <p:cNvPr id="3" name="Title 2"/>
          <p:cNvSpPr>
            <a:spLocks noGrp="1"/>
          </p:cNvSpPr>
          <p:nvPr>
            <p:ph type="title"/>
          </p:nvPr>
        </p:nvSpPr>
        <p:spPr/>
        <p:txBody>
          <a:bodyPr/>
          <a:lstStyle/>
          <a:p>
            <a:r>
              <a:rPr lang="en-US" dirty="0"/>
              <a:t>3. Analysis &amp; Selection of Framework Models</a:t>
            </a:r>
            <a:endParaRPr lang="en-GB" dirty="0">
              <a:solidFill>
                <a:schemeClr val="bg1"/>
              </a:solidFill>
            </a:endParaRPr>
          </a:p>
        </p:txBody>
      </p:sp>
      <p:pic>
        <p:nvPicPr>
          <p:cNvPr id="10244"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9498" y="2737710"/>
            <a:ext cx="4428000" cy="286244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45"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608000" y="2737710"/>
            <a:ext cx="4032000" cy="263719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46" name="Picture 6"/>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642000" y="4388400"/>
            <a:ext cx="2412000" cy="237802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47" name="Picture 7"/>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89498" y="5733300"/>
            <a:ext cx="4428000" cy="91064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9819317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244"/>
                                        </p:tgtEl>
                                        <p:attrNameLst>
                                          <p:attrName>style.visibility</p:attrName>
                                        </p:attrNameLst>
                                      </p:cBhvr>
                                      <p:to>
                                        <p:strVal val="visible"/>
                                      </p:to>
                                    </p:set>
                                    <p:animEffect transition="in" filter="fade">
                                      <p:cBhvr>
                                        <p:cTn id="11" dur="1000"/>
                                        <p:tgtEl>
                                          <p:spTgt spid="10244"/>
                                        </p:tgtEl>
                                      </p:cBhvr>
                                    </p:animEffect>
                                  </p:childTnLst>
                                </p:cTn>
                              </p:par>
                              <p:par>
                                <p:cTn id="12" presetID="10" presetClass="entr" presetSubtype="0" fill="hold" nodeType="withEffect">
                                  <p:stCondLst>
                                    <p:cond delay="0"/>
                                  </p:stCondLst>
                                  <p:childTnLst>
                                    <p:set>
                                      <p:cBhvr>
                                        <p:cTn id="13" dur="1" fill="hold">
                                          <p:stCondLst>
                                            <p:cond delay="0"/>
                                          </p:stCondLst>
                                        </p:cTn>
                                        <p:tgtEl>
                                          <p:spTgt spid="10247"/>
                                        </p:tgtEl>
                                        <p:attrNameLst>
                                          <p:attrName>style.visibility</p:attrName>
                                        </p:attrNameLst>
                                      </p:cBhvr>
                                      <p:to>
                                        <p:strVal val="visible"/>
                                      </p:to>
                                    </p:set>
                                    <p:animEffect transition="in" filter="fade">
                                      <p:cBhvr>
                                        <p:cTn id="14" dur="1000"/>
                                        <p:tgtEl>
                                          <p:spTgt spid="10247"/>
                                        </p:tgtEl>
                                      </p:cBhvr>
                                    </p:animEffect>
                                  </p:childTnLst>
                                </p:cTn>
                              </p:par>
                            </p:childTnLst>
                          </p:cTn>
                        </p:par>
                        <p:par>
                          <p:cTn id="15" fill="hold">
                            <p:stCondLst>
                              <p:cond delay="2000"/>
                            </p:stCondLst>
                            <p:childTnLst>
                              <p:par>
                                <p:cTn id="16" presetID="10" presetClass="entr" presetSubtype="0" fill="hold" nodeType="afterEffect">
                                  <p:stCondLst>
                                    <p:cond delay="0"/>
                                  </p:stCondLst>
                                  <p:childTnLst>
                                    <p:set>
                                      <p:cBhvr>
                                        <p:cTn id="17" dur="1" fill="hold">
                                          <p:stCondLst>
                                            <p:cond delay="0"/>
                                          </p:stCondLst>
                                        </p:cTn>
                                        <p:tgtEl>
                                          <p:spTgt spid="10245"/>
                                        </p:tgtEl>
                                        <p:attrNameLst>
                                          <p:attrName>style.visibility</p:attrName>
                                        </p:attrNameLst>
                                      </p:cBhvr>
                                      <p:to>
                                        <p:strVal val="visible"/>
                                      </p:to>
                                    </p:set>
                                    <p:animEffect transition="in" filter="fade">
                                      <p:cBhvr>
                                        <p:cTn id="18" dur="1000"/>
                                        <p:tgtEl>
                                          <p:spTgt spid="10245"/>
                                        </p:tgtEl>
                                      </p:cBhvr>
                                    </p:animEffect>
                                  </p:childTnLst>
                                </p:cTn>
                              </p:par>
                            </p:childTnLst>
                          </p:cTn>
                        </p:par>
                        <p:par>
                          <p:cTn id="19" fill="hold">
                            <p:stCondLst>
                              <p:cond delay="3000"/>
                            </p:stCondLst>
                            <p:childTnLst>
                              <p:par>
                                <p:cTn id="20" presetID="10" presetClass="entr" presetSubtype="0" fill="hold" nodeType="afterEffect">
                                  <p:stCondLst>
                                    <p:cond delay="0"/>
                                  </p:stCondLst>
                                  <p:childTnLst>
                                    <p:set>
                                      <p:cBhvr>
                                        <p:cTn id="21" dur="1" fill="hold">
                                          <p:stCondLst>
                                            <p:cond delay="0"/>
                                          </p:stCondLst>
                                        </p:cTn>
                                        <p:tgtEl>
                                          <p:spTgt spid="10246"/>
                                        </p:tgtEl>
                                        <p:attrNameLst>
                                          <p:attrName>style.visibility</p:attrName>
                                        </p:attrNameLst>
                                      </p:cBhvr>
                                      <p:to>
                                        <p:strVal val="visible"/>
                                      </p:to>
                                    </p:set>
                                    <p:animEffect transition="in" filter="fade">
                                      <p:cBhvr>
                                        <p:cTn id="22" dur="1000"/>
                                        <p:tgtEl>
                                          <p:spTgt spid="10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68800"/>
            <a:ext cx="9159168"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9159166"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Verify Protein (Profiles-3D)</a:t>
            </a:r>
            <a:endParaRPr lang="en-GB" dirty="0"/>
          </a:p>
        </p:txBody>
      </p:sp>
      <p:sp>
        <p:nvSpPr>
          <p:cNvPr id="6" name="Oval 5"/>
          <p:cNvSpPr/>
          <p:nvPr/>
        </p:nvSpPr>
        <p:spPr bwMode="auto">
          <a:xfrm>
            <a:off x="-75005" y="4734770"/>
            <a:ext cx="1459390" cy="360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pic>
        <p:nvPicPr>
          <p:cNvPr id="5124"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576410" y="3692340"/>
            <a:ext cx="4084320" cy="23393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Rounded Rectangle 9"/>
          <p:cNvSpPr/>
          <p:nvPr/>
        </p:nvSpPr>
        <p:spPr bwMode="auto">
          <a:xfrm>
            <a:off x="4284000" y="658800"/>
            <a:ext cx="4770783" cy="2724150"/>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dirty="0">
                <a:solidFill>
                  <a:schemeClr val="tx1"/>
                </a:solidFill>
                <a:latin typeface="Trebuchet MS" pitchFamily="34" charset="0"/>
              </a:rPr>
              <a:t>Verify Protein (Profiles-3D</a:t>
            </a:r>
            <a:r>
              <a:rPr lang="en-US" sz="1400" dirty="0" smtClean="0">
                <a:solidFill>
                  <a:schemeClr val="tx1"/>
                </a:solidFill>
                <a:latin typeface="Trebuchet MS" pitchFamily="34" charset="0"/>
              </a:rPr>
              <a:t>) </a:t>
            </a:r>
            <a:r>
              <a:rPr lang="en-US" sz="1400" b="0" dirty="0" smtClean="0">
                <a:solidFill>
                  <a:schemeClr val="tx1"/>
                </a:solidFill>
                <a:latin typeface="Trebuchet MS" pitchFamily="34" charset="0"/>
              </a:rPr>
              <a:t> </a:t>
            </a:r>
          </a:p>
          <a:p>
            <a:pPr marL="180975" indent="-180975">
              <a:buFont typeface="Arial" pitchFamily="34" charset="0"/>
              <a:buChar char="•"/>
            </a:pPr>
            <a:r>
              <a:rPr lang="en-US" sz="1400" b="0" dirty="0" smtClean="0">
                <a:solidFill>
                  <a:schemeClr val="tx1"/>
                </a:solidFill>
                <a:latin typeface="Trebuchet MS" pitchFamily="34" charset="0"/>
              </a:rPr>
              <a:t>Calculates </a:t>
            </a:r>
            <a:r>
              <a:rPr lang="en-US" sz="1400" b="0" dirty="0">
                <a:solidFill>
                  <a:schemeClr val="tx1"/>
                </a:solidFill>
                <a:latin typeface="Trebuchet MS" pitchFamily="34" charset="0"/>
              </a:rPr>
              <a:t>whether a structure is compatible with its sequence</a:t>
            </a:r>
          </a:p>
          <a:p>
            <a:pPr marL="180975" indent="-180975">
              <a:buFont typeface="Arial" pitchFamily="34" charset="0"/>
              <a:buChar char="•"/>
            </a:pPr>
            <a:r>
              <a:rPr lang="en-US" sz="1400" b="0" dirty="0" smtClean="0">
                <a:solidFill>
                  <a:schemeClr val="tx1"/>
                </a:solidFill>
                <a:latin typeface="Trebuchet MS" pitchFamily="34" charset="0"/>
              </a:rPr>
              <a:t>Calculates </a:t>
            </a:r>
            <a:r>
              <a:rPr lang="en-US" sz="1400" b="0" dirty="0">
                <a:solidFill>
                  <a:schemeClr val="tx1"/>
                </a:solidFill>
                <a:latin typeface="Trebuchet MS" pitchFamily="34" charset="0"/>
              </a:rPr>
              <a:t>the compatibility of each residue in a sequence with its predicted 3D environment </a:t>
            </a:r>
          </a:p>
          <a:p>
            <a:pPr marL="180975" indent="-180975">
              <a:buFont typeface="Arial" pitchFamily="34" charset="0"/>
              <a:buChar char="•"/>
            </a:pPr>
            <a:r>
              <a:rPr lang="en-US" sz="1400" b="0" dirty="0">
                <a:solidFill>
                  <a:schemeClr val="tx1"/>
                </a:solidFill>
                <a:latin typeface="Trebuchet MS" pitchFamily="34" charset="0"/>
              </a:rPr>
              <a:t>Reduces the 3D structure to a 1D string of residue environments</a:t>
            </a:r>
          </a:p>
          <a:p>
            <a:pPr marL="180975" indent="-180975">
              <a:buFont typeface="Arial" pitchFamily="34" charset="0"/>
              <a:buChar char="•"/>
            </a:pPr>
            <a:r>
              <a:rPr lang="en-US" sz="1400" b="0" dirty="0">
                <a:solidFill>
                  <a:schemeClr val="tx1"/>
                </a:solidFill>
                <a:latin typeface="Trebuchet MS" pitchFamily="34" charset="0"/>
              </a:rPr>
              <a:t>Calculate Verify Scores for template structures as well because the models will only score as well as their templates (one run can take multiple structures as input</a:t>
            </a:r>
            <a:r>
              <a:rPr lang="en-US" sz="1400" b="0" dirty="0" smtClean="0">
                <a:solidFill>
                  <a:schemeClr val="tx1"/>
                </a:solidFill>
                <a:latin typeface="Trebuchet MS" pitchFamily="34" charset="0"/>
              </a:rPr>
              <a:t>)</a:t>
            </a:r>
            <a:endParaRPr lang="en-US" sz="1400" b="0" dirty="0">
              <a:solidFill>
                <a:schemeClr val="tx1"/>
              </a:solidFill>
              <a:latin typeface="Trebuchet MS" pitchFamily="34" charset="0"/>
            </a:endParaRPr>
          </a:p>
        </p:txBody>
      </p:sp>
      <p:sp>
        <p:nvSpPr>
          <p:cNvPr id="9" name="Oval 8"/>
          <p:cNvSpPr/>
          <p:nvPr/>
        </p:nvSpPr>
        <p:spPr bwMode="auto">
          <a:xfrm>
            <a:off x="8820000" y="216000"/>
            <a:ext cx="288000" cy="288000"/>
          </a:xfrm>
          <a:prstGeom prst="ellipse">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36000" rIns="36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800" i="0" u="none" strike="noStrike" normalizeH="0" baseline="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sto MT" pitchFamily="18" charset="0"/>
                <a:cs typeface="Microsoft Uighur" pitchFamily="2" charset="-78"/>
              </a:rPr>
              <a:t>i</a:t>
            </a:r>
            <a:endParaRPr kumimoji="0" lang="en-GB" sz="1800"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sto MT" pitchFamily="18" charset="0"/>
              <a:cs typeface="Microsoft Uighur" pitchFamily="2" charset="-78"/>
            </a:endParaRPr>
          </a:p>
        </p:txBody>
      </p:sp>
    </p:spTree>
    <p:extLst>
      <p:ext uri="{BB962C8B-B14F-4D97-AF65-F5344CB8AC3E}">
        <p14:creationId xmlns:p14="http://schemas.microsoft.com/office/powerpoint/2010/main" xmlns="" val="287262167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95"/>
                                        </p:tgtEl>
                                        <p:attrNameLst>
                                          <p:attrName>style.visibility</p:attrName>
                                        </p:attrNameLst>
                                      </p:cBhvr>
                                      <p:to>
                                        <p:strVal val="visible"/>
                                      </p:to>
                                    </p:set>
                                    <p:animEffect transition="in" filter="fade">
                                      <p:cBhvr>
                                        <p:cTn id="12" dur="1000"/>
                                        <p:tgtEl>
                                          <p:spTgt spid="8195"/>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childTnLst>
                                </p:cTn>
                              </p:par>
                            </p:childTnLst>
                          </p:cTn>
                        </p:par>
                        <p:par>
                          <p:cTn id="17" fill="hold">
                            <p:stCondLst>
                              <p:cond delay="2000"/>
                            </p:stCondLst>
                            <p:childTnLst>
                              <p:par>
                                <p:cTn id="18" presetID="10" presetClass="entr" presetSubtype="0" fill="hold" nodeType="afterEffect">
                                  <p:stCondLst>
                                    <p:cond delay="0"/>
                                  </p:stCondLst>
                                  <p:childTnLst>
                                    <p:set>
                                      <p:cBhvr>
                                        <p:cTn id="19" dur="1" fill="hold">
                                          <p:stCondLst>
                                            <p:cond delay="0"/>
                                          </p:stCondLst>
                                        </p:cTn>
                                        <p:tgtEl>
                                          <p:spTgt spid="5124"/>
                                        </p:tgtEl>
                                        <p:attrNameLst>
                                          <p:attrName>style.visibility</p:attrName>
                                        </p:attrNameLst>
                                      </p:cBhvr>
                                      <p:to>
                                        <p:strVal val="visible"/>
                                      </p:to>
                                    </p:set>
                                    <p:animEffect transition="in" filter="fade">
                                      <p:cBhvr>
                                        <p:cTn id="20" dur="10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68800"/>
            <a:ext cx="9159166"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Verify Protein (Profiles-3D)</a:t>
            </a:r>
            <a:endParaRPr lang="en-GB" dirty="0"/>
          </a:p>
        </p:txBody>
      </p:sp>
      <p:pic>
        <p:nvPicPr>
          <p:cNvPr id="5125"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27200" y="2616390"/>
            <a:ext cx="2849880" cy="10210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218"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727090" y="894270"/>
            <a:ext cx="3611880" cy="446532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219"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0" y="568800"/>
            <a:ext cx="9159168"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3" name="Rounded Rectangle 12"/>
          <p:cNvSpPr/>
          <p:nvPr/>
        </p:nvSpPr>
        <p:spPr bwMode="auto">
          <a:xfrm>
            <a:off x="90000" y="5475600"/>
            <a:ext cx="4770000" cy="1293971"/>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dirty="0">
                <a:solidFill>
                  <a:schemeClr val="tx1"/>
                </a:solidFill>
                <a:latin typeface="Trebuchet MS" pitchFamily="34" charset="0"/>
              </a:rPr>
              <a:t>Verify Protein (Profiles-3D</a:t>
            </a:r>
            <a:r>
              <a:rPr lang="en-US" sz="1400" dirty="0" smtClean="0">
                <a:solidFill>
                  <a:schemeClr val="tx1"/>
                </a:solidFill>
                <a:latin typeface="Trebuchet MS" pitchFamily="34" charset="0"/>
              </a:rPr>
              <a:t>) </a:t>
            </a:r>
            <a:r>
              <a:rPr lang="en-US" sz="1400" b="0" dirty="0" smtClean="0">
                <a:solidFill>
                  <a:schemeClr val="tx1"/>
                </a:solidFill>
                <a:latin typeface="Trebuchet MS" pitchFamily="34" charset="0"/>
              </a:rPr>
              <a:t> </a:t>
            </a:r>
          </a:p>
          <a:p>
            <a:pPr marL="180975" indent="-180975">
              <a:buFont typeface="Arial" pitchFamily="34" charset="0"/>
              <a:buChar char="•"/>
            </a:pPr>
            <a:r>
              <a:rPr lang="en-US" sz="1400" b="0" dirty="0" smtClean="0">
                <a:solidFill>
                  <a:schemeClr val="tx1"/>
                </a:solidFill>
                <a:latin typeface="Trebuchet MS" pitchFamily="34" charset="0"/>
              </a:rPr>
              <a:t>The </a:t>
            </a:r>
            <a:r>
              <a:rPr lang="en-US" sz="1400" b="0" dirty="0">
                <a:solidFill>
                  <a:schemeClr val="tx1"/>
                </a:solidFill>
                <a:latin typeface="Trebuchet MS" pitchFamily="34" charset="0"/>
              </a:rPr>
              <a:t>closer the calculated Verify Score is to the Expected High Score, the better the model</a:t>
            </a:r>
          </a:p>
          <a:p>
            <a:pPr marL="180975" indent="-180975">
              <a:buFont typeface="Arial" pitchFamily="34" charset="0"/>
              <a:buChar char="•"/>
            </a:pPr>
            <a:r>
              <a:rPr lang="en-US" sz="1400" b="0" dirty="0">
                <a:solidFill>
                  <a:schemeClr val="tx1"/>
                </a:solidFill>
                <a:latin typeface="Trebuchet MS" pitchFamily="34" charset="0"/>
              </a:rPr>
              <a:t>Models with Verify Scores at or lower than the Expected Low Score are </a:t>
            </a:r>
            <a:r>
              <a:rPr lang="en-US" sz="1400" b="0" dirty="0" smtClean="0">
                <a:solidFill>
                  <a:schemeClr val="tx1"/>
                </a:solidFill>
                <a:latin typeface="Trebuchet MS" pitchFamily="34" charset="0"/>
              </a:rPr>
              <a:t>poor</a:t>
            </a:r>
          </a:p>
        </p:txBody>
      </p:sp>
      <p:sp>
        <p:nvSpPr>
          <p:cNvPr id="9" name="Oval 8"/>
          <p:cNvSpPr/>
          <p:nvPr/>
        </p:nvSpPr>
        <p:spPr bwMode="auto">
          <a:xfrm>
            <a:off x="8820000" y="216000"/>
            <a:ext cx="288000" cy="288000"/>
          </a:xfrm>
          <a:prstGeom prst="ellipse">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36000" rIns="36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800" i="0" u="none" strike="noStrike" normalizeH="0" baseline="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sto MT" pitchFamily="18" charset="0"/>
                <a:cs typeface="Microsoft Uighur" pitchFamily="2" charset="-78"/>
              </a:rPr>
              <a:t>i</a:t>
            </a:r>
            <a:endParaRPr kumimoji="0" lang="en-GB" sz="1800"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sto MT" pitchFamily="18" charset="0"/>
              <a:cs typeface="Microsoft Uighur" pitchFamily="2" charset="-78"/>
            </a:endParaRPr>
          </a:p>
        </p:txBody>
      </p:sp>
    </p:spTree>
    <p:extLst>
      <p:ext uri="{BB962C8B-B14F-4D97-AF65-F5344CB8AC3E}">
        <p14:creationId xmlns:p14="http://schemas.microsoft.com/office/powerpoint/2010/main" xmlns="" val="42170969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125"/>
                                        </p:tgtEl>
                                        <p:attrNameLst>
                                          <p:attrName>style.visibility</p:attrName>
                                        </p:attrNameLst>
                                      </p:cBhvr>
                                      <p:to>
                                        <p:strVal val="visible"/>
                                      </p:to>
                                    </p:set>
                                    <p:animEffect transition="in" filter="fade">
                                      <p:cBhvr>
                                        <p:cTn id="7" dur="1000"/>
                                        <p:tgtEl>
                                          <p:spTgt spid="512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218"/>
                                        </p:tgtEl>
                                        <p:attrNameLst>
                                          <p:attrName>style.visibility</p:attrName>
                                        </p:attrNameLst>
                                      </p:cBhvr>
                                      <p:to>
                                        <p:strVal val="visible"/>
                                      </p:to>
                                    </p:set>
                                    <p:animEffect transition="in" filter="fade">
                                      <p:cBhvr>
                                        <p:cTn id="11" dur="1000"/>
                                        <p:tgtEl>
                                          <p:spTgt spid="921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219"/>
                                        </p:tgtEl>
                                        <p:attrNameLst>
                                          <p:attrName>style.visibility</p:attrName>
                                        </p:attrNameLst>
                                      </p:cBhvr>
                                      <p:to>
                                        <p:strVal val="visible"/>
                                      </p:to>
                                    </p:set>
                                    <p:animEffect transition="in" filter="fade">
                                      <p:cBhvr>
                                        <p:cTn id="16" dur="1000"/>
                                        <p:tgtEl>
                                          <p:spTgt spid="9219"/>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smtClean="0"/>
              <a:t>Fab Antibody Modeling Workflow</a:t>
            </a:r>
            <a:endParaRPr lang="en-GB" dirty="0"/>
          </a:p>
        </p:txBody>
      </p:sp>
      <p:sp>
        <p:nvSpPr>
          <p:cNvPr id="18" name="Rounded Rectangle 17"/>
          <p:cNvSpPr/>
          <p:nvPr/>
        </p:nvSpPr>
        <p:spPr bwMode="auto">
          <a:xfrm>
            <a:off x="106557" y="1201510"/>
            <a:ext cx="4768726" cy="992513"/>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noAutofit/>
          </a:bodyPr>
          <a:lstStyle/>
          <a:p>
            <a:pPr marL="342900" indent="-342900" algn="ctr">
              <a:buAutoNum type="arabicPeriod"/>
            </a:pPr>
            <a:r>
              <a:rPr lang="en-GB" sz="1600" b="0" dirty="0" smtClean="0">
                <a:solidFill>
                  <a:schemeClr val="tx1"/>
                </a:solidFill>
                <a:latin typeface="Trebuchet MS" pitchFamily="34" charset="0"/>
              </a:rPr>
              <a:t>Structure Template Identification</a:t>
            </a:r>
          </a:p>
          <a:p>
            <a:pPr algn="ctr"/>
            <a:r>
              <a:rPr lang="en-GB" sz="1600" b="0" dirty="0" smtClean="0">
                <a:solidFill>
                  <a:schemeClr val="tx1"/>
                </a:solidFill>
                <a:latin typeface="Trebuchet MS" pitchFamily="34" charset="0"/>
              </a:rPr>
              <a:t>(Antibodies, </a:t>
            </a:r>
            <a:r>
              <a:rPr lang="en-GB" sz="1600" b="0" dirty="0" err="1" smtClean="0">
                <a:solidFill>
                  <a:schemeClr val="tx1"/>
                </a:solidFill>
                <a:latin typeface="Trebuchet MS" pitchFamily="34" charset="0"/>
              </a:rPr>
              <a:t>Fv</a:t>
            </a:r>
            <a:r>
              <a:rPr lang="en-GB" sz="1600" b="0" dirty="0">
                <a:solidFill>
                  <a:schemeClr val="tx1"/>
                </a:solidFill>
                <a:latin typeface="Trebuchet MS" pitchFamily="34" charset="0"/>
              </a:rPr>
              <a:t>, Fab, </a:t>
            </a:r>
            <a:r>
              <a:rPr lang="en-GB" sz="1600" b="0" dirty="0" err="1">
                <a:solidFill>
                  <a:schemeClr val="tx1"/>
                </a:solidFill>
                <a:latin typeface="Trebuchet MS" pitchFamily="34" charset="0"/>
              </a:rPr>
              <a:t>IgG</a:t>
            </a:r>
            <a:r>
              <a:rPr lang="en-GB" sz="1600" b="0" dirty="0">
                <a:solidFill>
                  <a:schemeClr val="tx1"/>
                </a:solidFill>
                <a:latin typeface="Trebuchet MS" pitchFamily="34" charset="0"/>
              </a:rPr>
              <a:t>)</a:t>
            </a:r>
          </a:p>
          <a:p>
            <a:pPr algn="ctr"/>
            <a:r>
              <a:rPr lang="en-GB" sz="1200" b="0" dirty="0" smtClean="0">
                <a:solidFill>
                  <a:schemeClr val="tx1"/>
                </a:solidFill>
                <a:latin typeface="Trebuchet MS" pitchFamily="34" charset="0"/>
              </a:rPr>
              <a:t>Annotate </a:t>
            </a:r>
            <a:r>
              <a:rPr lang="en-GB" sz="1200" b="0" dirty="0">
                <a:solidFill>
                  <a:schemeClr val="tx1"/>
                </a:solidFill>
                <a:latin typeface="Trebuchet MS" pitchFamily="34" charset="0"/>
              </a:rPr>
              <a:t>Antibody Sequence</a:t>
            </a:r>
          </a:p>
          <a:p>
            <a:pPr algn="ctr"/>
            <a:r>
              <a:rPr lang="en-GB" sz="1200" b="0" dirty="0">
                <a:solidFill>
                  <a:schemeClr val="tx1"/>
                </a:solidFill>
                <a:latin typeface="Trebuchet MS" pitchFamily="34" charset="0"/>
              </a:rPr>
              <a:t>Identify Framework Templates</a:t>
            </a:r>
          </a:p>
          <a:p>
            <a:pPr marL="0" marR="0" indent="0" algn="ctr"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Trebuchet MS" pitchFamily="34" charset="0"/>
            </a:endParaRPr>
          </a:p>
        </p:txBody>
      </p:sp>
      <p:sp>
        <p:nvSpPr>
          <p:cNvPr id="20" name="Rounded Rectangle 19"/>
          <p:cNvSpPr/>
          <p:nvPr/>
        </p:nvSpPr>
        <p:spPr bwMode="auto">
          <a:xfrm>
            <a:off x="106557" y="3624437"/>
            <a:ext cx="4768726" cy="578882"/>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Trebuchet MS" pitchFamily="34" charset="0"/>
              </a:rPr>
              <a:t>3. Analysis &amp; Selection of Framework Model</a:t>
            </a:r>
            <a:r>
              <a:rPr kumimoji="0" lang="en-GB" sz="1600" b="0" i="0" u="none" strike="noStrike" cap="none" normalizeH="0" dirty="0" smtClean="0">
                <a:ln>
                  <a:noFill/>
                </a:ln>
                <a:solidFill>
                  <a:schemeClr val="tx1"/>
                </a:solidFill>
                <a:effectLst/>
                <a:latin typeface="Trebuchet MS" pitchFamily="34" charset="0"/>
              </a:rPr>
              <a:t>(s)</a:t>
            </a:r>
          </a:p>
          <a:p>
            <a:pPr lvl="1" algn="ctr"/>
            <a:r>
              <a:rPr lang="en-GB" sz="1200" b="0" i="1" dirty="0">
                <a:solidFill>
                  <a:schemeClr val="tx1"/>
                </a:solidFill>
                <a:latin typeface="Trebuchet MS" pitchFamily="34" charset="0"/>
              </a:rPr>
              <a:t>Evaluate quality  of templates</a:t>
            </a:r>
          </a:p>
        </p:txBody>
      </p:sp>
      <p:sp>
        <p:nvSpPr>
          <p:cNvPr id="21" name="Rounded Rectangle 20"/>
          <p:cNvSpPr/>
          <p:nvPr/>
        </p:nvSpPr>
        <p:spPr bwMode="auto">
          <a:xfrm>
            <a:off x="102601" y="4629085"/>
            <a:ext cx="4776639" cy="578882"/>
          </a:xfrm>
          <a:prstGeom prst="round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GB" sz="1600" b="0" dirty="0" smtClean="0">
                <a:solidFill>
                  <a:schemeClr val="tx1"/>
                </a:solidFill>
                <a:latin typeface="Trebuchet MS" pitchFamily="34" charset="0"/>
              </a:rPr>
              <a:t>4</a:t>
            </a:r>
            <a:r>
              <a:rPr kumimoji="0" lang="en-GB" sz="1600" b="0" i="0" u="none" strike="noStrike" cap="none" normalizeH="0" baseline="0" dirty="0" smtClean="0">
                <a:ln>
                  <a:noFill/>
                </a:ln>
                <a:solidFill>
                  <a:schemeClr val="tx1"/>
                </a:solidFill>
                <a:effectLst/>
                <a:latin typeface="Trebuchet MS" pitchFamily="34" charset="0"/>
              </a:rPr>
              <a:t>. Loop Refinement (CDR)</a:t>
            </a:r>
          </a:p>
          <a:p>
            <a:pPr algn="ctr"/>
            <a:r>
              <a:rPr lang="en-GB" sz="1200" b="0" dirty="0" smtClean="0">
                <a:solidFill>
                  <a:schemeClr val="tx1"/>
                </a:solidFill>
                <a:latin typeface="Trebuchet MS" pitchFamily="34" charset="0"/>
              </a:rPr>
              <a:t>Model Antibody Loops</a:t>
            </a:r>
            <a:endParaRPr lang="en-GB" sz="1200" b="0" dirty="0">
              <a:solidFill>
                <a:schemeClr val="tx1"/>
              </a:solidFill>
              <a:latin typeface="Trebuchet MS" pitchFamily="34" charset="0"/>
            </a:endParaRPr>
          </a:p>
        </p:txBody>
      </p:sp>
      <p:sp>
        <p:nvSpPr>
          <p:cNvPr id="22" name="Rounded Rectangle 21"/>
          <p:cNvSpPr/>
          <p:nvPr/>
        </p:nvSpPr>
        <p:spPr bwMode="auto">
          <a:xfrm>
            <a:off x="102601" y="5633733"/>
            <a:ext cx="4776639" cy="578882"/>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kumimoji="0" lang="en-GB" sz="1600" b="0" i="0" u="none" strike="noStrike" cap="none" normalizeH="0" baseline="0" dirty="0" smtClean="0">
                <a:ln>
                  <a:noFill/>
                </a:ln>
                <a:solidFill>
                  <a:schemeClr val="tx1"/>
                </a:solidFill>
                <a:effectLst/>
                <a:latin typeface="Trebuchet MS" pitchFamily="34" charset="0"/>
              </a:rPr>
              <a:t>5</a:t>
            </a:r>
            <a:r>
              <a:rPr lang="en-GB" sz="1600" b="0" dirty="0" smtClean="0">
                <a:solidFill>
                  <a:schemeClr val="tx1"/>
                </a:solidFill>
                <a:latin typeface="Trebuchet MS" pitchFamily="34" charset="0"/>
              </a:rPr>
              <a:t>. </a:t>
            </a:r>
            <a:r>
              <a:rPr lang="en-GB" sz="1600" b="0" i="1" dirty="0" smtClean="0">
                <a:solidFill>
                  <a:schemeClr val="tx1"/>
                </a:solidFill>
                <a:latin typeface="Trebuchet MS" pitchFamily="34" charset="0"/>
              </a:rPr>
              <a:t>De Novo </a:t>
            </a:r>
            <a:r>
              <a:rPr lang="en-GB" sz="1600" b="0" dirty="0" smtClean="0">
                <a:solidFill>
                  <a:schemeClr val="tx1"/>
                </a:solidFill>
                <a:latin typeface="Trebuchet MS" pitchFamily="34" charset="0"/>
              </a:rPr>
              <a:t>Loop Modeling (Optional)</a:t>
            </a:r>
          </a:p>
          <a:p>
            <a:pPr algn="ctr"/>
            <a:r>
              <a:rPr lang="en-GB" sz="1200" b="0" dirty="0" smtClean="0">
                <a:solidFill>
                  <a:schemeClr val="tx1"/>
                </a:solidFill>
                <a:latin typeface="Trebuchet MS" pitchFamily="34" charset="0"/>
              </a:rPr>
              <a:t>Loop Refinement</a:t>
            </a:r>
            <a:endParaRPr lang="en-GB" sz="1200" b="0" dirty="0">
              <a:solidFill>
                <a:schemeClr val="tx1"/>
              </a:solidFill>
              <a:latin typeface="Trebuchet MS" pitchFamily="34" charset="0"/>
            </a:endParaRPr>
          </a:p>
        </p:txBody>
      </p:sp>
      <p:sp>
        <p:nvSpPr>
          <p:cNvPr id="23" name="Down Arrow 22"/>
          <p:cNvSpPr/>
          <p:nvPr/>
        </p:nvSpPr>
        <p:spPr bwMode="auto">
          <a:xfrm>
            <a:off x="2375705" y="3296339"/>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sp>
        <p:nvSpPr>
          <p:cNvPr id="24" name="Down Arrow 23"/>
          <p:cNvSpPr/>
          <p:nvPr/>
        </p:nvSpPr>
        <p:spPr bwMode="auto">
          <a:xfrm>
            <a:off x="2375705" y="4300987"/>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sp>
        <p:nvSpPr>
          <p:cNvPr id="25" name="Down Arrow 24"/>
          <p:cNvSpPr/>
          <p:nvPr/>
        </p:nvSpPr>
        <p:spPr bwMode="auto">
          <a:xfrm>
            <a:off x="2375705" y="5305635"/>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sp>
        <p:nvSpPr>
          <p:cNvPr id="26" name="Rounded Rectangle 25"/>
          <p:cNvSpPr/>
          <p:nvPr/>
        </p:nvSpPr>
        <p:spPr bwMode="auto">
          <a:xfrm>
            <a:off x="106557" y="2619789"/>
            <a:ext cx="4768726" cy="578882"/>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Trebuchet MS" pitchFamily="34" charset="0"/>
              </a:rPr>
              <a:t>2. Framework</a:t>
            </a:r>
            <a:r>
              <a:rPr kumimoji="0" lang="en-GB" sz="1600" b="0" i="0" u="none" strike="noStrike" cap="none" normalizeH="0" dirty="0" smtClean="0">
                <a:ln>
                  <a:noFill/>
                </a:ln>
                <a:solidFill>
                  <a:schemeClr val="tx1"/>
                </a:solidFill>
                <a:effectLst/>
                <a:latin typeface="Trebuchet MS" pitchFamily="34" charset="0"/>
              </a:rPr>
              <a:t> Model Generation</a:t>
            </a:r>
          </a:p>
          <a:p>
            <a:pPr algn="ctr"/>
            <a:r>
              <a:rPr lang="en-US" sz="1200" b="0" dirty="0">
                <a:solidFill>
                  <a:schemeClr val="tx1"/>
                </a:solidFill>
                <a:latin typeface="Trebuchet MS" pitchFamily="34" charset="0"/>
              </a:rPr>
              <a:t>Model Antibody Framework </a:t>
            </a:r>
            <a:r>
              <a:rPr lang="en-US" sz="1200" b="0" i="1" dirty="0">
                <a:solidFill>
                  <a:schemeClr val="tx1"/>
                </a:solidFill>
                <a:latin typeface="Trebuchet MS" pitchFamily="34" charset="0"/>
              </a:rPr>
              <a:t>from templates</a:t>
            </a:r>
          </a:p>
        </p:txBody>
      </p:sp>
      <p:sp>
        <p:nvSpPr>
          <p:cNvPr id="27" name="Down Arrow 26"/>
          <p:cNvSpPr/>
          <p:nvPr/>
        </p:nvSpPr>
        <p:spPr bwMode="auto">
          <a:xfrm>
            <a:off x="2375705" y="2291691"/>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sp>
        <p:nvSpPr>
          <p:cNvPr id="17" name="Rounded Rectangle 16"/>
          <p:cNvSpPr/>
          <p:nvPr/>
        </p:nvSpPr>
        <p:spPr bwMode="auto">
          <a:xfrm>
            <a:off x="5239266" y="4544021"/>
            <a:ext cx="3600000" cy="1532334"/>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As </a:t>
            </a:r>
            <a:r>
              <a:rPr lang="en-US" sz="1400" b="0" dirty="0">
                <a:solidFill>
                  <a:schemeClr val="tx1"/>
                </a:solidFill>
                <a:latin typeface="Trebuchet MS" pitchFamily="34" charset="0"/>
              </a:rPr>
              <a:t>t</a:t>
            </a:r>
            <a:r>
              <a:rPr lang="en-US" sz="1400" b="0" dirty="0" smtClean="0">
                <a:solidFill>
                  <a:schemeClr val="tx1"/>
                </a:solidFill>
                <a:latin typeface="Trebuchet MS" pitchFamily="34" charset="0"/>
              </a:rPr>
              <a:t>he </a:t>
            </a:r>
            <a:r>
              <a:rPr lang="en-US" sz="1400" b="0" dirty="0">
                <a:solidFill>
                  <a:schemeClr val="tx1"/>
                </a:solidFill>
                <a:latin typeface="Trebuchet MS" pitchFamily="34" charset="0"/>
              </a:rPr>
              <a:t>selectivity of antibody binding is determined by the loop regions </a:t>
            </a:r>
            <a:r>
              <a:rPr lang="en-US" sz="1400" b="0" dirty="0" smtClean="0">
                <a:solidFill>
                  <a:schemeClr val="tx1"/>
                </a:solidFill>
                <a:latin typeface="Trebuchet MS" pitchFamily="34" charset="0"/>
              </a:rPr>
              <a:t>this step refines </a:t>
            </a:r>
            <a:r>
              <a:rPr lang="en-US" sz="1400" b="0" dirty="0">
                <a:solidFill>
                  <a:schemeClr val="tx1"/>
                </a:solidFill>
                <a:latin typeface="Trebuchet MS" pitchFamily="34" charset="0"/>
              </a:rPr>
              <a:t>these loops - by choosing the best templates for modeling the conformation of each CDR loop region and rebuilding the loops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284345" y="1508750"/>
            <a:ext cx="3509842" cy="290539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5390836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4. Loop Refinement (CDR)</a:t>
            </a:r>
            <a:endParaRPr lang="en-GB" dirty="0"/>
          </a:p>
        </p:txBody>
      </p:sp>
      <p:sp>
        <p:nvSpPr>
          <p:cNvPr id="14" name="Rounded Rectangle 13"/>
          <p:cNvSpPr/>
          <p:nvPr/>
        </p:nvSpPr>
        <p:spPr bwMode="auto">
          <a:xfrm>
            <a:off x="4820489" y="1517458"/>
            <a:ext cx="4233113" cy="2962513"/>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180975" indent="-180975">
              <a:buFont typeface="Arial" pitchFamily="34" charset="0"/>
              <a:buChar char="•"/>
            </a:pPr>
            <a:r>
              <a:rPr lang="en-US" sz="1400" b="0" dirty="0">
                <a:solidFill>
                  <a:schemeClr val="tx1"/>
                </a:solidFill>
                <a:latin typeface="Trebuchet MS" pitchFamily="34" charset="0"/>
              </a:rPr>
              <a:t>The CDR loops can be modeled simultaneously based on the number of templates specified in </a:t>
            </a:r>
            <a:r>
              <a:rPr lang="en-US" sz="1400" dirty="0">
                <a:solidFill>
                  <a:schemeClr val="tx1"/>
                </a:solidFill>
                <a:latin typeface="Trebuchet MS" pitchFamily="34" charset="0"/>
              </a:rPr>
              <a:t>Maximum Templates per </a:t>
            </a:r>
            <a:r>
              <a:rPr lang="en-US" sz="1400" dirty="0" smtClean="0">
                <a:solidFill>
                  <a:schemeClr val="tx1"/>
                </a:solidFill>
                <a:latin typeface="Trebuchet MS" pitchFamily="34" charset="0"/>
              </a:rPr>
              <a:t>Loop</a:t>
            </a:r>
            <a:endParaRPr lang="en-US" sz="1400" b="0" dirty="0">
              <a:solidFill>
                <a:schemeClr val="tx1"/>
              </a:solidFill>
              <a:latin typeface="Trebuchet MS" pitchFamily="34" charset="0"/>
            </a:endParaRPr>
          </a:p>
          <a:p>
            <a:pPr marL="180975" indent="-180975">
              <a:buFont typeface="Arial" pitchFamily="34" charset="0"/>
              <a:buChar char="•"/>
            </a:pPr>
            <a:r>
              <a:rPr lang="en-US" sz="1400" b="0" dirty="0">
                <a:solidFill>
                  <a:schemeClr val="tx1"/>
                </a:solidFill>
                <a:latin typeface="Trebuchet MS" pitchFamily="34" charset="0"/>
              </a:rPr>
              <a:t>The protocol automatically aligns the identified loop templates and builds the loop models using Modeler</a:t>
            </a:r>
          </a:p>
          <a:p>
            <a:pPr marL="180975" indent="-180975">
              <a:buFont typeface="Arial" pitchFamily="34" charset="0"/>
              <a:buChar char="•"/>
            </a:pPr>
            <a:r>
              <a:rPr lang="en-US" sz="1400" b="0" dirty="0">
                <a:solidFill>
                  <a:schemeClr val="tx1"/>
                </a:solidFill>
                <a:latin typeface="Trebuchet MS" pitchFamily="34" charset="0"/>
              </a:rPr>
              <a:t>Multiple models should be generated to allow inspection of the range of conformers generated with the structural restraints</a:t>
            </a:r>
          </a:p>
          <a:p>
            <a:pPr marL="180975" indent="-180975">
              <a:buFont typeface="Arial" pitchFamily="34" charset="0"/>
              <a:buChar char="•"/>
            </a:pPr>
            <a:r>
              <a:rPr lang="en-US" sz="1400" b="0" dirty="0">
                <a:solidFill>
                  <a:schemeClr val="tx1"/>
                </a:solidFill>
                <a:latin typeface="Trebuchet MS" pitchFamily="34" charset="0"/>
              </a:rPr>
              <a:t>Only the loops are re-modeled - the framework region is </a:t>
            </a:r>
            <a:r>
              <a:rPr lang="en-US" sz="1400" b="0" dirty="0" smtClean="0">
                <a:solidFill>
                  <a:schemeClr val="tx1"/>
                </a:solidFill>
                <a:latin typeface="Trebuchet MS" pitchFamily="34" charset="0"/>
              </a:rPr>
              <a:t>unchanged</a:t>
            </a:r>
            <a:endParaRPr lang="en-US" sz="1400" b="0" dirty="0">
              <a:solidFill>
                <a:schemeClr val="tx1"/>
              </a:solidFill>
              <a:latin typeface="Trebuchet MS" pitchFamily="34" charset="0"/>
            </a:endParaRPr>
          </a:p>
        </p:txBody>
      </p:sp>
      <p:sp>
        <p:nvSpPr>
          <p:cNvPr id="8" name="Rounded Rectangle 7"/>
          <p:cNvSpPr/>
          <p:nvPr/>
        </p:nvSpPr>
        <p:spPr bwMode="auto">
          <a:xfrm>
            <a:off x="90000" y="5713200"/>
            <a:ext cx="3725285" cy="1055608"/>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It is possible to run the protocol with </a:t>
            </a:r>
            <a:r>
              <a:rPr lang="en-US" sz="1400" dirty="0">
                <a:solidFill>
                  <a:schemeClr val="tx1"/>
                </a:solidFill>
                <a:latin typeface="Trebuchet MS" pitchFamily="34" charset="0"/>
              </a:rPr>
              <a:t>Build Models </a:t>
            </a:r>
            <a:r>
              <a:rPr lang="en-US" sz="1400" b="0" dirty="0">
                <a:solidFill>
                  <a:schemeClr val="tx1"/>
                </a:solidFill>
                <a:latin typeface="Trebuchet MS" pitchFamily="34" charset="0"/>
              </a:rPr>
              <a:t>set to False to examine which templates have been identified for each CDR before building the models</a:t>
            </a:r>
          </a:p>
        </p:txBody>
      </p:sp>
      <p:sp>
        <p:nvSpPr>
          <p:cNvPr id="9" name="Rounded Rectangle 8"/>
          <p:cNvSpPr/>
          <p:nvPr/>
        </p:nvSpPr>
        <p:spPr bwMode="auto">
          <a:xfrm>
            <a:off x="3899433" y="4759747"/>
            <a:ext cx="5154169" cy="2009061"/>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180975" indent="-180975">
              <a:buFont typeface="Arial" pitchFamily="34" charset="0"/>
              <a:buChar char="•"/>
            </a:pPr>
            <a:r>
              <a:rPr lang="en-US" sz="1400" b="0" dirty="0" smtClean="0">
                <a:solidFill>
                  <a:schemeClr val="tx1"/>
                </a:solidFill>
                <a:latin typeface="Trebuchet MS" pitchFamily="34" charset="0"/>
              </a:rPr>
              <a:t>Filtering </a:t>
            </a:r>
            <a:r>
              <a:rPr lang="en-US" sz="1400" b="0" dirty="0">
                <a:solidFill>
                  <a:schemeClr val="tx1"/>
                </a:solidFill>
                <a:latin typeface="Trebuchet MS" pitchFamily="34" charset="0"/>
              </a:rPr>
              <a:t>templates based on canonical type matching is also available with the </a:t>
            </a:r>
            <a:r>
              <a:rPr lang="en-US" sz="1400" b="0" dirty="0" err="1">
                <a:solidFill>
                  <a:schemeClr val="tx1"/>
                </a:solidFill>
                <a:latin typeface="Trebuchet MS" pitchFamily="34" charset="0"/>
              </a:rPr>
              <a:t>Chothia</a:t>
            </a:r>
            <a:r>
              <a:rPr lang="en-US" sz="1400" b="0" dirty="0">
                <a:solidFill>
                  <a:schemeClr val="tx1"/>
                </a:solidFill>
                <a:latin typeface="Trebuchet MS" pitchFamily="34" charset="0"/>
              </a:rPr>
              <a:t> loop </a:t>
            </a:r>
            <a:r>
              <a:rPr lang="en-US" sz="1400" b="0" dirty="0" smtClean="0">
                <a:solidFill>
                  <a:schemeClr val="tx1"/>
                </a:solidFill>
                <a:latin typeface="Trebuchet MS" pitchFamily="34" charset="0"/>
              </a:rPr>
              <a:t>definition</a:t>
            </a:r>
          </a:p>
          <a:p>
            <a:pPr marL="180975" indent="-180975">
              <a:buFont typeface="Arial" pitchFamily="34" charset="0"/>
              <a:buChar char="•"/>
            </a:pPr>
            <a:r>
              <a:rPr lang="en-US" sz="1400" b="0" dirty="0" smtClean="0">
                <a:solidFill>
                  <a:schemeClr val="tx1"/>
                </a:solidFill>
                <a:latin typeface="Trebuchet MS" pitchFamily="34" charset="0"/>
              </a:rPr>
              <a:t>The </a:t>
            </a:r>
            <a:r>
              <a:rPr lang="en-US" sz="1400" b="0" dirty="0">
                <a:solidFill>
                  <a:schemeClr val="tx1"/>
                </a:solidFill>
                <a:latin typeface="Trebuchet MS" pitchFamily="34" charset="0"/>
              </a:rPr>
              <a:t>canonical structure type of a CDR loop region can be identified for certain loop lengths, by matching specific residue types at key positions based on </a:t>
            </a:r>
            <a:r>
              <a:rPr lang="en-US" sz="1400" b="0" dirty="0" err="1">
                <a:solidFill>
                  <a:schemeClr val="tx1"/>
                </a:solidFill>
                <a:latin typeface="Trebuchet MS" pitchFamily="34" charset="0"/>
              </a:rPr>
              <a:t>Chothia</a:t>
            </a:r>
            <a:r>
              <a:rPr lang="en-US" sz="1400" b="0" dirty="0">
                <a:solidFill>
                  <a:schemeClr val="tx1"/>
                </a:solidFill>
                <a:latin typeface="Trebuchet MS" pitchFamily="34" charset="0"/>
              </a:rPr>
              <a:t> </a:t>
            </a:r>
            <a:r>
              <a:rPr lang="en-US" sz="1400" b="0" dirty="0" smtClean="0">
                <a:solidFill>
                  <a:schemeClr val="tx1"/>
                </a:solidFill>
                <a:latin typeface="Trebuchet MS" pitchFamily="34" charset="0"/>
              </a:rPr>
              <a:t>numbering </a:t>
            </a:r>
            <a:endParaRPr lang="en-US" sz="1400" b="0" dirty="0">
              <a:solidFill>
                <a:schemeClr val="tx1"/>
              </a:solidFill>
              <a:latin typeface="Trebuchet MS" pitchFamily="34" charset="0"/>
            </a:endParaRPr>
          </a:p>
          <a:p>
            <a:pPr marL="180975" indent="-180975">
              <a:buFont typeface="Arial" pitchFamily="34" charset="0"/>
              <a:buChar char="•"/>
            </a:pPr>
            <a:r>
              <a:rPr lang="en-US" sz="1400" b="0" dirty="0">
                <a:solidFill>
                  <a:schemeClr val="tx1"/>
                </a:solidFill>
                <a:latin typeface="Trebuchet MS" pitchFamily="34" charset="0"/>
              </a:rPr>
              <a:t>Using templates with matching canonical types can help in building more accurate models for those loops</a:t>
            </a:r>
          </a:p>
        </p:txBody>
      </p:sp>
      <p:sp>
        <p:nvSpPr>
          <p:cNvPr id="10" name="Rounded Rectangle 9"/>
          <p:cNvSpPr/>
          <p:nvPr/>
        </p:nvSpPr>
        <p:spPr bwMode="auto">
          <a:xfrm>
            <a:off x="4129200" y="658800"/>
            <a:ext cx="4924402" cy="578882"/>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Complete the  Framework or “pre-model” by rebuilding the necessary CDR regions with loop templates</a:t>
            </a:r>
          </a:p>
        </p:txBody>
      </p:sp>
      <p:sp>
        <p:nvSpPr>
          <p:cNvPr id="12" name="Oval 11"/>
          <p:cNvSpPr/>
          <p:nvPr/>
        </p:nvSpPr>
        <p:spPr bwMode="auto">
          <a:xfrm>
            <a:off x="-75005" y="5027655"/>
            <a:ext cx="1459390" cy="360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pic>
        <p:nvPicPr>
          <p:cNvPr id="11268"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09600" y="1739180"/>
            <a:ext cx="4084320" cy="23469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74" name="Picture 2"/>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09600" y="1739180"/>
            <a:ext cx="4084320" cy="23469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4981238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1268"/>
                                        </p:tgtEl>
                                        <p:attrNameLst>
                                          <p:attrName>style.visibility</p:attrName>
                                        </p:attrNameLst>
                                      </p:cBhvr>
                                      <p:to>
                                        <p:strVal val="visible"/>
                                      </p:to>
                                    </p:set>
                                    <p:animEffect transition="in" filter="fade">
                                      <p:cBhvr>
                                        <p:cTn id="16" dur="1000"/>
                                        <p:tgtEl>
                                          <p:spTgt spid="11268"/>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8" grpId="0" animBg="1"/>
      <p:bldP spid="9" grpId="0" animBg="1"/>
      <p:bldP spid="10" grpId="0" animBg="1"/>
      <p:bldP spid="1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4. Loop Refinement (CDR)</a:t>
            </a:r>
            <a:endParaRPr lang="en-GB" dirty="0"/>
          </a:p>
        </p:txBody>
      </p:sp>
      <p:pic>
        <p:nvPicPr>
          <p:cNvPr id="5"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26820" y="2455460"/>
            <a:ext cx="2849880" cy="10210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338" name="Picture 2"/>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53425145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338"/>
                                        </p:tgtEl>
                                        <p:attrNameLst>
                                          <p:attrName>style.visibility</p:attrName>
                                        </p:attrNameLst>
                                      </p:cBhvr>
                                      <p:to>
                                        <p:strVal val="visible"/>
                                      </p:to>
                                    </p:set>
                                    <p:animEffect transition="in" filter="fade">
                                      <p:cBhvr>
                                        <p:cTn id="12" dur="10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5040000" cy="586530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4. Loop Refinement (CDR)</a:t>
            </a:r>
          </a:p>
        </p:txBody>
      </p:sp>
      <p:sp>
        <p:nvSpPr>
          <p:cNvPr id="5" name="Rounded Rectangle 4"/>
          <p:cNvSpPr/>
          <p:nvPr/>
        </p:nvSpPr>
        <p:spPr bwMode="auto">
          <a:xfrm>
            <a:off x="3513600" y="658800"/>
            <a:ext cx="5542009" cy="578882"/>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Each template is listed with its loop sequence, score, resolution, %similarity, %identity and organism</a:t>
            </a:r>
          </a:p>
        </p:txBody>
      </p:sp>
      <p:sp>
        <p:nvSpPr>
          <p:cNvPr id="6" name="Rounded Rectangle 5"/>
          <p:cNvSpPr/>
          <p:nvPr/>
        </p:nvSpPr>
        <p:spPr bwMode="auto">
          <a:xfrm>
            <a:off x="4725364" y="1515600"/>
            <a:ext cx="4330245" cy="5252680"/>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dirty="0" smtClean="0">
                <a:solidFill>
                  <a:schemeClr val="tx1"/>
                </a:solidFill>
                <a:latin typeface="Trebuchet MS" pitchFamily="34" charset="0"/>
              </a:rPr>
              <a:t>Selection </a:t>
            </a:r>
            <a:r>
              <a:rPr lang="en-US" sz="1400" dirty="0">
                <a:solidFill>
                  <a:schemeClr val="tx1"/>
                </a:solidFill>
                <a:latin typeface="Trebuchet MS" pitchFamily="34" charset="0"/>
              </a:rPr>
              <a:t>and </a:t>
            </a:r>
            <a:r>
              <a:rPr lang="en-US" sz="1400" dirty="0" smtClean="0">
                <a:solidFill>
                  <a:schemeClr val="tx1"/>
                </a:solidFill>
                <a:latin typeface="Trebuchet MS" pitchFamily="34" charset="0"/>
              </a:rPr>
              <a:t>Ranking </a:t>
            </a:r>
            <a:r>
              <a:rPr lang="en-US" sz="1400" dirty="0">
                <a:solidFill>
                  <a:schemeClr val="tx1"/>
                </a:solidFill>
                <a:latin typeface="Trebuchet MS" pitchFamily="34" charset="0"/>
              </a:rPr>
              <a:t>of the </a:t>
            </a:r>
            <a:r>
              <a:rPr lang="en-US" sz="1400" dirty="0" smtClean="0">
                <a:solidFill>
                  <a:schemeClr val="tx1"/>
                </a:solidFill>
                <a:latin typeface="Trebuchet MS" pitchFamily="34" charset="0"/>
              </a:rPr>
              <a:t>Loop Templates</a:t>
            </a:r>
            <a:endParaRPr lang="en-US" sz="1400" dirty="0">
              <a:solidFill>
                <a:schemeClr val="tx1"/>
              </a:solidFill>
              <a:latin typeface="Trebuchet MS" pitchFamily="34" charset="0"/>
            </a:endParaRPr>
          </a:p>
          <a:p>
            <a:pPr marL="180975" indent="-180975">
              <a:buFont typeface="Arial" pitchFamily="34" charset="0"/>
              <a:buChar char="•"/>
            </a:pPr>
            <a:r>
              <a:rPr lang="en-US" sz="1400" b="0" dirty="0">
                <a:solidFill>
                  <a:schemeClr val="tx1"/>
                </a:solidFill>
                <a:latin typeface="Trebuchet MS" pitchFamily="34" charset="0"/>
              </a:rPr>
              <a:t>The input sequence is aligned with pre-aligned antibody variable domains in the antibody database and the sequences are ranked</a:t>
            </a:r>
          </a:p>
          <a:p>
            <a:pPr marL="180975" indent="-180975">
              <a:buFont typeface="Arial" pitchFamily="34" charset="0"/>
              <a:buChar char="•"/>
            </a:pPr>
            <a:r>
              <a:rPr lang="en-US" sz="1400" b="0" dirty="0">
                <a:solidFill>
                  <a:schemeClr val="tx1"/>
                </a:solidFill>
                <a:latin typeface="Trebuchet MS" pitchFamily="34" charset="0"/>
              </a:rPr>
              <a:t>Based on the alignment, a CDR hit must have the same CDR length between the query and the hit and no gaps at stem residues (four residues before and after the loop) </a:t>
            </a:r>
          </a:p>
          <a:p>
            <a:pPr marL="180975" indent="-180975">
              <a:buFont typeface="Arial" pitchFamily="34" charset="0"/>
              <a:buChar char="•"/>
            </a:pPr>
            <a:r>
              <a:rPr lang="en-US" sz="1400" b="0" dirty="0">
                <a:solidFill>
                  <a:schemeClr val="tx1"/>
                </a:solidFill>
                <a:latin typeface="Trebuchet MS" pitchFamily="34" charset="0"/>
              </a:rPr>
              <a:t>For H3, the torso section (first and last four loop residues) are considered more important than the others and a scale factor is applied to the non-torso </a:t>
            </a:r>
            <a:r>
              <a:rPr lang="en-US" sz="1400" b="0" dirty="0" smtClean="0">
                <a:solidFill>
                  <a:schemeClr val="tx1"/>
                </a:solidFill>
                <a:latin typeface="Trebuchet MS" pitchFamily="34" charset="0"/>
              </a:rPr>
              <a:t>residues</a:t>
            </a:r>
            <a:endParaRPr lang="en-US" sz="1400" b="0" dirty="0">
              <a:solidFill>
                <a:schemeClr val="tx1"/>
              </a:solidFill>
              <a:latin typeface="Trebuchet MS" pitchFamily="34" charset="0"/>
            </a:endParaRPr>
          </a:p>
          <a:p>
            <a:pPr marL="180975" indent="-180975">
              <a:buFont typeface="Arial" pitchFamily="34" charset="0"/>
              <a:buChar char="•"/>
            </a:pPr>
            <a:r>
              <a:rPr lang="en-US" sz="1400" b="0" dirty="0">
                <a:solidFill>
                  <a:schemeClr val="tx1"/>
                </a:solidFill>
                <a:latin typeface="Trebuchet MS" pitchFamily="34" charset="0"/>
              </a:rPr>
              <a:t>The similarity score is calculated for the loop and four stem residues between the hit and the query with a position dependent formula using the BLOSUM62 matrix</a:t>
            </a:r>
          </a:p>
          <a:p>
            <a:pPr marL="742950" lvl="1" indent="-285750">
              <a:buSzPct val="80000"/>
              <a:buFont typeface="Courier New" pitchFamily="49" charset="0"/>
              <a:buChar char="o"/>
            </a:pPr>
            <a:r>
              <a:rPr lang="en-US" sz="1400" b="0" dirty="0">
                <a:solidFill>
                  <a:schemeClr val="tx1"/>
                </a:solidFill>
                <a:latin typeface="Trebuchet MS" pitchFamily="34" charset="0"/>
              </a:rPr>
              <a:t>The score is dependent on segment length</a:t>
            </a:r>
          </a:p>
          <a:p>
            <a:pPr marL="742950" lvl="1" indent="-285750">
              <a:buSzPct val="80000"/>
              <a:buFont typeface="Courier New" pitchFamily="49" charset="0"/>
              <a:buChar char="o"/>
            </a:pPr>
            <a:r>
              <a:rPr lang="en-US" sz="1400" b="0" dirty="0">
                <a:solidFill>
                  <a:schemeClr val="tx1"/>
                </a:solidFill>
                <a:latin typeface="Trebuchet MS" pitchFamily="34" charset="0"/>
              </a:rPr>
              <a:t>Only the relative score values are significant for a given CDR</a:t>
            </a:r>
          </a:p>
        </p:txBody>
      </p:sp>
    </p:spTree>
    <p:extLst>
      <p:ext uri="{BB962C8B-B14F-4D97-AF65-F5344CB8AC3E}">
        <p14:creationId xmlns:p14="http://schemas.microsoft.com/office/powerpoint/2010/main" xmlns="" val="27519143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0"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5040000" cy="349351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6388"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2000" y="4081885"/>
            <a:ext cx="9000000" cy="269072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4. Loop Refinement (CDR)</a:t>
            </a:r>
            <a:endParaRPr lang="en-GB" dirty="0"/>
          </a:p>
        </p:txBody>
      </p:sp>
      <p:sp>
        <p:nvSpPr>
          <p:cNvPr id="5" name="Rounded Rectangle 4"/>
          <p:cNvSpPr/>
          <p:nvPr/>
        </p:nvSpPr>
        <p:spPr bwMode="auto">
          <a:xfrm>
            <a:off x="5223600" y="658800"/>
            <a:ext cx="3830724" cy="3200876"/>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180975" indent="-180975">
              <a:buFont typeface="Arial" pitchFamily="34" charset="0"/>
              <a:buChar char="•"/>
            </a:pPr>
            <a:r>
              <a:rPr lang="en-US" sz="1400" b="0" dirty="0">
                <a:solidFill>
                  <a:schemeClr val="tx1"/>
                </a:solidFill>
                <a:latin typeface="Trebuchet MS" pitchFamily="34" charset="0"/>
              </a:rPr>
              <a:t>The sequence alignment window shows the alignment of the loop models with their </a:t>
            </a:r>
            <a:r>
              <a:rPr lang="en-US" sz="1400" b="0" dirty="0" smtClean="0">
                <a:solidFill>
                  <a:schemeClr val="tx1"/>
                </a:solidFill>
                <a:latin typeface="Trebuchet MS" pitchFamily="34" charset="0"/>
              </a:rPr>
              <a:t>templates</a:t>
            </a:r>
          </a:p>
          <a:p>
            <a:pPr marL="180975" indent="-180975">
              <a:buFont typeface="Arial" pitchFamily="34" charset="0"/>
              <a:buChar char="•"/>
            </a:pPr>
            <a:r>
              <a:rPr lang="en-US" sz="1400" b="0" dirty="0" smtClean="0">
                <a:solidFill>
                  <a:schemeClr val="tx1"/>
                </a:solidFill>
                <a:latin typeface="Trebuchet MS" pitchFamily="34" charset="0"/>
              </a:rPr>
              <a:t>During </a:t>
            </a:r>
            <a:r>
              <a:rPr lang="en-US" sz="1400" b="0" dirty="0">
                <a:solidFill>
                  <a:schemeClr val="tx1"/>
                </a:solidFill>
                <a:latin typeface="Trebuchet MS" pitchFamily="34" charset="0"/>
              </a:rPr>
              <a:t>the protocol run the three templates identified for each loop are aligned with the input model and their derived restraints are used to rebuild that </a:t>
            </a:r>
            <a:r>
              <a:rPr lang="en-US" sz="1400" b="0" dirty="0" smtClean="0">
                <a:solidFill>
                  <a:schemeClr val="tx1"/>
                </a:solidFill>
                <a:latin typeface="Trebuchet MS" pitchFamily="34" charset="0"/>
              </a:rPr>
              <a:t>loop</a:t>
            </a:r>
          </a:p>
          <a:p>
            <a:pPr marL="180975" indent="-180975">
              <a:buFont typeface="Arial" pitchFamily="34" charset="0"/>
              <a:buChar char="•"/>
            </a:pPr>
            <a:r>
              <a:rPr lang="en-US" sz="1400" b="0" dirty="0" smtClean="0">
                <a:solidFill>
                  <a:schemeClr val="tx1"/>
                </a:solidFill>
                <a:latin typeface="Trebuchet MS" pitchFamily="34" charset="0"/>
              </a:rPr>
              <a:t>The </a:t>
            </a:r>
            <a:r>
              <a:rPr lang="en-US" sz="1400" b="0" dirty="0">
                <a:solidFill>
                  <a:schemeClr val="tx1"/>
                </a:solidFill>
                <a:latin typeface="Trebuchet MS" pitchFamily="34" charset="0"/>
              </a:rPr>
              <a:t>loop conformations from the input structure (abxM_L_abxM_H_M0004) are deliberately misaligned so that this structure is not used as a loop template</a:t>
            </a:r>
          </a:p>
        </p:txBody>
      </p:sp>
      <p:sp>
        <p:nvSpPr>
          <p:cNvPr id="8" name="Oval 7"/>
          <p:cNvSpPr/>
          <p:nvPr/>
        </p:nvSpPr>
        <p:spPr bwMode="auto">
          <a:xfrm>
            <a:off x="40210" y="5042010"/>
            <a:ext cx="1656000" cy="576000"/>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smtClean="0">
              <a:ln>
                <a:noFill/>
              </a:ln>
              <a:solidFill>
                <a:schemeClr val="tx1"/>
              </a:solidFill>
              <a:effectLst/>
              <a:latin typeface="Times New Roman" pitchFamily="18" charset="0"/>
            </a:endParaRPr>
          </a:p>
        </p:txBody>
      </p:sp>
      <p:sp>
        <p:nvSpPr>
          <p:cNvPr id="13" name="Oval 12"/>
          <p:cNvSpPr/>
          <p:nvPr/>
        </p:nvSpPr>
        <p:spPr bwMode="auto">
          <a:xfrm>
            <a:off x="-113410" y="1971238"/>
            <a:ext cx="1656000" cy="576000"/>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29292275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6388"/>
                                        </p:tgtEl>
                                        <p:attrNameLst>
                                          <p:attrName>style.visibility</p:attrName>
                                        </p:attrNameLst>
                                      </p:cBhvr>
                                      <p:to>
                                        <p:strVal val="visible"/>
                                      </p:to>
                                    </p:set>
                                    <p:animEffect transition="in" filter="fade">
                                      <p:cBhvr>
                                        <p:cTn id="11" dur="1000"/>
                                        <p:tgtEl>
                                          <p:spTgt spid="16388"/>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3"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46" name="Picture 1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9144000" cy="629516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2" name="Oval 21"/>
          <p:cNvSpPr/>
          <p:nvPr/>
        </p:nvSpPr>
        <p:spPr bwMode="auto">
          <a:xfrm>
            <a:off x="462664" y="1393535"/>
            <a:ext cx="1958655" cy="1367026"/>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smtClean="0">
              <a:ln>
                <a:noFill/>
              </a:ln>
              <a:solidFill>
                <a:schemeClr val="tx1"/>
              </a:solidFill>
              <a:effectLst/>
              <a:latin typeface="Times New Roman" pitchFamily="18" charset="0"/>
            </a:endParaRPr>
          </a:p>
        </p:txBody>
      </p:sp>
      <p:sp>
        <p:nvSpPr>
          <p:cNvPr id="3" name="Title 2"/>
          <p:cNvSpPr>
            <a:spLocks noGrp="1"/>
          </p:cNvSpPr>
          <p:nvPr>
            <p:ph type="title"/>
          </p:nvPr>
        </p:nvSpPr>
        <p:spPr/>
        <p:txBody>
          <a:bodyPr/>
          <a:lstStyle/>
          <a:p>
            <a:r>
              <a:rPr lang="en-GB" dirty="0"/>
              <a:t>4. Loop Refinement (CDR)</a:t>
            </a:r>
          </a:p>
        </p:txBody>
      </p:sp>
      <p:sp>
        <p:nvSpPr>
          <p:cNvPr id="20" name="Rounded Rectangle 19"/>
          <p:cNvSpPr/>
          <p:nvPr/>
        </p:nvSpPr>
        <p:spPr bwMode="auto">
          <a:xfrm>
            <a:off x="4068000" y="5234400"/>
            <a:ext cx="4986805" cy="1532334"/>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The structural output includes all models and loop templates superimposed</a:t>
            </a:r>
          </a:p>
          <a:p>
            <a:pPr marL="285750" indent="-285750">
              <a:buFont typeface="Arial" pitchFamily="34" charset="0"/>
              <a:buChar char="•"/>
            </a:pPr>
            <a:r>
              <a:rPr lang="en-US" sz="1400" b="0" dirty="0">
                <a:solidFill>
                  <a:schemeClr val="tx1"/>
                </a:solidFill>
                <a:latin typeface="Trebuchet MS" pitchFamily="34" charset="0"/>
              </a:rPr>
              <a:t>The models are ranked by PDF Total Energy</a:t>
            </a:r>
          </a:p>
          <a:p>
            <a:pPr marL="285750" indent="-285750">
              <a:buFont typeface="Arial" pitchFamily="34" charset="0"/>
              <a:buChar char="•"/>
            </a:pPr>
            <a:r>
              <a:rPr lang="en-US" sz="1400" b="0" dirty="0">
                <a:solidFill>
                  <a:schemeClr val="tx1"/>
                </a:solidFill>
                <a:latin typeface="Trebuchet MS" pitchFamily="34" charset="0"/>
              </a:rPr>
              <a:t>The loop models include groups for each of the CDRs specified in the protocol for easy selection and visualization</a:t>
            </a:r>
          </a:p>
        </p:txBody>
      </p:sp>
    </p:spTree>
    <p:extLst>
      <p:ext uri="{BB962C8B-B14F-4D97-AF65-F5344CB8AC3E}">
        <p14:creationId xmlns:p14="http://schemas.microsoft.com/office/powerpoint/2010/main" xmlns="" val="38071268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0"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9" name="Picture 1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9144000" cy="62985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9471" name="Picture 1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568800"/>
            <a:ext cx="9146141"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4. Loop Refinement (CDR)</a:t>
            </a:r>
          </a:p>
        </p:txBody>
      </p:sp>
      <p:sp>
        <p:nvSpPr>
          <p:cNvPr id="20" name="Rounded Rectangle 19"/>
          <p:cNvSpPr/>
          <p:nvPr/>
        </p:nvSpPr>
        <p:spPr bwMode="auto">
          <a:xfrm>
            <a:off x="4564800" y="658800"/>
            <a:ext cx="4489032" cy="1293971"/>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180975" indent="-180975">
              <a:buFont typeface="Arial" pitchFamily="34" charset="0"/>
              <a:buChar char="•"/>
            </a:pPr>
            <a:r>
              <a:rPr lang="en-US" sz="1400" b="0" dirty="0" smtClean="0">
                <a:solidFill>
                  <a:schemeClr val="tx1"/>
                </a:solidFill>
                <a:latin typeface="Trebuchet MS" pitchFamily="34" charset="0"/>
              </a:rPr>
              <a:t>You can </a:t>
            </a:r>
            <a:r>
              <a:rPr lang="en-US" sz="1400" b="0" dirty="0">
                <a:solidFill>
                  <a:schemeClr val="tx1"/>
                </a:solidFill>
                <a:latin typeface="Trebuchet MS" pitchFamily="34" charset="0"/>
              </a:rPr>
              <a:t>use the CDR loops groups to select a particular CDR to focus </a:t>
            </a:r>
            <a:r>
              <a:rPr lang="en-US" sz="1400" b="0" dirty="0" smtClean="0">
                <a:solidFill>
                  <a:schemeClr val="tx1"/>
                </a:solidFill>
                <a:latin typeface="Trebuchet MS" pitchFamily="34" charset="0"/>
              </a:rPr>
              <a:t>on</a:t>
            </a:r>
            <a:endParaRPr lang="en-US" sz="1400" b="0" dirty="0">
              <a:solidFill>
                <a:schemeClr val="tx1"/>
              </a:solidFill>
              <a:latin typeface="Trebuchet MS" pitchFamily="34" charset="0"/>
            </a:endParaRPr>
          </a:p>
          <a:p>
            <a:pPr marL="180975" indent="-180975">
              <a:buFont typeface="Arial" pitchFamily="34" charset="0"/>
              <a:buChar char="•"/>
            </a:pPr>
            <a:r>
              <a:rPr lang="en-US" sz="1400" b="0" dirty="0">
                <a:solidFill>
                  <a:schemeClr val="tx1"/>
                </a:solidFill>
                <a:latin typeface="Trebuchet MS" pitchFamily="34" charset="0"/>
              </a:rPr>
              <a:t>Look at the variability in the loop models to see how they compare to their templates</a:t>
            </a:r>
          </a:p>
          <a:p>
            <a:pPr marL="180975" indent="-180975">
              <a:buFont typeface="Arial" pitchFamily="34" charset="0"/>
              <a:buChar char="•"/>
            </a:pPr>
            <a:r>
              <a:rPr lang="en-US" sz="1400" b="0" dirty="0">
                <a:solidFill>
                  <a:schemeClr val="tx1"/>
                </a:solidFill>
                <a:latin typeface="Trebuchet MS" pitchFamily="34" charset="0"/>
              </a:rPr>
              <a:t>H3 shows the most variability</a:t>
            </a:r>
          </a:p>
        </p:txBody>
      </p:sp>
      <p:sp>
        <p:nvSpPr>
          <p:cNvPr id="6" name="Rounded Rectangle 5"/>
          <p:cNvSpPr/>
          <p:nvPr/>
        </p:nvSpPr>
        <p:spPr bwMode="auto">
          <a:xfrm>
            <a:off x="97818" y="5950800"/>
            <a:ext cx="8948365" cy="817245"/>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180975" indent="-180975">
              <a:buFont typeface="Arial" pitchFamily="34" charset="0"/>
              <a:buChar char="•"/>
            </a:pPr>
            <a:r>
              <a:rPr lang="en-US" sz="1400" b="0" dirty="0">
                <a:solidFill>
                  <a:schemeClr val="tx1"/>
                </a:solidFill>
                <a:latin typeface="Trebuchet MS" pitchFamily="34" charset="0"/>
              </a:rPr>
              <a:t>The sequence window shows the sequences of the models and identified templates, aligned for each </a:t>
            </a:r>
            <a:r>
              <a:rPr lang="en-US" sz="1400" b="0" dirty="0" smtClean="0">
                <a:solidFill>
                  <a:schemeClr val="tx1"/>
                </a:solidFill>
                <a:latin typeface="Trebuchet MS" pitchFamily="34" charset="0"/>
              </a:rPr>
              <a:t>CDR</a:t>
            </a:r>
            <a:endParaRPr lang="en-US" sz="1400" b="0" dirty="0">
              <a:solidFill>
                <a:schemeClr val="tx1"/>
              </a:solidFill>
              <a:latin typeface="Trebuchet MS" pitchFamily="34" charset="0"/>
            </a:endParaRPr>
          </a:p>
          <a:p>
            <a:pPr marL="180975" indent="-180975">
              <a:buFont typeface="Arial" pitchFamily="34" charset="0"/>
              <a:buChar char="•"/>
            </a:pPr>
            <a:r>
              <a:rPr lang="en-US" sz="1400" b="0" dirty="0">
                <a:solidFill>
                  <a:schemeClr val="tx1"/>
                </a:solidFill>
                <a:latin typeface="Trebuchet MS" pitchFamily="34" charset="0"/>
              </a:rPr>
              <a:t>The input framework model is deliberately </a:t>
            </a:r>
            <a:r>
              <a:rPr lang="en-US" sz="1400" b="0" dirty="0" err="1">
                <a:solidFill>
                  <a:schemeClr val="tx1"/>
                </a:solidFill>
                <a:latin typeface="Trebuchet MS" pitchFamily="34" charset="0"/>
              </a:rPr>
              <a:t>mis</a:t>
            </a:r>
            <a:r>
              <a:rPr lang="en-US" sz="1400" b="0" dirty="0">
                <a:solidFill>
                  <a:schemeClr val="tx1"/>
                </a:solidFill>
                <a:latin typeface="Trebuchet MS" pitchFamily="34" charset="0"/>
              </a:rPr>
              <a:t>-aligned in the CDR regions so that it does not contribute to the restraints used in the CDR loop model </a:t>
            </a:r>
            <a:r>
              <a:rPr lang="en-US" sz="1400" b="0" dirty="0" smtClean="0">
                <a:solidFill>
                  <a:schemeClr val="tx1"/>
                </a:solidFill>
                <a:latin typeface="Trebuchet MS" pitchFamily="34" charset="0"/>
              </a:rPr>
              <a:t>building</a:t>
            </a:r>
            <a:endParaRPr lang="en-US" sz="1400" b="0" dirty="0">
              <a:solidFill>
                <a:schemeClr val="tx1"/>
              </a:solidFill>
              <a:latin typeface="Trebuchet MS" pitchFamily="34" charset="0"/>
            </a:endParaRPr>
          </a:p>
        </p:txBody>
      </p:sp>
      <p:sp>
        <p:nvSpPr>
          <p:cNvPr id="7" name="Rounded Rectangle 6"/>
          <p:cNvSpPr/>
          <p:nvPr/>
        </p:nvSpPr>
        <p:spPr bwMode="auto">
          <a:xfrm>
            <a:off x="6031389" y="2891330"/>
            <a:ext cx="3029643" cy="1532334"/>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Tip: To select </a:t>
            </a:r>
            <a:r>
              <a:rPr lang="en-US" sz="1400" b="0" dirty="0" smtClean="0">
                <a:solidFill>
                  <a:schemeClr val="tx1"/>
                </a:solidFill>
                <a:latin typeface="Trebuchet MS" pitchFamily="34" charset="0"/>
              </a:rPr>
              <a:t>all the </a:t>
            </a:r>
            <a:r>
              <a:rPr lang="en-US" sz="1400" b="0" dirty="0">
                <a:solidFill>
                  <a:schemeClr val="tx1"/>
                </a:solidFill>
                <a:latin typeface="Trebuchet MS" pitchFamily="34" charset="0"/>
              </a:rPr>
              <a:t>models and templates for a particular CDR, select the CDR for one model, </a:t>
            </a:r>
            <a:r>
              <a:rPr lang="en-US" sz="1400" b="0" dirty="0" smtClean="0">
                <a:solidFill>
                  <a:schemeClr val="tx1"/>
                </a:solidFill>
                <a:latin typeface="Trebuchet MS" pitchFamily="34" charset="0"/>
              </a:rPr>
              <a:t>right-mouse click </a:t>
            </a:r>
            <a:r>
              <a:rPr lang="en-US" sz="1400" b="0" dirty="0">
                <a:solidFill>
                  <a:schemeClr val="tx1"/>
                </a:solidFill>
                <a:latin typeface="Trebuchet MS" pitchFamily="34" charset="0"/>
              </a:rPr>
              <a:t>in the </a:t>
            </a:r>
            <a:r>
              <a:rPr lang="en-US" sz="1400" b="0" dirty="0" smtClean="0">
                <a:solidFill>
                  <a:schemeClr val="tx1"/>
                </a:solidFill>
                <a:latin typeface="Trebuchet MS" pitchFamily="34" charset="0"/>
              </a:rPr>
              <a:t>Sequence Window </a:t>
            </a:r>
            <a:r>
              <a:rPr lang="en-US" sz="1400" b="0" dirty="0">
                <a:solidFill>
                  <a:schemeClr val="tx1"/>
                </a:solidFill>
                <a:latin typeface="Trebuchet MS" pitchFamily="34" charset="0"/>
              </a:rPr>
              <a:t>and choose </a:t>
            </a:r>
            <a:r>
              <a:rPr lang="en-US" sz="1400" dirty="0">
                <a:solidFill>
                  <a:schemeClr val="tx1"/>
                </a:solidFill>
                <a:latin typeface="Trebuchet MS" pitchFamily="34" charset="0"/>
              </a:rPr>
              <a:t>Extend Aligned Selection</a:t>
            </a:r>
          </a:p>
        </p:txBody>
      </p:sp>
      <p:sp>
        <p:nvSpPr>
          <p:cNvPr id="19" name="Oval 18"/>
          <p:cNvSpPr/>
          <p:nvPr/>
        </p:nvSpPr>
        <p:spPr bwMode="auto">
          <a:xfrm>
            <a:off x="6261820" y="5220000"/>
            <a:ext cx="1958655" cy="406901"/>
          </a:xfrm>
          <a:prstGeom prst="ellipse">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291832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19471"/>
                                        </p:tgtEl>
                                        <p:attrNameLst>
                                          <p:attrName>style.visibility</p:attrName>
                                        </p:attrNameLst>
                                      </p:cBhvr>
                                      <p:to>
                                        <p:strVal val="visible"/>
                                      </p:to>
                                    </p:set>
                                    <p:animEffect transition="in" filter="fade">
                                      <p:cBhvr>
                                        <p:cTn id="20" dur="1000"/>
                                        <p:tgtEl>
                                          <p:spTgt spid="19471"/>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6" grpId="0" animBg="1"/>
      <p:bldP spid="7" grpId="0" animBg="1"/>
      <p:bldP spid="19"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9144000" cy="630125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4. Loop Refinement (CDR)</a:t>
            </a:r>
          </a:p>
        </p:txBody>
      </p:sp>
      <p:sp>
        <p:nvSpPr>
          <p:cNvPr id="10" name="Rounded Rectangle 9"/>
          <p:cNvSpPr/>
          <p:nvPr/>
        </p:nvSpPr>
        <p:spPr bwMode="auto">
          <a:xfrm>
            <a:off x="1269170" y="748800"/>
            <a:ext cx="6605660" cy="1293971"/>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Model Antibody L</a:t>
            </a:r>
            <a:r>
              <a:rPr lang="en-US" sz="1400" b="0" dirty="0" smtClean="0">
                <a:solidFill>
                  <a:schemeClr val="tx1"/>
                </a:solidFill>
                <a:latin typeface="Trebuchet MS" pitchFamily="34" charset="0"/>
              </a:rPr>
              <a:t>oops - model analysis </a:t>
            </a:r>
            <a:r>
              <a:rPr lang="en-US" sz="1400" b="0" dirty="0">
                <a:solidFill>
                  <a:schemeClr val="tx1"/>
                </a:solidFill>
                <a:latin typeface="Trebuchet MS" pitchFamily="34" charset="0"/>
              </a:rPr>
              <a:t>and selection</a:t>
            </a:r>
          </a:p>
          <a:p>
            <a:pPr marL="180975" indent="-180975">
              <a:buFont typeface="Arial" pitchFamily="34" charset="0"/>
              <a:buChar char="•"/>
            </a:pPr>
            <a:r>
              <a:rPr lang="en-US" sz="1400" b="0" dirty="0">
                <a:solidFill>
                  <a:schemeClr val="tx1"/>
                </a:solidFill>
                <a:latin typeface="Trebuchet MS" pitchFamily="34" charset="0"/>
              </a:rPr>
              <a:t>Visually inspect top scoring models and look for the model with the fewest </a:t>
            </a:r>
            <a:r>
              <a:rPr lang="en-US" sz="1400" b="0" dirty="0" err="1">
                <a:solidFill>
                  <a:schemeClr val="tx1"/>
                </a:solidFill>
                <a:latin typeface="Trebuchet MS" pitchFamily="34" charset="0"/>
              </a:rPr>
              <a:t>Ramachandran</a:t>
            </a:r>
            <a:r>
              <a:rPr lang="en-US" sz="1400" b="0" dirty="0">
                <a:solidFill>
                  <a:schemeClr val="tx1"/>
                </a:solidFill>
                <a:latin typeface="Trebuchet MS" pitchFamily="34" charset="0"/>
              </a:rPr>
              <a:t> plot outliers</a:t>
            </a:r>
          </a:p>
          <a:p>
            <a:pPr marL="180975" indent="-180975">
              <a:buFont typeface="Arial" pitchFamily="34" charset="0"/>
              <a:buChar char="•"/>
            </a:pPr>
            <a:r>
              <a:rPr lang="en-US" sz="1400" b="0" dirty="0">
                <a:solidFill>
                  <a:schemeClr val="tx1"/>
                </a:solidFill>
                <a:latin typeface="Trebuchet MS" pitchFamily="34" charset="0"/>
              </a:rPr>
              <a:t>Interactions such as hydrogen bonds and </a:t>
            </a:r>
            <a:r>
              <a:rPr lang="en-US" sz="1400" b="0" dirty="0" err="1">
                <a:solidFill>
                  <a:schemeClr val="tx1"/>
                </a:solidFill>
                <a:latin typeface="Trebuchet MS" pitchFamily="34" charset="0"/>
              </a:rPr>
              <a:t>vdW</a:t>
            </a:r>
            <a:r>
              <a:rPr lang="en-US" sz="1400" b="0" dirty="0">
                <a:solidFill>
                  <a:schemeClr val="tx1"/>
                </a:solidFill>
                <a:latin typeface="Trebuchet MS" pitchFamily="34" charset="0"/>
              </a:rPr>
              <a:t> clashes can also be investigated in detail for top scoring models</a:t>
            </a:r>
          </a:p>
        </p:txBody>
      </p:sp>
    </p:spTree>
    <p:extLst>
      <p:ext uri="{BB962C8B-B14F-4D97-AF65-F5344CB8AC3E}">
        <p14:creationId xmlns:p14="http://schemas.microsoft.com/office/powerpoint/2010/main" xmlns="" val="16508378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4. Loop Refinement </a:t>
            </a:r>
            <a:r>
              <a:rPr lang="en-GB" dirty="0" smtClean="0"/>
              <a:t>(Grafting)</a:t>
            </a:r>
            <a:endParaRPr lang="en-GB" dirty="0"/>
          </a:p>
        </p:txBody>
      </p:sp>
      <p:sp>
        <p:nvSpPr>
          <p:cNvPr id="4" name="Rounded Rectangle 3"/>
          <p:cNvSpPr/>
          <p:nvPr/>
        </p:nvSpPr>
        <p:spPr bwMode="auto">
          <a:xfrm>
            <a:off x="1230765" y="748800"/>
            <a:ext cx="6682470" cy="1055608"/>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An alternative to automated </a:t>
            </a:r>
            <a:r>
              <a:rPr lang="en-US" sz="1400" b="0" dirty="0">
                <a:solidFill>
                  <a:schemeClr val="tx1"/>
                </a:solidFill>
                <a:latin typeface="Trebuchet MS" pitchFamily="34" charset="0"/>
              </a:rPr>
              <a:t>loop refinement is to graft a loop from a template structure onto a target </a:t>
            </a:r>
            <a:r>
              <a:rPr lang="en-US" sz="1400" b="0" dirty="0" smtClean="0">
                <a:solidFill>
                  <a:schemeClr val="tx1"/>
                </a:solidFill>
                <a:latin typeface="Trebuchet MS" pitchFamily="34" charset="0"/>
              </a:rPr>
              <a:t>structure</a:t>
            </a:r>
          </a:p>
          <a:p>
            <a:pPr algn="ctr"/>
            <a:r>
              <a:rPr lang="en-US" sz="1400" b="0" dirty="0" smtClean="0">
                <a:solidFill>
                  <a:schemeClr val="tx1"/>
                </a:solidFill>
                <a:latin typeface="Trebuchet MS" pitchFamily="34" charset="0"/>
              </a:rPr>
              <a:t>This </a:t>
            </a:r>
            <a:r>
              <a:rPr lang="en-US" sz="1400" b="0" dirty="0">
                <a:solidFill>
                  <a:schemeClr val="tx1"/>
                </a:solidFill>
                <a:latin typeface="Trebuchet MS" pitchFamily="34" charset="0"/>
              </a:rPr>
              <a:t>can either be used to build a loop in a gap in the target structure, or to alter the conformation of an existing loop to that of the template</a:t>
            </a:r>
          </a:p>
        </p:txBody>
      </p:sp>
      <p:pic>
        <p:nvPicPr>
          <p:cNvPr id="6"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09600" y="1965355"/>
            <a:ext cx="4084320" cy="23469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Oval 6"/>
          <p:cNvSpPr/>
          <p:nvPr/>
        </p:nvSpPr>
        <p:spPr bwMode="auto">
          <a:xfrm>
            <a:off x="8820000" y="216000"/>
            <a:ext cx="288000" cy="288000"/>
          </a:xfrm>
          <a:prstGeom prst="ellipse">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36000" rIns="36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800" i="0" u="none" strike="noStrike" normalizeH="0" baseline="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sto MT" pitchFamily="18" charset="0"/>
                <a:cs typeface="Microsoft Uighur" pitchFamily="2" charset="-78"/>
              </a:rPr>
              <a:t>i</a:t>
            </a:r>
            <a:endParaRPr kumimoji="0" lang="en-GB" sz="1800"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sto MT" pitchFamily="18" charset="0"/>
              <a:cs typeface="Microsoft Uighur" pitchFamily="2" charset="-78"/>
            </a:endParaRPr>
          </a:p>
        </p:txBody>
      </p:sp>
      <p:sp>
        <p:nvSpPr>
          <p:cNvPr id="8" name="Rounded Rectangle 7"/>
          <p:cNvSpPr/>
          <p:nvPr/>
        </p:nvSpPr>
        <p:spPr bwMode="auto">
          <a:xfrm>
            <a:off x="5828400" y="1893600"/>
            <a:ext cx="3226020" cy="817245"/>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266700" indent="-266700" algn="ctr">
              <a:buFont typeface="+mj-lt"/>
              <a:buAutoNum type="arabicPeriod"/>
            </a:pPr>
            <a:r>
              <a:rPr lang="en-US" sz="1400" b="0" dirty="0" smtClean="0">
                <a:solidFill>
                  <a:schemeClr val="tx1"/>
                </a:solidFill>
                <a:latin typeface="Trebuchet MS" pitchFamily="34" charset="0"/>
              </a:rPr>
              <a:t>Run </a:t>
            </a:r>
            <a:r>
              <a:rPr lang="en-US" sz="1400" dirty="0" smtClean="0">
                <a:solidFill>
                  <a:schemeClr val="tx1"/>
                </a:solidFill>
                <a:latin typeface="Trebuchet MS" pitchFamily="34" charset="0"/>
              </a:rPr>
              <a:t>Model Antibody Loops  </a:t>
            </a:r>
            <a:r>
              <a:rPr lang="en-US" sz="1400" b="0" dirty="0" smtClean="0">
                <a:solidFill>
                  <a:schemeClr val="tx1"/>
                </a:solidFill>
                <a:latin typeface="Trebuchet MS" pitchFamily="34" charset="0"/>
              </a:rPr>
              <a:t>without building models to identify suitable loop templates </a:t>
            </a:r>
            <a:endParaRPr lang="en-US" sz="1400" b="0" dirty="0">
              <a:solidFill>
                <a:schemeClr val="tx1"/>
              </a:solidFill>
              <a:latin typeface="Trebuchet MS" pitchFamily="34" charset="0"/>
            </a:endParaRPr>
          </a:p>
        </p:txBody>
      </p:sp>
      <p:sp>
        <p:nvSpPr>
          <p:cNvPr id="9" name="Oval 8"/>
          <p:cNvSpPr/>
          <p:nvPr/>
        </p:nvSpPr>
        <p:spPr bwMode="auto">
          <a:xfrm>
            <a:off x="1965345" y="3309530"/>
            <a:ext cx="648000" cy="288000"/>
          </a:xfrm>
          <a:prstGeom prst="ellipse">
            <a:avLst/>
          </a:prstGeom>
          <a:noFill/>
          <a:ln w="12700">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12" name="Rounded Rectangle 11"/>
          <p:cNvSpPr/>
          <p:nvPr/>
        </p:nvSpPr>
        <p:spPr bwMode="auto">
          <a:xfrm>
            <a:off x="5493720" y="5713200"/>
            <a:ext cx="3600000" cy="1055608"/>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In this example, the target VH_CDR2 loop is grafted with the corresponding loop from </a:t>
            </a:r>
            <a:r>
              <a:rPr lang="en-US" sz="1400" b="0" dirty="0">
                <a:solidFill>
                  <a:schemeClr val="tx1"/>
                </a:solidFill>
                <a:latin typeface="Trebuchet MS" pitchFamily="34" charset="0"/>
              </a:rPr>
              <a:t>the </a:t>
            </a:r>
            <a:r>
              <a:rPr lang="en-US" sz="1400" b="0" dirty="0" smtClean="0">
                <a:solidFill>
                  <a:schemeClr val="tx1"/>
                </a:solidFill>
                <a:latin typeface="Trebuchet MS" pitchFamily="34" charset="0"/>
              </a:rPr>
              <a:t>template 1DN0 loop (the highest scoring template)</a:t>
            </a:r>
            <a:endParaRPr lang="en-US" sz="1400" b="0" dirty="0">
              <a:solidFill>
                <a:schemeClr val="tx1"/>
              </a:solidFill>
              <a:latin typeface="Trebuchet MS" pitchFamily="34" charset="0"/>
            </a:endParaRPr>
          </a:p>
        </p:txBody>
      </p:sp>
      <p:sp>
        <p:nvSpPr>
          <p:cNvPr id="13" name="Oval 12"/>
          <p:cNvSpPr/>
          <p:nvPr/>
        </p:nvSpPr>
        <p:spPr bwMode="auto">
          <a:xfrm>
            <a:off x="4573637" y="3928265"/>
            <a:ext cx="1224000" cy="288000"/>
          </a:xfrm>
          <a:prstGeom prst="ellipse">
            <a:avLst/>
          </a:prstGeom>
          <a:noFill/>
          <a:ln w="12700">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Tree>
    <p:extLst>
      <p:ext uri="{BB962C8B-B14F-4D97-AF65-F5344CB8AC3E}">
        <p14:creationId xmlns:p14="http://schemas.microsoft.com/office/powerpoint/2010/main" xmlns="" val="17822768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098"/>
                                        </p:tgtEl>
                                        <p:attrNameLst>
                                          <p:attrName>style.visibility</p:attrName>
                                        </p:attrNameLst>
                                      </p:cBhvr>
                                      <p:to>
                                        <p:strVal val="visible"/>
                                      </p:to>
                                    </p:set>
                                    <p:animEffect transition="in" filter="fade">
                                      <p:cBhvr>
                                        <p:cTn id="23" dur="1000"/>
                                        <p:tgtEl>
                                          <p:spTgt spid="409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2" grpId="0" animBg="1"/>
      <p:bldP spid="13"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7" name="Picture 7"/>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128" name="Picture 8"/>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129" name="Picture 9"/>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4. Loop Refinement </a:t>
            </a:r>
            <a:r>
              <a:rPr lang="en-GB" dirty="0" smtClean="0"/>
              <a:t>(Grafting)</a:t>
            </a:r>
            <a:endParaRPr lang="en-GB" dirty="0"/>
          </a:p>
        </p:txBody>
      </p:sp>
      <p:sp>
        <p:nvSpPr>
          <p:cNvPr id="7" name="Oval 6"/>
          <p:cNvSpPr/>
          <p:nvPr/>
        </p:nvSpPr>
        <p:spPr bwMode="auto">
          <a:xfrm>
            <a:off x="8820000" y="216000"/>
            <a:ext cx="288000" cy="288000"/>
          </a:xfrm>
          <a:prstGeom prst="ellipse">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36000" rIns="36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800" i="0" u="none" strike="noStrike" normalizeH="0" baseline="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sto MT" pitchFamily="18" charset="0"/>
                <a:cs typeface="Microsoft Uighur" pitchFamily="2" charset="-78"/>
              </a:rPr>
              <a:t>i</a:t>
            </a:r>
            <a:endParaRPr kumimoji="0" lang="en-GB" sz="1800"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sto MT" pitchFamily="18" charset="0"/>
              <a:cs typeface="Microsoft Uighur" pitchFamily="2" charset="-78"/>
            </a:endParaRPr>
          </a:p>
        </p:txBody>
      </p:sp>
      <p:sp>
        <p:nvSpPr>
          <p:cNvPr id="8" name="Rounded Rectangle 7"/>
          <p:cNvSpPr/>
          <p:nvPr/>
        </p:nvSpPr>
        <p:spPr bwMode="auto">
          <a:xfrm>
            <a:off x="5828400" y="658800"/>
            <a:ext cx="3226020" cy="578882"/>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266700" indent="-266700" algn="ctr">
              <a:buFont typeface="+mj-lt"/>
              <a:buAutoNum type="arabicPeriod" startAt="2"/>
            </a:pPr>
            <a:r>
              <a:rPr lang="en-US" sz="1400" b="0" dirty="0" smtClean="0">
                <a:solidFill>
                  <a:schemeClr val="tx1"/>
                </a:solidFill>
                <a:latin typeface="Trebuchet MS" pitchFamily="34" charset="0"/>
              </a:rPr>
              <a:t>Select VH_CDR2 group in target model  (Molecule Window)</a:t>
            </a:r>
            <a:endParaRPr lang="en-US" sz="1400" b="0" dirty="0">
              <a:solidFill>
                <a:schemeClr val="tx1"/>
              </a:solidFill>
              <a:latin typeface="Trebuchet MS" pitchFamily="34" charset="0"/>
            </a:endParaRPr>
          </a:p>
        </p:txBody>
      </p:sp>
      <p:sp>
        <p:nvSpPr>
          <p:cNvPr id="10" name="Rounded Rectangle 9"/>
          <p:cNvSpPr/>
          <p:nvPr/>
        </p:nvSpPr>
        <p:spPr bwMode="auto">
          <a:xfrm>
            <a:off x="5493720" y="6188400"/>
            <a:ext cx="3600000" cy="578882"/>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Note: Additional sequences and structures removed for simplicity</a:t>
            </a:r>
            <a:endParaRPr lang="en-US" sz="1400" b="0" dirty="0">
              <a:solidFill>
                <a:schemeClr val="tx1"/>
              </a:solidFill>
              <a:latin typeface="Trebuchet MS" pitchFamily="34" charset="0"/>
            </a:endParaRPr>
          </a:p>
        </p:txBody>
      </p:sp>
      <p:sp>
        <p:nvSpPr>
          <p:cNvPr id="13" name="Rounded Rectangle 12"/>
          <p:cNvSpPr/>
          <p:nvPr/>
        </p:nvSpPr>
        <p:spPr bwMode="auto">
          <a:xfrm>
            <a:off x="5828400" y="1328400"/>
            <a:ext cx="3226020" cy="1055608"/>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266700" indent="-266700" algn="ctr">
              <a:buFont typeface="+mj-lt"/>
              <a:buAutoNum type="arabicPeriod" startAt="3"/>
            </a:pPr>
            <a:r>
              <a:rPr lang="en-US" sz="1400" b="0" dirty="0" smtClean="0">
                <a:solidFill>
                  <a:schemeClr val="tx1"/>
                </a:solidFill>
                <a:latin typeface="Trebuchet MS" pitchFamily="34" charset="0"/>
              </a:rPr>
              <a:t>SHIFT-select the corresponding CDR residues in </a:t>
            </a:r>
            <a:r>
              <a:rPr lang="en-US" sz="1400" b="0" dirty="0">
                <a:solidFill>
                  <a:schemeClr val="tx1"/>
                </a:solidFill>
                <a:latin typeface="Trebuchet MS" pitchFamily="34" charset="0"/>
              </a:rPr>
              <a:t>template </a:t>
            </a:r>
            <a:r>
              <a:rPr lang="en-US" sz="1400" b="0" dirty="0" smtClean="0">
                <a:solidFill>
                  <a:schemeClr val="tx1"/>
                </a:solidFill>
                <a:latin typeface="Trebuchet MS" pitchFamily="34" charset="0"/>
              </a:rPr>
              <a:t>1DN0 (Sequence Window) and return to Molecule Window </a:t>
            </a:r>
            <a:endParaRPr lang="en-US" sz="1400" b="0" dirty="0">
              <a:solidFill>
                <a:schemeClr val="tx1"/>
              </a:solidFill>
              <a:latin typeface="Trebuchet MS" pitchFamily="34" charset="0"/>
            </a:endParaRPr>
          </a:p>
        </p:txBody>
      </p:sp>
      <p:sp>
        <p:nvSpPr>
          <p:cNvPr id="16" name="Oval 15"/>
          <p:cNvSpPr/>
          <p:nvPr/>
        </p:nvSpPr>
        <p:spPr bwMode="auto">
          <a:xfrm>
            <a:off x="2412000" y="2970000"/>
            <a:ext cx="1044000" cy="288000"/>
          </a:xfrm>
          <a:prstGeom prst="ellipse">
            <a:avLst/>
          </a:prstGeom>
          <a:noFill/>
          <a:ln w="12700">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17" name="Oval 16"/>
          <p:cNvSpPr/>
          <p:nvPr/>
        </p:nvSpPr>
        <p:spPr bwMode="auto">
          <a:xfrm>
            <a:off x="4788000" y="5832000"/>
            <a:ext cx="1836000" cy="360000"/>
          </a:xfrm>
          <a:prstGeom prst="ellipse">
            <a:avLst/>
          </a:prstGeom>
          <a:noFill/>
          <a:ln w="12700">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Tree>
    <p:extLst>
      <p:ext uri="{BB962C8B-B14F-4D97-AF65-F5344CB8AC3E}">
        <p14:creationId xmlns:p14="http://schemas.microsoft.com/office/powerpoint/2010/main" xmlns="" val="24051640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5128"/>
                                        </p:tgtEl>
                                        <p:attrNameLst>
                                          <p:attrName>style.visibility</p:attrName>
                                        </p:attrNameLst>
                                      </p:cBhvr>
                                      <p:to>
                                        <p:strVal val="visible"/>
                                      </p:to>
                                    </p:set>
                                    <p:animEffect transition="in" filter="fade">
                                      <p:cBhvr>
                                        <p:cTn id="16" dur="1000"/>
                                        <p:tgtEl>
                                          <p:spTgt spid="5128"/>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5129"/>
                                        </p:tgtEl>
                                        <p:attrNameLst>
                                          <p:attrName>style.visibility</p:attrName>
                                        </p:attrNameLst>
                                      </p:cBhvr>
                                      <p:to>
                                        <p:strVal val="visible"/>
                                      </p:to>
                                    </p:set>
                                    <p:animEffect transition="in" filter="fade">
                                      <p:cBhvr>
                                        <p:cTn id="29" dur="1000"/>
                                        <p:tgtEl>
                                          <p:spTgt spid="5129"/>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3" grpId="0" animBg="1"/>
      <p:bldP spid="16" grpId="0" animBg="1"/>
      <p:bldP spid="1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9"/>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4. Loop Refinement </a:t>
            </a:r>
            <a:r>
              <a:rPr lang="en-GB" dirty="0" smtClean="0"/>
              <a:t>(Grafting)</a:t>
            </a:r>
            <a:endParaRPr lang="en-GB" dirty="0"/>
          </a:p>
        </p:txBody>
      </p:sp>
      <p:sp>
        <p:nvSpPr>
          <p:cNvPr id="7" name="Oval 6"/>
          <p:cNvSpPr/>
          <p:nvPr/>
        </p:nvSpPr>
        <p:spPr bwMode="auto">
          <a:xfrm>
            <a:off x="8820000" y="216000"/>
            <a:ext cx="288000" cy="288000"/>
          </a:xfrm>
          <a:prstGeom prst="ellipse">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36000" rIns="36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800" i="0" u="none" strike="noStrike" normalizeH="0" baseline="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sto MT" pitchFamily="18" charset="0"/>
                <a:cs typeface="Microsoft Uighur" pitchFamily="2" charset="-78"/>
              </a:rPr>
              <a:t>i</a:t>
            </a:r>
            <a:endParaRPr kumimoji="0" lang="en-GB" sz="1800"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sto MT" pitchFamily="18" charset="0"/>
              <a:cs typeface="Microsoft Uighur" pitchFamily="2" charset="-78"/>
            </a:endParaRPr>
          </a:p>
        </p:txBody>
      </p:sp>
      <p:sp>
        <p:nvSpPr>
          <p:cNvPr id="8" name="Rounded Rectangle 7"/>
          <p:cNvSpPr/>
          <p:nvPr/>
        </p:nvSpPr>
        <p:spPr bwMode="auto">
          <a:xfrm>
            <a:off x="5828400" y="658800"/>
            <a:ext cx="3226020" cy="1055608"/>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266700" indent="-266700" algn="ctr">
              <a:buFont typeface="+mj-lt"/>
              <a:buAutoNum type="arabicPeriod" startAt="4"/>
            </a:pPr>
            <a:r>
              <a:rPr lang="en-US" sz="1400" b="0" dirty="0" smtClean="0">
                <a:solidFill>
                  <a:schemeClr val="tx1"/>
                </a:solidFill>
                <a:latin typeface="Trebuchet MS" pitchFamily="34" charset="0"/>
              </a:rPr>
              <a:t>Select </a:t>
            </a:r>
            <a:r>
              <a:rPr lang="en-US" sz="1400" dirty="0" smtClean="0">
                <a:solidFill>
                  <a:schemeClr val="tx1"/>
                </a:solidFill>
                <a:latin typeface="Trebuchet MS" pitchFamily="34" charset="0"/>
              </a:rPr>
              <a:t>Graft Loop </a:t>
            </a:r>
            <a:r>
              <a:rPr lang="en-US" sz="1400" b="0" dirty="0" smtClean="0">
                <a:solidFill>
                  <a:schemeClr val="tx1"/>
                </a:solidFill>
                <a:latin typeface="Trebuchet MS" pitchFamily="34" charset="0"/>
              </a:rPr>
              <a:t>(all parameters provided) to change model loop conformation to match template</a:t>
            </a:r>
            <a:endParaRPr lang="en-US" sz="1400" b="0" dirty="0">
              <a:solidFill>
                <a:schemeClr val="tx1"/>
              </a:solidFill>
              <a:latin typeface="Trebuchet MS" pitchFamily="34" charset="0"/>
            </a:endParaRPr>
          </a:p>
        </p:txBody>
      </p:sp>
      <p:sp>
        <p:nvSpPr>
          <p:cNvPr id="16" name="Oval 15"/>
          <p:cNvSpPr/>
          <p:nvPr/>
        </p:nvSpPr>
        <p:spPr bwMode="auto">
          <a:xfrm>
            <a:off x="0" y="5238000"/>
            <a:ext cx="720000" cy="288000"/>
          </a:xfrm>
          <a:prstGeom prst="ellipse">
            <a:avLst/>
          </a:prstGeom>
          <a:noFill/>
          <a:ln w="12700">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pic>
        <p:nvPicPr>
          <p:cNvPr id="1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10000" y="3322800"/>
            <a:ext cx="3573780" cy="344424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6227730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smtClean="0"/>
              <a:t>Fab Antibody Modeling Workflow</a:t>
            </a:r>
            <a:endParaRPr lang="en-GB" dirty="0"/>
          </a:p>
        </p:txBody>
      </p:sp>
      <p:sp>
        <p:nvSpPr>
          <p:cNvPr id="18" name="Rounded Rectangle 17"/>
          <p:cNvSpPr/>
          <p:nvPr/>
        </p:nvSpPr>
        <p:spPr bwMode="auto">
          <a:xfrm>
            <a:off x="106557" y="1201510"/>
            <a:ext cx="4768726" cy="992513"/>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noAutofit/>
          </a:bodyPr>
          <a:lstStyle/>
          <a:p>
            <a:pPr marL="342900" indent="-342900" algn="ctr">
              <a:buAutoNum type="arabicPeriod"/>
            </a:pPr>
            <a:r>
              <a:rPr lang="en-GB" sz="1600" b="0" dirty="0" smtClean="0">
                <a:solidFill>
                  <a:schemeClr val="tx1"/>
                </a:solidFill>
                <a:latin typeface="Trebuchet MS" pitchFamily="34" charset="0"/>
              </a:rPr>
              <a:t>Structure Template Identification</a:t>
            </a:r>
          </a:p>
          <a:p>
            <a:pPr algn="ctr"/>
            <a:r>
              <a:rPr lang="en-GB" sz="1600" b="0" dirty="0" smtClean="0">
                <a:solidFill>
                  <a:schemeClr val="tx1"/>
                </a:solidFill>
                <a:latin typeface="Trebuchet MS" pitchFamily="34" charset="0"/>
              </a:rPr>
              <a:t>(Antibodies, </a:t>
            </a:r>
            <a:r>
              <a:rPr lang="en-GB" sz="1600" b="0" dirty="0" err="1" smtClean="0">
                <a:solidFill>
                  <a:schemeClr val="tx1"/>
                </a:solidFill>
                <a:latin typeface="Trebuchet MS" pitchFamily="34" charset="0"/>
              </a:rPr>
              <a:t>Fv</a:t>
            </a:r>
            <a:r>
              <a:rPr lang="en-GB" sz="1600" b="0" dirty="0">
                <a:solidFill>
                  <a:schemeClr val="tx1"/>
                </a:solidFill>
                <a:latin typeface="Trebuchet MS" pitchFamily="34" charset="0"/>
              </a:rPr>
              <a:t>, Fab, </a:t>
            </a:r>
            <a:r>
              <a:rPr lang="en-GB" sz="1600" b="0" dirty="0" err="1">
                <a:solidFill>
                  <a:schemeClr val="tx1"/>
                </a:solidFill>
                <a:latin typeface="Trebuchet MS" pitchFamily="34" charset="0"/>
              </a:rPr>
              <a:t>IgG</a:t>
            </a:r>
            <a:r>
              <a:rPr lang="en-GB" sz="1600" b="0" dirty="0">
                <a:solidFill>
                  <a:schemeClr val="tx1"/>
                </a:solidFill>
                <a:latin typeface="Trebuchet MS" pitchFamily="34" charset="0"/>
              </a:rPr>
              <a:t>)</a:t>
            </a:r>
          </a:p>
          <a:p>
            <a:pPr algn="ctr"/>
            <a:r>
              <a:rPr lang="en-GB" sz="1200" b="0" dirty="0" smtClean="0">
                <a:solidFill>
                  <a:schemeClr val="tx1"/>
                </a:solidFill>
                <a:latin typeface="Trebuchet MS" pitchFamily="34" charset="0"/>
              </a:rPr>
              <a:t>Annotate </a:t>
            </a:r>
            <a:r>
              <a:rPr lang="en-GB" sz="1200" b="0" dirty="0">
                <a:solidFill>
                  <a:schemeClr val="tx1"/>
                </a:solidFill>
                <a:latin typeface="Trebuchet MS" pitchFamily="34" charset="0"/>
              </a:rPr>
              <a:t>Antibody Sequence</a:t>
            </a:r>
          </a:p>
          <a:p>
            <a:pPr algn="ctr"/>
            <a:r>
              <a:rPr lang="en-GB" sz="1200" b="0" dirty="0">
                <a:solidFill>
                  <a:schemeClr val="tx1"/>
                </a:solidFill>
                <a:latin typeface="Trebuchet MS" pitchFamily="34" charset="0"/>
              </a:rPr>
              <a:t>Identify Framework Templates</a:t>
            </a:r>
          </a:p>
          <a:p>
            <a:pPr marL="0" marR="0" indent="0" algn="ctr"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Trebuchet MS" pitchFamily="34" charset="0"/>
            </a:endParaRPr>
          </a:p>
        </p:txBody>
      </p:sp>
      <p:sp>
        <p:nvSpPr>
          <p:cNvPr id="19" name="Rounded Rectangle 18"/>
          <p:cNvSpPr/>
          <p:nvPr/>
        </p:nvSpPr>
        <p:spPr bwMode="auto">
          <a:xfrm>
            <a:off x="106557" y="3624437"/>
            <a:ext cx="4768726" cy="578882"/>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Trebuchet MS" pitchFamily="34" charset="0"/>
              </a:rPr>
              <a:t>3. Analysis &amp; Selection of Framework Model</a:t>
            </a:r>
            <a:r>
              <a:rPr kumimoji="0" lang="en-GB" sz="1600" b="0" i="0" u="none" strike="noStrike" cap="none" normalizeH="0" dirty="0" smtClean="0">
                <a:ln>
                  <a:noFill/>
                </a:ln>
                <a:solidFill>
                  <a:schemeClr val="tx1"/>
                </a:solidFill>
                <a:effectLst/>
                <a:latin typeface="Trebuchet MS" pitchFamily="34" charset="0"/>
              </a:rPr>
              <a:t>(s)</a:t>
            </a:r>
          </a:p>
          <a:p>
            <a:pPr lvl="1" algn="ctr"/>
            <a:r>
              <a:rPr lang="en-GB" sz="1200" b="0" i="1" dirty="0">
                <a:solidFill>
                  <a:schemeClr val="tx1"/>
                </a:solidFill>
                <a:latin typeface="Trebuchet MS" pitchFamily="34" charset="0"/>
              </a:rPr>
              <a:t>Evaluate quality  of templates</a:t>
            </a:r>
          </a:p>
        </p:txBody>
      </p:sp>
      <p:sp>
        <p:nvSpPr>
          <p:cNvPr id="22" name="Rounded Rectangle 21"/>
          <p:cNvSpPr/>
          <p:nvPr/>
        </p:nvSpPr>
        <p:spPr bwMode="auto">
          <a:xfrm>
            <a:off x="102601" y="4629085"/>
            <a:ext cx="4776639" cy="578882"/>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GB" sz="1600" b="0" dirty="0" smtClean="0">
                <a:solidFill>
                  <a:schemeClr val="tx1"/>
                </a:solidFill>
                <a:latin typeface="Trebuchet MS" pitchFamily="34" charset="0"/>
              </a:rPr>
              <a:t>4</a:t>
            </a:r>
            <a:r>
              <a:rPr kumimoji="0" lang="en-GB" sz="1600" b="0" i="0" u="none" strike="noStrike" cap="none" normalizeH="0" baseline="0" dirty="0" smtClean="0">
                <a:ln>
                  <a:noFill/>
                </a:ln>
                <a:solidFill>
                  <a:schemeClr val="tx1"/>
                </a:solidFill>
                <a:effectLst/>
                <a:latin typeface="Trebuchet MS" pitchFamily="34" charset="0"/>
              </a:rPr>
              <a:t>. Loop Refinement (CDR)</a:t>
            </a:r>
          </a:p>
          <a:p>
            <a:pPr algn="ctr"/>
            <a:r>
              <a:rPr lang="en-GB" sz="1200" b="0" dirty="0" smtClean="0">
                <a:solidFill>
                  <a:schemeClr val="tx1"/>
                </a:solidFill>
                <a:latin typeface="Trebuchet MS" pitchFamily="34" charset="0"/>
              </a:rPr>
              <a:t>Model Antibody Loops</a:t>
            </a:r>
            <a:endParaRPr lang="en-GB" sz="1200" b="0" dirty="0">
              <a:solidFill>
                <a:schemeClr val="tx1"/>
              </a:solidFill>
              <a:latin typeface="Trebuchet MS" pitchFamily="34" charset="0"/>
            </a:endParaRPr>
          </a:p>
        </p:txBody>
      </p:sp>
      <p:sp>
        <p:nvSpPr>
          <p:cNvPr id="23" name="Rounded Rectangle 22"/>
          <p:cNvSpPr/>
          <p:nvPr/>
        </p:nvSpPr>
        <p:spPr bwMode="auto">
          <a:xfrm>
            <a:off x="102601" y="5633733"/>
            <a:ext cx="4776639" cy="578882"/>
          </a:xfrm>
          <a:prstGeom prst="round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kumimoji="0" lang="en-GB" sz="1600" b="0" i="0" u="none" strike="noStrike" cap="none" normalizeH="0" baseline="0" dirty="0" smtClean="0">
                <a:ln>
                  <a:noFill/>
                </a:ln>
                <a:solidFill>
                  <a:schemeClr val="tx1"/>
                </a:solidFill>
                <a:effectLst/>
                <a:latin typeface="Trebuchet MS" pitchFamily="34" charset="0"/>
              </a:rPr>
              <a:t>5</a:t>
            </a:r>
            <a:r>
              <a:rPr lang="en-GB" sz="1600" b="0" dirty="0" smtClean="0">
                <a:solidFill>
                  <a:schemeClr val="tx1"/>
                </a:solidFill>
                <a:latin typeface="Trebuchet MS" pitchFamily="34" charset="0"/>
              </a:rPr>
              <a:t>. </a:t>
            </a:r>
            <a:r>
              <a:rPr lang="en-GB" sz="1600" b="0" i="1" dirty="0" smtClean="0">
                <a:solidFill>
                  <a:schemeClr val="tx1"/>
                </a:solidFill>
                <a:latin typeface="Trebuchet MS" pitchFamily="34" charset="0"/>
              </a:rPr>
              <a:t>De Novo </a:t>
            </a:r>
            <a:r>
              <a:rPr lang="en-GB" sz="1600" b="0" dirty="0" smtClean="0">
                <a:solidFill>
                  <a:schemeClr val="tx1"/>
                </a:solidFill>
                <a:latin typeface="Trebuchet MS" pitchFamily="34" charset="0"/>
              </a:rPr>
              <a:t>Loop Modeling (Optional)</a:t>
            </a:r>
          </a:p>
          <a:p>
            <a:pPr algn="ctr"/>
            <a:r>
              <a:rPr lang="en-GB" sz="1200" b="0" dirty="0" smtClean="0">
                <a:solidFill>
                  <a:schemeClr val="tx1"/>
                </a:solidFill>
                <a:latin typeface="Trebuchet MS" pitchFamily="34" charset="0"/>
              </a:rPr>
              <a:t>Loop Refinement</a:t>
            </a:r>
            <a:endParaRPr lang="en-GB" sz="1200" b="0" dirty="0">
              <a:solidFill>
                <a:schemeClr val="tx1"/>
              </a:solidFill>
              <a:latin typeface="Trebuchet MS" pitchFamily="34" charset="0"/>
            </a:endParaRPr>
          </a:p>
        </p:txBody>
      </p:sp>
      <p:sp>
        <p:nvSpPr>
          <p:cNvPr id="24" name="Down Arrow 23"/>
          <p:cNvSpPr/>
          <p:nvPr/>
        </p:nvSpPr>
        <p:spPr bwMode="auto">
          <a:xfrm>
            <a:off x="2375705" y="3296339"/>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sp>
        <p:nvSpPr>
          <p:cNvPr id="25" name="Down Arrow 24"/>
          <p:cNvSpPr/>
          <p:nvPr/>
        </p:nvSpPr>
        <p:spPr bwMode="auto">
          <a:xfrm>
            <a:off x="2375705" y="4300987"/>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sp>
        <p:nvSpPr>
          <p:cNvPr id="26" name="Down Arrow 25"/>
          <p:cNvSpPr/>
          <p:nvPr/>
        </p:nvSpPr>
        <p:spPr bwMode="auto">
          <a:xfrm>
            <a:off x="2375705" y="5305635"/>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sp>
        <p:nvSpPr>
          <p:cNvPr id="27" name="Rounded Rectangle 26"/>
          <p:cNvSpPr/>
          <p:nvPr/>
        </p:nvSpPr>
        <p:spPr bwMode="auto">
          <a:xfrm>
            <a:off x="106557" y="2619789"/>
            <a:ext cx="4768726" cy="578882"/>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Trebuchet MS" pitchFamily="34" charset="0"/>
              </a:rPr>
              <a:t>2. Framework</a:t>
            </a:r>
            <a:r>
              <a:rPr kumimoji="0" lang="en-GB" sz="1600" b="0" i="0" u="none" strike="noStrike" cap="none" normalizeH="0" dirty="0" smtClean="0">
                <a:ln>
                  <a:noFill/>
                </a:ln>
                <a:solidFill>
                  <a:schemeClr val="tx1"/>
                </a:solidFill>
                <a:effectLst/>
                <a:latin typeface="Trebuchet MS" pitchFamily="34" charset="0"/>
              </a:rPr>
              <a:t> Model Generation</a:t>
            </a:r>
          </a:p>
          <a:p>
            <a:pPr algn="ctr"/>
            <a:r>
              <a:rPr lang="en-US" sz="1200" b="0" dirty="0">
                <a:solidFill>
                  <a:schemeClr val="tx1"/>
                </a:solidFill>
                <a:latin typeface="Trebuchet MS" pitchFamily="34" charset="0"/>
              </a:rPr>
              <a:t>Model Antibody Framework </a:t>
            </a:r>
            <a:r>
              <a:rPr lang="en-US" sz="1200" b="0" i="1" dirty="0">
                <a:solidFill>
                  <a:schemeClr val="tx1"/>
                </a:solidFill>
                <a:latin typeface="Trebuchet MS" pitchFamily="34" charset="0"/>
              </a:rPr>
              <a:t>from templates</a:t>
            </a:r>
          </a:p>
        </p:txBody>
      </p:sp>
      <p:sp>
        <p:nvSpPr>
          <p:cNvPr id="28" name="Down Arrow 27"/>
          <p:cNvSpPr/>
          <p:nvPr/>
        </p:nvSpPr>
        <p:spPr bwMode="auto">
          <a:xfrm>
            <a:off x="2375705" y="2291691"/>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100011" y="2060443"/>
            <a:ext cx="3850159" cy="270222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6339399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5. </a:t>
            </a:r>
            <a:r>
              <a:rPr lang="en-GB" i="1" dirty="0"/>
              <a:t>De Novo </a:t>
            </a:r>
            <a:r>
              <a:rPr lang="en-GB" dirty="0"/>
              <a:t>Loop </a:t>
            </a:r>
            <a:r>
              <a:rPr lang="en-GB" dirty="0" err="1"/>
              <a:t>Modeling</a:t>
            </a:r>
            <a:r>
              <a:rPr lang="en-GB" dirty="0"/>
              <a:t> (Optional)</a:t>
            </a:r>
          </a:p>
        </p:txBody>
      </p:sp>
      <p:sp>
        <p:nvSpPr>
          <p:cNvPr id="10" name="Rounded Rectangle 9"/>
          <p:cNvSpPr/>
          <p:nvPr/>
        </p:nvSpPr>
        <p:spPr bwMode="auto">
          <a:xfrm>
            <a:off x="232235" y="4996800"/>
            <a:ext cx="8679530" cy="1770698"/>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r>
              <a:rPr lang="en-US" sz="1400" b="0" dirty="0">
                <a:solidFill>
                  <a:schemeClr val="tx1"/>
                </a:solidFill>
                <a:latin typeface="Trebuchet MS" pitchFamily="34" charset="0"/>
              </a:rPr>
              <a:t>Note: Longer loops require greater computational effort and give lower confidence results</a:t>
            </a:r>
          </a:p>
          <a:p>
            <a:pPr marL="266700" indent="-266700">
              <a:buFont typeface="Arial" pitchFamily="34" charset="0"/>
              <a:buChar char="•"/>
            </a:pPr>
            <a:r>
              <a:rPr lang="en-US" sz="1400" b="0" dirty="0">
                <a:solidFill>
                  <a:schemeClr val="tx1"/>
                </a:solidFill>
                <a:latin typeface="Trebuchet MS" pitchFamily="34" charset="0"/>
              </a:rPr>
              <a:t>The de novo method is generally effective for loops up to 10-12 residues in </a:t>
            </a:r>
            <a:r>
              <a:rPr lang="en-US" sz="1400" b="0" dirty="0" smtClean="0">
                <a:solidFill>
                  <a:schemeClr val="tx1"/>
                </a:solidFill>
                <a:latin typeface="Trebuchet MS" pitchFamily="34" charset="0"/>
              </a:rPr>
              <a:t>length</a:t>
            </a:r>
          </a:p>
          <a:p>
            <a:pPr marL="266700" indent="-266700">
              <a:buFont typeface="Arial" pitchFamily="34" charset="0"/>
              <a:buChar char="•"/>
            </a:pPr>
            <a:r>
              <a:rPr lang="en-US" sz="1400" b="0" dirty="0" smtClean="0">
                <a:solidFill>
                  <a:schemeClr val="tx1"/>
                </a:solidFill>
                <a:latin typeface="Trebuchet MS" pitchFamily="34" charset="0"/>
              </a:rPr>
              <a:t>If </a:t>
            </a:r>
            <a:r>
              <a:rPr lang="en-US" sz="1400" b="0" dirty="0">
                <a:solidFill>
                  <a:schemeClr val="tx1"/>
                </a:solidFill>
                <a:latin typeface="Trebuchet MS" pitchFamily="34" charset="0"/>
              </a:rPr>
              <a:t>the loop to be modeled is longer than this:</a:t>
            </a:r>
          </a:p>
          <a:p>
            <a:pPr marL="742950" lvl="1" indent="-285750">
              <a:buSzPct val="80000"/>
              <a:buFont typeface="Courier New" pitchFamily="49" charset="0"/>
              <a:buChar char="o"/>
            </a:pPr>
            <a:r>
              <a:rPr lang="en-US" sz="1400" b="0" dirty="0">
                <a:solidFill>
                  <a:schemeClr val="tx1"/>
                </a:solidFill>
                <a:latin typeface="Trebuchet MS" pitchFamily="34" charset="0"/>
              </a:rPr>
              <a:t>Look at the secondary structure assignment for the loop residues and select only the residues in the coil </a:t>
            </a:r>
            <a:r>
              <a:rPr lang="en-US" sz="1400" b="0" dirty="0" smtClean="0">
                <a:solidFill>
                  <a:schemeClr val="tx1"/>
                </a:solidFill>
                <a:latin typeface="Trebuchet MS" pitchFamily="34" charset="0"/>
              </a:rPr>
              <a:t>conformation</a:t>
            </a:r>
          </a:p>
          <a:p>
            <a:pPr marL="742950" lvl="1" indent="-285750">
              <a:buSzPct val="80000"/>
              <a:buFont typeface="Courier New" pitchFamily="49" charset="0"/>
              <a:buChar char="o"/>
            </a:pPr>
            <a:r>
              <a:rPr lang="en-US" sz="1400" b="0" dirty="0" smtClean="0">
                <a:solidFill>
                  <a:schemeClr val="tx1"/>
                </a:solidFill>
                <a:latin typeface="Trebuchet MS" pitchFamily="34" charset="0"/>
              </a:rPr>
              <a:t>Residues </a:t>
            </a:r>
            <a:r>
              <a:rPr lang="en-US" sz="1400" b="0" dirty="0">
                <a:solidFill>
                  <a:schemeClr val="tx1"/>
                </a:solidFill>
                <a:latin typeface="Trebuchet MS" pitchFamily="34" charset="0"/>
              </a:rPr>
              <a:t>in the sheet conformation at the ends of the loop are removed to maintain the conformation of the loop </a:t>
            </a:r>
            <a:r>
              <a:rPr lang="en-US" sz="1400" b="0" dirty="0" smtClean="0">
                <a:solidFill>
                  <a:schemeClr val="tx1"/>
                </a:solidFill>
                <a:latin typeface="Trebuchet MS" pitchFamily="34" charset="0"/>
              </a:rPr>
              <a:t>base</a:t>
            </a:r>
            <a:endParaRPr lang="en-US" sz="1400" b="0" dirty="0">
              <a:solidFill>
                <a:schemeClr val="tx1"/>
              </a:solidFill>
              <a:latin typeface="Trebuchet MS" pitchFamily="34" charset="0"/>
            </a:endParaRPr>
          </a:p>
        </p:txBody>
      </p:sp>
      <p:sp>
        <p:nvSpPr>
          <p:cNvPr id="7" name="Rounded Rectangle 6"/>
          <p:cNvSpPr/>
          <p:nvPr/>
        </p:nvSpPr>
        <p:spPr bwMode="auto">
          <a:xfrm>
            <a:off x="2678400" y="658800"/>
            <a:ext cx="6375230" cy="1532334"/>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An alternative to template based loop modeling is the de novo approach using the Loop Refinement </a:t>
            </a:r>
            <a:r>
              <a:rPr lang="en-US" sz="1400" b="0" dirty="0" smtClean="0">
                <a:solidFill>
                  <a:schemeClr val="tx1"/>
                </a:solidFill>
                <a:latin typeface="Trebuchet MS" pitchFamily="34" charset="0"/>
              </a:rPr>
              <a:t>protocol - this </a:t>
            </a:r>
            <a:r>
              <a:rPr lang="en-US" sz="1400" b="0" dirty="0">
                <a:solidFill>
                  <a:schemeClr val="tx1"/>
                </a:solidFill>
                <a:latin typeface="Trebuchet MS" pitchFamily="34" charset="0"/>
              </a:rPr>
              <a:t>approach is useful </a:t>
            </a:r>
            <a:r>
              <a:rPr lang="en-US" sz="1400" b="0" dirty="0" smtClean="0">
                <a:solidFill>
                  <a:schemeClr val="tx1"/>
                </a:solidFill>
                <a:latin typeface="Trebuchet MS" pitchFamily="34" charset="0"/>
              </a:rPr>
              <a:t>when:</a:t>
            </a:r>
            <a:endParaRPr lang="en-US" sz="1400" b="0" dirty="0">
              <a:solidFill>
                <a:schemeClr val="tx1"/>
              </a:solidFill>
              <a:latin typeface="Trebuchet MS" pitchFamily="34" charset="0"/>
            </a:endParaRPr>
          </a:p>
          <a:p>
            <a:pPr marL="266700" indent="-266700">
              <a:buFont typeface="Arial" pitchFamily="34" charset="0"/>
              <a:buChar char="•"/>
            </a:pPr>
            <a:r>
              <a:rPr lang="en-US" sz="1400" b="0" dirty="0">
                <a:solidFill>
                  <a:schemeClr val="tx1"/>
                </a:solidFill>
                <a:latin typeface="Trebuchet MS" pitchFamily="34" charset="0"/>
              </a:rPr>
              <a:t>No good quality, high similarity loop template matches are found using Model Antibody Loops</a:t>
            </a:r>
          </a:p>
          <a:p>
            <a:pPr marL="266700" indent="-266700">
              <a:buFont typeface="Arial" pitchFamily="34" charset="0"/>
              <a:buChar char="•"/>
            </a:pPr>
            <a:r>
              <a:rPr lang="en-US" sz="1400" b="0" dirty="0">
                <a:solidFill>
                  <a:schemeClr val="tx1"/>
                </a:solidFill>
                <a:latin typeface="Trebuchet MS" pitchFamily="34" charset="0"/>
              </a:rPr>
              <a:t>A loop is very flexible and a better understanding of the possible loop conformations is needed</a:t>
            </a:r>
          </a:p>
        </p:txBody>
      </p:sp>
    </p:spTree>
    <p:extLst>
      <p:ext uri="{BB962C8B-B14F-4D97-AF65-F5344CB8AC3E}">
        <p14:creationId xmlns:p14="http://schemas.microsoft.com/office/powerpoint/2010/main" xmlns="" val="95081491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5. </a:t>
            </a:r>
            <a:r>
              <a:rPr lang="en-GB" i="1" dirty="0"/>
              <a:t>De Novo </a:t>
            </a:r>
            <a:r>
              <a:rPr lang="en-GB" dirty="0"/>
              <a:t>Loop </a:t>
            </a:r>
            <a:r>
              <a:rPr lang="en-GB" dirty="0" err="1"/>
              <a:t>Modeling</a:t>
            </a:r>
            <a:r>
              <a:rPr lang="en-GB" dirty="0"/>
              <a:t> (Optional)</a:t>
            </a:r>
          </a:p>
        </p:txBody>
      </p:sp>
      <p:sp>
        <p:nvSpPr>
          <p:cNvPr id="10" name="Rounded Rectangle 9"/>
          <p:cNvSpPr/>
          <p:nvPr/>
        </p:nvSpPr>
        <p:spPr bwMode="auto">
          <a:xfrm>
            <a:off x="341316" y="5950800"/>
            <a:ext cx="8461369" cy="817245"/>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180975" indent="-180975">
              <a:buFont typeface="Arial" pitchFamily="34" charset="0"/>
              <a:buChar char="•"/>
            </a:pPr>
            <a:r>
              <a:rPr lang="en-US" sz="1400" b="0" dirty="0">
                <a:solidFill>
                  <a:schemeClr val="tx1"/>
                </a:solidFill>
                <a:latin typeface="Trebuchet MS" pitchFamily="34" charset="0"/>
              </a:rPr>
              <a:t>In this example the H3 loop from the IMGT numbering scheme is 13 residues long (residues 105-117</a:t>
            </a:r>
            <a:r>
              <a:rPr lang="en-US" sz="1400" b="0" dirty="0" smtClean="0">
                <a:solidFill>
                  <a:schemeClr val="tx1"/>
                </a:solidFill>
                <a:latin typeface="Trebuchet MS" pitchFamily="34" charset="0"/>
              </a:rPr>
              <a:t>)</a:t>
            </a:r>
          </a:p>
          <a:p>
            <a:pPr marL="180975" indent="-180975">
              <a:buFont typeface="Arial" pitchFamily="34" charset="0"/>
              <a:buChar char="•"/>
            </a:pPr>
            <a:r>
              <a:rPr lang="en-US" sz="1400" b="0" dirty="0" smtClean="0">
                <a:solidFill>
                  <a:schemeClr val="tx1"/>
                </a:solidFill>
                <a:latin typeface="Trebuchet MS" pitchFamily="34" charset="0"/>
              </a:rPr>
              <a:t>Based </a:t>
            </a:r>
            <a:r>
              <a:rPr lang="en-US" sz="1400" b="0" dirty="0">
                <a:solidFill>
                  <a:schemeClr val="tx1"/>
                </a:solidFill>
                <a:latin typeface="Trebuchet MS" pitchFamily="34" charset="0"/>
              </a:rPr>
              <a:t>on the secondary structure assignment we can reduce the loop to be modeled to residues 107-116 (10 residues</a:t>
            </a:r>
            <a:r>
              <a:rPr lang="en-US" sz="1400" b="0" dirty="0" smtClean="0">
                <a:solidFill>
                  <a:schemeClr val="tx1"/>
                </a:solidFill>
                <a:latin typeface="Trebuchet MS" pitchFamily="34" charset="0"/>
              </a:rPr>
              <a:t>)</a:t>
            </a:r>
            <a:endParaRPr lang="en-US" sz="1400" b="0" dirty="0">
              <a:solidFill>
                <a:schemeClr val="tx1"/>
              </a:solidFill>
              <a:latin typeface="Trebuchet MS" pitchFamily="34" charset="0"/>
            </a:endParaRPr>
          </a:p>
        </p:txBody>
      </p:sp>
      <p:sp>
        <p:nvSpPr>
          <p:cNvPr id="7" name="Rounded Rectangle 6"/>
          <p:cNvSpPr/>
          <p:nvPr/>
        </p:nvSpPr>
        <p:spPr bwMode="auto">
          <a:xfrm>
            <a:off x="180245" y="658800"/>
            <a:ext cx="8783510" cy="1293971"/>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180975" indent="-180975">
              <a:buFont typeface="Arial" pitchFamily="34" charset="0"/>
              <a:buChar char="•"/>
            </a:pPr>
            <a:r>
              <a:rPr lang="en-US" sz="1400" b="0" dirty="0">
                <a:solidFill>
                  <a:schemeClr val="tx1"/>
                </a:solidFill>
                <a:latin typeface="Trebuchet MS" pitchFamily="34" charset="0"/>
              </a:rPr>
              <a:t>The </a:t>
            </a:r>
            <a:r>
              <a:rPr lang="en-US" sz="1400" dirty="0">
                <a:solidFill>
                  <a:schemeClr val="tx1"/>
                </a:solidFill>
                <a:latin typeface="Trebuchet MS" pitchFamily="34" charset="0"/>
              </a:rPr>
              <a:t>Loop Refinement </a:t>
            </a:r>
            <a:r>
              <a:rPr lang="en-US" sz="1400" b="0" dirty="0">
                <a:solidFill>
                  <a:schemeClr val="tx1"/>
                </a:solidFill>
                <a:latin typeface="Trebuchet MS" pitchFamily="34" charset="0"/>
              </a:rPr>
              <a:t>protocol generates loop conformations based on systematic conformational sampling of the loop backbone and </a:t>
            </a:r>
            <a:r>
              <a:rPr lang="en-US" sz="1400" b="0" dirty="0" err="1" smtClean="0">
                <a:solidFill>
                  <a:schemeClr val="tx1"/>
                </a:solidFill>
                <a:latin typeface="Trebuchet MS" pitchFamily="34" charset="0"/>
              </a:rPr>
              <a:t>CHARMm</a:t>
            </a:r>
            <a:r>
              <a:rPr lang="en-US" sz="1400" b="0" dirty="0" smtClean="0">
                <a:solidFill>
                  <a:schemeClr val="tx1"/>
                </a:solidFill>
                <a:latin typeface="Trebuchet MS" pitchFamily="34" charset="0"/>
              </a:rPr>
              <a:t> </a:t>
            </a:r>
            <a:r>
              <a:rPr lang="en-US" sz="1400" b="0" dirty="0">
                <a:solidFill>
                  <a:schemeClr val="tx1"/>
                </a:solidFill>
                <a:latin typeface="Trebuchet MS" pitchFamily="34" charset="0"/>
              </a:rPr>
              <a:t>energy minimization</a:t>
            </a:r>
          </a:p>
          <a:p>
            <a:pPr marL="180975" indent="-180975">
              <a:buFont typeface="Arial" pitchFamily="34" charset="0"/>
              <a:buChar char="•"/>
            </a:pPr>
            <a:r>
              <a:rPr lang="en-US" sz="1400" b="0" dirty="0">
                <a:solidFill>
                  <a:schemeClr val="tx1"/>
                </a:solidFill>
                <a:latin typeface="Trebuchet MS" pitchFamily="34" charset="0"/>
              </a:rPr>
              <a:t>A force field assignment for the model is required – the recommended </a:t>
            </a:r>
            <a:r>
              <a:rPr lang="en-US" sz="1400" b="0" dirty="0" err="1">
                <a:solidFill>
                  <a:schemeClr val="tx1"/>
                </a:solidFill>
                <a:latin typeface="Trebuchet MS" pitchFamily="34" charset="0"/>
              </a:rPr>
              <a:t>forcefield</a:t>
            </a:r>
            <a:r>
              <a:rPr lang="en-US" sz="1400" b="0" dirty="0">
                <a:solidFill>
                  <a:schemeClr val="tx1"/>
                </a:solidFill>
                <a:latin typeface="Trebuchet MS" pitchFamily="34" charset="0"/>
              </a:rPr>
              <a:t> for this protocol is the </a:t>
            </a:r>
            <a:r>
              <a:rPr lang="en-US" sz="1400" b="0" dirty="0" err="1">
                <a:solidFill>
                  <a:schemeClr val="tx1"/>
                </a:solidFill>
                <a:latin typeface="Trebuchet MS" pitchFamily="34" charset="0"/>
              </a:rPr>
              <a:t>CHARMm</a:t>
            </a:r>
            <a:r>
              <a:rPr lang="en-US" sz="1400" b="0" dirty="0">
                <a:solidFill>
                  <a:schemeClr val="tx1"/>
                </a:solidFill>
                <a:latin typeface="Trebuchet MS" pitchFamily="34" charset="0"/>
              </a:rPr>
              <a:t> Polar H </a:t>
            </a:r>
            <a:r>
              <a:rPr lang="en-US" sz="1400" b="0" dirty="0" err="1">
                <a:solidFill>
                  <a:schemeClr val="tx1"/>
                </a:solidFill>
                <a:latin typeface="Trebuchet MS" pitchFamily="34" charset="0"/>
              </a:rPr>
              <a:t>forcefield</a:t>
            </a:r>
            <a:r>
              <a:rPr lang="en-US" sz="1400" b="0" dirty="0">
                <a:solidFill>
                  <a:schemeClr val="tx1"/>
                </a:solidFill>
                <a:latin typeface="Trebuchet MS" pitchFamily="34" charset="0"/>
              </a:rPr>
              <a:t> because it is the most validated and faster than the other </a:t>
            </a:r>
            <a:r>
              <a:rPr lang="en-US" sz="1400" b="0" dirty="0" err="1" smtClean="0">
                <a:solidFill>
                  <a:schemeClr val="tx1"/>
                </a:solidFill>
                <a:latin typeface="Trebuchet MS" pitchFamily="34" charset="0"/>
              </a:rPr>
              <a:t>forcefields</a:t>
            </a:r>
            <a:endParaRPr lang="en-US" sz="1400" b="0" dirty="0">
              <a:solidFill>
                <a:schemeClr val="tx1"/>
              </a:solidFill>
              <a:latin typeface="Trebuchet MS" pitchFamily="34" charset="0"/>
            </a:endParaRPr>
          </a:p>
          <a:p>
            <a:pPr marL="180975" indent="-180975">
              <a:buFont typeface="Arial" pitchFamily="34" charset="0"/>
              <a:buChar char="•"/>
            </a:pPr>
            <a:r>
              <a:rPr lang="en-US" sz="1400" b="0" dirty="0">
                <a:solidFill>
                  <a:schemeClr val="tx1"/>
                </a:solidFill>
                <a:latin typeface="Trebuchet MS" pitchFamily="34" charset="0"/>
              </a:rPr>
              <a:t>The model can be typed using the Change </a:t>
            </a:r>
            <a:r>
              <a:rPr lang="en-US" sz="1400" b="0" dirty="0" err="1">
                <a:solidFill>
                  <a:schemeClr val="tx1"/>
                </a:solidFill>
                <a:latin typeface="Trebuchet MS" pitchFamily="34" charset="0"/>
              </a:rPr>
              <a:t>Forcefield</a:t>
            </a:r>
            <a:r>
              <a:rPr lang="en-US" sz="1400" b="0" dirty="0">
                <a:solidFill>
                  <a:schemeClr val="tx1"/>
                </a:solidFill>
                <a:latin typeface="Trebuchet MS" pitchFamily="34" charset="0"/>
              </a:rPr>
              <a:t> tool panel under the Simulations </a:t>
            </a:r>
            <a:r>
              <a:rPr lang="en-US" sz="1400" b="0" dirty="0" smtClean="0">
                <a:solidFill>
                  <a:schemeClr val="tx1"/>
                </a:solidFill>
                <a:latin typeface="Trebuchet MS" pitchFamily="34" charset="0"/>
              </a:rPr>
              <a:t>toolset</a:t>
            </a:r>
            <a:endParaRPr lang="en-US" sz="1400" b="0" dirty="0">
              <a:solidFill>
                <a:schemeClr val="tx1"/>
              </a:solidFill>
              <a:latin typeface="Trebuchet MS" pitchFamily="34" charset="0"/>
            </a:endParaRPr>
          </a:p>
        </p:txBody>
      </p:sp>
      <p:sp>
        <p:nvSpPr>
          <p:cNvPr id="12" name="Oval 11"/>
          <p:cNvSpPr/>
          <p:nvPr/>
        </p:nvSpPr>
        <p:spPr bwMode="auto">
          <a:xfrm>
            <a:off x="324000" y="5349250"/>
            <a:ext cx="844910" cy="288000"/>
          </a:xfrm>
          <a:prstGeom prst="ellipse">
            <a:avLst/>
          </a:prstGeom>
          <a:noFill/>
          <a:ln w="12700">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pic>
        <p:nvPicPr>
          <p:cNvPr id="13"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80000" y="2702670"/>
            <a:ext cx="4084320" cy="23469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43749364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childTnLst>
                                </p:cTn>
                              </p:par>
                            </p:childTnLst>
                          </p:cTn>
                        </p:par>
                        <p:par>
                          <p:cTn id="17" fill="hold">
                            <p:stCondLst>
                              <p:cond delay="20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animBg="1"/>
      <p:bldP spid="12"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97220" y="3361800"/>
            <a:ext cx="2849880" cy="102108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5. </a:t>
            </a:r>
            <a:r>
              <a:rPr lang="en-GB" i="1" dirty="0"/>
              <a:t>De Novo </a:t>
            </a:r>
            <a:r>
              <a:rPr lang="en-GB" dirty="0"/>
              <a:t>Loop </a:t>
            </a:r>
            <a:r>
              <a:rPr lang="en-GB" dirty="0" err="1"/>
              <a:t>Modeling</a:t>
            </a:r>
            <a:r>
              <a:rPr lang="en-GB" dirty="0"/>
              <a:t> (Optional)</a:t>
            </a:r>
          </a:p>
        </p:txBody>
      </p:sp>
      <p:sp>
        <p:nvSpPr>
          <p:cNvPr id="11" name="Oval 10"/>
          <p:cNvSpPr/>
          <p:nvPr/>
        </p:nvSpPr>
        <p:spPr bwMode="auto">
          <a:xfrm>
            <a:off x="2498130" y="5587200"/>
            <a:ext cx="1382580" cy="288000"/>
          </a:xfrm>
          <a:prstGeom prst="ellipse">
            <a:avLst/>
          </a:prstGeom>
          <a:noFill/>
          <a:ln w="12700">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8" name="Rounded Rectangle 7"/>
          <p:cNvSpPr/>
          <p:nvPr/>
        </p:nvSpPr>
        <p:spPr bwMode="auto">
          <a:xfrm>
            <a:off x="180245" y="658800"/>
            <a:ext cx="8783510" cy="1770698"/>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Loop Refinement </a:t>
            </a:r>
            <a:r>
              <a:rPr lang="en-US" sz="1400" b="0" dirty="0" smtClean="0">
                <a:solidFill>
                  <a:schemeClr val="tx1"/>
                </a:solidFill>
                <a:latin typeface="Trebuchet MS" pitchFamily="34" charset="0"/>
              </a:rPr>
              <a:t>Results</a:t>
            </a:r>
          </a:p>
          <a:p>
            <a:pPr marL="180975" indent="-180975">
              <a:buFont typeface="Arial" pitchFamily="34" charset="0"/>
              <a:buChar char="•"/>
            </a:pPr>
            <a:r>
              <a:rPr lang="en-US" sz="1400" b="0" dirty="0">
                <a:solidFill>
                  <a:schemeClr val="tx1"/>
                </a:solidFill>
                <a:latin typeface="Trebuchet MS" pitchFamily="34" charset="0"/>
              </a:rPr>
              <a:t>C</a:t>
            </a:r>
            <a:r>
              <a:rPr lang="en-US" sz="1400" b="0" dirty="0" smtClean="0">
                <a:solidFill>
                  <a:schemeClr val="tx1"/>
                </a:solidFill>
                <a:latin typeface="Trebuchet MS" pitchFamily="34" charset="0"/>
              </a:rPr>
              <a:t>onformations </a:t>
            </a:r>
            <a:r>
              <a:rPr lang="en-US" sz="1400" b="0" dirty="0">
                <a:solidFill>
                  <a:schemeClr val="tx1"/>
                </a:solidFill>
                <a:latin typeface="Trebuchet MS" pitchFamily="34" charset="0"/>
              </a:rPr>
              <a:t>of all loop </a:t>
            </a:r>
            <a:r>
              <a:rPr lang="en-US" sz="1400" b="0" dirty="0" smtClean="0">
                <a:solidFill>
                  <a:schemeClr val="tx1"/>
                </a:solidFill>
                <a:latin typeface="Trebuchet MS" pitchFamily="34" charset="0"/>
              </a:rPr>
              <a:t>models ranked by loop energy</a:t>
            </a:r>
          </a:p>
          <a:p>
            <a:pPr marL="180975" indent="-180975">
              <a:buFont typeface="Arial" pitchFamily="34" charset="0"/>
              <a:buChar char="•"/>
            </a:pPr>
            <a:r>
              <a:rPr lang="en-US" sz="1400" b="0" dirty="0" err="1">
                <a:solidFill>
                  <a:schemeClr val="tx1"/>
                </a:solidFill>
                <a:latin typeface="Trebuchet MS" pitchFamily="34" charset="0"/>
              </a:rPr>
              <a:t>D</a:t>
            </a:r>
            <a:r>
              <a:rPr lang="en-US" sz="1400" b="0" dirty="0" err="1" smtClean="0">
                <a:solidFill>
                  <a:schemeClr val="tx1"/>
                </a:solidFill>
                <a:latin typeface="Trebuchet MS" pitchFamily="34" charset="0"/>
              </a:rPr>
              <a:t>endrogram</a:t>
            </a:r>
            <a:r>
              <a:rPr lang="en-US" sz="1400" b="0" dirty="0" smtClean="0">
                <a:solidFill>
                  <a:schemeClr val="tx1"/>
                </a:solidFill>
                <a:latin typeface="Trebuchet MS" pitchFamily="34" charset="0"/>
              </a:rPr>
              <a:t> </a:t>
            </a:r>
            <a:r>
              <a:rPr lang="en-US" sz="1400" b="0" dirty="0">
                <a:solidFill>
                  <a:schemeClr val="tx1"/>
                </a:solidFill>
                <a:latin typeface="Trebuchet MS" pitchFamily="34" charset="0"/>
              </a:rPr>
              <a:t>of the loop conformations based on the RMSD calculated using the main-chain atoms of the specified </a:t>
            </a:r>
            <a:r>
              <a:rPr lang="en-US" sz="1400" b="0" dirty="0" smtClean="0">
                <a:solidFill>
                  <a:schemeClr val="tx1"/>
                </a:solidFill>
                <a:latin typeface="Trebuchet MS" pitchFamily="34" charset="0"/>
              </a:rPr>
              <a:t>loop</a:t>
            </a:r>
          </a:p>
          <a:p>
            <a:pPr marL="180975" indent="-180975">
              <a:buFont typeface="Arial" pitchFamily="34" charset="0"/>
              <a:buChar char="•"/>
            </a:pPr>
            <a:r>
              <a:rPr lang="en-US" sz="1400" b="0" dirty="0" smtClean="0">
                <a:solidFill>
                  <a:schemeClr val="tx1"/>
                </a:solidFill>
                <a:latin typeface="Trebuchet MS" pitchFamily="34" charset="0"/>
              </a:rPr>
              <a:t>The </a:t>
            </a:r>
            <a:r>
              <a:rPr lang="en-US" sz="1400" b="0" dirty="0">
                <a:solidFill>
                  <a:schemeClr val="tx1"/>
                </a:solidFill>
                <a:latin typeface="Trebuchet MS" pitchFamily="34" charset="0"/>
              </a:rPr>
              <a:t>energy of each loop is expressed relative to the lowest energy loop </a:t>
            </a:r>
            <a:r>
              <a:rPr lang="en-US" sz="1400" b="0" dirty="0" smtClean="0">
                <a:solidFill>
                  <a:schemeClr val="tx1"/>
                </a:solidFill>
                <a:latin typeface="Trebuchet MS" pitchFamily="34" charset="0"/>
              </a:rPr>
              <a:t>conformation</a:t>
            </a:r>
            <a:endParaRPr lang="en-US" sz="1400" b="0" dirty="0">
              <a:solidFill>
                <a:schemeClr val="tx1"/>
              </a:solidFill>
              <a:latin typeface="Trebuchet MS" pitchFamily="34" charset="0"/>
            </a:endParaRPr>
          </a:p>
          <a:p>
            <a:pPr marL="180975" indent="-180975">
              <a:buFont typeface="Arial" pitchFamily="34" charset="0"/>
              <a:buChar char="•"/>
            </a:pPr>
            <a:r>
              <a:rPr lang="en-US" sz="1400" b="0" dirty="0">
                <a:solidFill>
                  <a:schemeClr val="tx1"/>
                </a:solidFill>
                <a:latin typeface="Trebuchet MS" pitchFamily="34" charset="0"/>
              </a:rPr>
              <a:t>Look for the lowest energy clusters where the best conformation is most likely to be found and display to examine the </a:t>
            </a:r>
            <a:r>
              <a:rPr lang="en-US" sz="1400" b="0" dirty="0" smtClean="0">
                <a:solidFill>
                  <a:schemeClr val="tx1"/>
                </a:solidFill>
                <a:latin typeface="Trebuchet MS" pitchFamily="34" charset="0"/>
              </a:rPr>
              <a:t>structures</a:t>
            </a:r>
            <a:endParaRPr lang="en-US" sz="1400" b="0" dirty="0">
              <a:solidFill>
                <a:schemeClr val="tx1"/>
              </a:solidFill>
              <a:latin typeface="Trebuchet MS" pitchFamily="34" charset="0"/>
            </a:endParaRPr>
          </a:p>
        </p:txBody>
      </p:sp>
      <p:sp>
        <p:nvSpPr>
          <p:cNvPr id="12" name="Rounded Rectangular Callout 11"/>
          <p:cNvSpPr/>
          <p:nvPr/>
        </p:nvSpPr>
        <p:spPr bwMode="auto">
          <a:xfrm>
            <a:off x="7106730" y="5012010"/>
            <a:ext cx="1428386" cy="578882"/>
          </a:xfrm>
          <a:prstGeom prst="wedgeRoundRectCallout">
            <a:avLst>
              <a:gd name="adj1" fmla="val 58236"/>
              <a:gd name="adj2" fmla="val -161478"/>
              <a:gd name="adj3" fmla="val 16667"/>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rPr>
              <a:t>Lowest Energy </a:t>
            </a:r>
            <a:r>
              <a:rPr lang="en-US" sz="1400" b="0" dirty="0" smtClean="0">
                <a:solidFill>
                  <a:schemeClr val="tx1"/>
                </a:solidFill>
              </a:rPr>
              <a:t>Loop - 0001</a:t>
            </a:r>
            <a:endParaRPr kumimoji="0" lang="en-GB" sz="1400" b="1"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xmlns="" val="21980500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027"/>
                                        </p:tgtEl>
                                        <p:attrNameLst>
                                          <p:attrName>style.visibility</p:attrName>
                                        </p:attrNameLst>
                                      </p:cBhvr>
                                      <p:to>
                                        <p:strVal val="visible"/>
                                      </p:to>
                                    </p:set>
                                    <p:animEffect transition="in" filter="fade">
                                      <p:cBhvr>
                                        <p:cTn id="16" dur="1000"/>
                                        <p:tgtEl>
                                          <p:spTgt spid="1027"/>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childTnLst>
                                </p:cTn>
                              </p:par>
                            </p:childTnLst>
                          </p:cTn>
                        </p:par>
                        <p:par>
                          <p:cTn id="21" fill="hold">
                            <p:stCondLst>
                              <p:cond delay="3000"/>
                            </p:stCondLst>
                            <p:childTnLst>
                              <p:par>
                                <p:cTn id="22" presetID="10" presetClass="entr" presetSubtype="0" fill="hold" nodeType="afterEffect">
                                  <p:stCondLst>
                                    <p:cond delay="0"/>
                                  </p:stCondLst>
                                  <p:childTnLst>
                                    <p:set>
                                      <p:cBhvr>
                                        <p:cTn id="23" dur="1" fill="hold">
                                          <p:stCondLst>
                                            <p:cond delay="0"/>
                                          </p:stCondLst>
                                        </p:cTn>
                                        <p:tgtEl>
                                          <p:spTgt spid="1028"/>
                                        </p:tgtEl>
                                        <p:attrNameLst>
                                          <p:attrName>style.visibility</p:attrName>
                                        </p:attrNameLst>
                                      </p:cBhvr>
                                      <p:to>
                                        <p:strVal val="visible"/>
                                      </p:to>
                                    </p:set>
                                    <p:animEffect transition="in" filter="fade">
                                      <p:cBhvr>
                                        <p:cTn id="24" dur="1000"/>
                                        <p:tgtEl>
                                          <p:spTgt spid="1028"/>
                                        </p:tgtEl>
                                      </p:cBhvr>
                                    </p:animEffect>
                                  </p:childTnLst>
                                </p:cTn>
                              </p:par>
                            </p:childTnLst>
                          </p:cTn>
                        </p:par>
                        <p:par>
                          <p:cTn id="25" fill="hold">
                            <p:stCondLst>
                              <p:cond delay="40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animBg="1"/>
      <p:bldP spid="12"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a:t>5. </a:t>
            </a:r>
            <a:r>
              <a:rPr lang="en-GB" i="1" dirty="0"/>
              <a:t>De Novo </a:t>
            </a:r>
            <a:r>
              <a:rPr lang="en-GB" dirty="0"/>
              <a:t>Loop </a:t>
            </a:r>
            <a:r>
              <a:rPr lang="en-GB" dirty="0" err="1"/>
              <a:t>Modeling</a:t>
            </a:r>
            <a:r>
              <a:rPr lang="en-GB" dirty="0"/>
              <a:t> (Optional)</a:t>
            </a:r>
          </a:p>
        </p:txBody>
      </p:sp>
      <p:sp>
        <p:nvSpPr>
          <p:cNvPr id="11" name="Rounded Rectangle 10"/>
          <p:cNvSpPr/>
          <p:nvPr/>
        </p:nvSpPr>
        <p:spPr bwMode="auto">
          <a:xfrm>
            <a:off x="180245" y="658800"/>
            <a:ext cx="8783510" cy="817245"/>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The protein structure with the desired loop conformation can be saved as a separate structure by selecting it and either saving directly as a </a:t>
            </a:r>
            <a:r>
              <a:rPr lang="en-US" sz="1400" b="0" dirty="0" err="1">
                <a:solidFill>
                  <a:schemeClr val="tx1"/>
                </a:solidFill>
                <a:latin typeface="Trebuchet MS" pitchFamily="34" charset="0"/>
              </a:rPr>
              <a:t>pdb</a:t>
            </a:r>
            <a:r>
              <a:rPr lang="en-US" sz="1400" b="0" dirty="0">
                <a:solidFill>
                  <a:schemeClr val="tx1"/>
                </a:solidFill>
                <a:latin typeface="Trebuchet MS" pitchFamily="34" charset="0"/>
              </a:rPr>
              <a:t> file or by copying and pasting into a new molecule window and saving in another format e.g. </a:t>
            </a:r>
            <a:r>
              <a:rPr lang="en-US" sz="1400" b="0" dirty="0" err="1">
                <a:solidFill>
                  <a:schemeClr val="tx1"/>
                </a:solidFill>
                <a:latin typeface="Trebuchet MS" pitchFamily="34" charset="0"/>
              </a:rPr>
              <a:t>dsv</a:t>
            </a:r>
            <a:endParaRPr lang="en-US" sz="1400" b="0" dirty="0">
              <a:solidFill>
                <a:schemeClr val="tx1"/>
              </a:solidFill>
              <a:latin typeface="Trebuchet MS" pitchFamily="34" charset="0"/>
            </a:endParaRPr>
          </a:p>
        </p:txBody>
      </p:sp>
      <p:sp>
        <p:nvSpPr>
          <p:cNvPr id="10" name="Rounded Rectangle 9"/>
          <p:cNvSpPr/>
          <p:nvPr/>
        </p:nvSpPr>
        <p:spPr bwMode="auto">
          <a:xfrm>
            <a:off x="879801" y="6170400"/>
            <a:ext cx="2895180" cy="578882"/>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The structures in the two lowest energy clusters</a:t>
            </a:r>
            <a:endParaRPr lang="en-US" sz="1400" b="0" dirty="0">
              <a:solidFill>
                <a:schemeClr val="tx1"/>
              </a:solidFill>
              <a:latin typeface="Trebuchet MS" pitchFamily="34" charset="0"/>
            </a:endParaRPr>
          </a:p>
        </p:txBody>
      </p:sp>
      <p:sp>
        <p:nvSpPr>
          <p:cNvPr id="16" name="Rounded Rectangular Callout 15"/>
          <p:cNvSpPr/>
          <p:nvPr/>
        </p:nvSpPr>
        <p:spPr bwMode="auto">
          <a:xfrm>
            <a:off x="4725620" y="5579680"/>
            <a:ext cx="1428386" cy="817245"/>
          </a:xfrm>
          <a:prstGeom prst="wedgeRoundRectCallout">
            <a:avLst>
              <a:gd name="adj1" fmla="val 87750"/>
              <a:gd name="adj2" fmla="val -189087"/>
              <a:gd name="adj3" fmla="val 16667"/>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rPr>
              <a:t>Two lowest energy clusters</a:t>
            </a:r>
            <a:endParaRPr kumimoji="0" lang="en-GB" sz="1400" b="1" i="0" u="none" strike="noStrike" cap="none" normalizeH="0" baseline="0" dirty="0" smtClean="0">
              <a:ln>
                <a:noFill/>
              </a:ln>
              <a:solidFill>
                <a:schemeClr val="tx1"/>
              </a:solidFill>
              <a:effectLst/>
            </a:endParaRPr>
          </a:p>
        </p:txBody>
      </p:sp>
      <p:sp>
        <p:nvSpPr>
          <p:cNvPr id="17" name="Rounded Rectangular Callout 16"/>
          <p:cNvSpPr/>
          <p:nvPr/>
        </p:nvSpPr>
        <p:spPr bwMode="auto">
          <a:xfrm>
            <a:off x="4725620" y="5579680"/>
            <a:ext cx="1428386" cy="817245"/>
          </a:xfrm>
          <a:prstGeom prst="wedgeRoundRectCallout">
            <a:avLst>
              <a:gd name="adj1" fmla="val 94807"/>
              <a:gd name="adj2" fmla="val -273822"/>
              <a:gd name="adj3" fmla="val 16667"/>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rPr>
              <a:t>Two lowest energy clusters</a:t>
            </a:r>
            <a:endParaRPr kumimoji="0" lang="en-GB" sz="1400" b="1"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xmlns="" val="39332532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051"/>
                                        </p:tgtEl>
                                        <p:attrNameLst>
                                          <p:attrName>style.visibility</p:attrName>
                                        </p:attrNameLst>
                                      </p:cBhvr>
                                      <p:to>
                                        <p:strVal val="visible"/>
                                      </p:to>
                                    </p:set>
                                    <p:animEffect transition="in" filter="fade">
                                      <p:cBhvr>
                                        <p:cTn id="11" dur="1000"/>
                                        <p:tgtEl>
                                          <p:spTgt spid="2051"/>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childTnLst>
                                </p:cTn>
                              </p:par>
                            </p:childTnLst>
                          </p:cTn>
                        </p:par>
                        <p:par>
                          <p:cTn id="19" fill="hold">
                            <p:stCondLst>
                              <p:cond delay="3000"/>
                            </p:stCondLst>
                            <p:childTnLst>
                              <p:par>
                                <p:cTn id="20" presetID="10"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16" grpId="0" animBg="1"/>
      <p:bldP spid="17"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smtClean="0"/>
              <a:t>Fab Antibody Modeling Workflow</a:t>
            </a:r>
            <a:endParaRPr lang="en-GB" dirty="0"/>
          </a:p>
        </p:txBody>
      </p:sp>
      <p:sp>
        <p:nvSpPr>
          <p:cNvPr id="23" name="Rounded Rectangle 22"/>
          <p:cNvSpPr/>
          <p:nvPr/>
        </p:nvSpPr>
        <p:spPr bwMode="auto">
          <a:xfrm>
            <a:off x="1029466" y="6126829"/>
            <a:ext cx="2922907" cy="374571"/>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600" b="0" dirty="0" smtClean="0">
                <a:solidFill>
                  <a:schemeClr val="tx1"/>
                </a:solidFill>
                <a:latin typeface="Trebuchet MS" pitchFamily="34" charset="0"/>
              </a:rPr>
              <a:t>Next Steps</a:t>
            </a:r>
          </a:p>
        </p:txBody>
      </p:sp>
      <p:sp>
        <p:nvSpPr>
          <p:cNvPr id="17" name="Rounded Rectangle 16"/>
          <p:cNvSpPr/>
          <p:nvPr/>
        </p:nvSpPr>
        <p:spPr bwMode="auto">
          <a:xfrm>
            <a:off x="106557" y="865344"/>
            <a:ext cx="4768726" cy="992513"/>
          </a:xfrm>
          <a:prstGeom prst="round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noAutofit/>
          </a:bodyPr>
          <a:lstStyle/>
          <a:p>
            <a:pPr marL="342900" indent="-342900" algn="ctr">
              <a:buAutoNum type="arabicPeriod"/>
            </a:pPr>
            <a:r>
              <a:rPr lang="en-GB" sz="1600" b="0" dirty="0" smtClean="0">
                <a:solidFill>
                  <a:schemeClr val="tx1"/>
                </a:solidFill>
                <a:latin typeface="Trebuchet MS" pitchFamily="34" charset="0"/>
              </a:rPr>
              <a:t>Structure Template Identification</a:t>
            </a:r>
          </a:p>
          <a:p>
            <a:pPr algn="ctr"/>
            <a:r>
              <a:rPr lang="en-GB" sz="1600" b="0" dirty="0" smtClean="0">
                <a:solidFill>
                  <a:schemeClr val="tx1"/>
                </a:solidFill>
                <a:latin typeface="Trebuchet MS" pitchFamily="34" charset="0"/>
              </a:rPr>
              <a:t>(Antibodies, </a:t>
            </a:r>
            <a:r>
              <a:rPr lang="en-GB" sz="1600" b="0" dirty="0" err="1" smtClean="0">
                <a:solidFill>
                  <a:schemeClr val="tx1"/>
                </a:solidFill>
                <a:latin typeface="Trebuchet MS" pitchFamily="34" charset="0"/>
              </a:rPr>
              <a:t>Fv</a:t>
            </a:r>
            <a:r>
              <a:rPr lang="en-GB" sz="1600" b="0" dirty="0">
                <a:solidFill>
                  <a:schemeClr val="tx1"/>
                </a:solidFill>
                <a:latin typeface="Trebuchet MS" pitchFamily="34" charset="0"/>
              </a:rPr>
              <a:t>, Fab, </a:t>
            </a:r>
            <a:r>
              <a:rPr lang="en-GB" sz="1600" b="0" dirty="0" err="1">
                <a:solidFill>
                  <a:schemeClr val="tx1"/>
                </a:solidFill>
                <a:latin typeface="Trebuchet MS" pitchFamily="34" charset="0"/>
              </a:rPr>
              <a:t>IgG</a:t>
            </a:r>
            <a:r>
              <a:rPr lang="en-GB" sz="1600" b="0" dirty="0">
                <a:solidFill>
                  <a:schemeClr val="tx1"/>
                </a:solidFill>
                <a:latin typeface="Trebuchet MS" pitchFamily="34" charset="0"/>
              </a:rPr>
              <a:t>)</a:t>
            </a:r>
          </a:p>
          <a:p>
            <a:pPr algn="ctr"/>
            <a:r>
              <a:rPr lang="en-GB" sz="1200" b="0" dirty="0" smtClean="0">
                <a:solidFill>
                  <a:schemeClr val="tx1"/>
                </a:solidFill>
                <a:latin typeface="Trebuchet MS" pitchFamily="34" charset="0"/>
              </a:rPr>
              <a:t>Annotate </a:t>
            </a:r>
            <a:r>
              <a:rPr lang="en-GB" sz="1200" b="0" dirty="0">
                <a:solidFill>
                  <a:schemeClr val="tx1"/>
                </a:solidFill>
                <a:latin typeface="Trebuchet MS" pitchFamily="34" charset="0"/>
              </a:rPr>
              <a:t>Antibody Sequence</a:t>
            </a:r>
          </a:p>
          <a:p>
            <a:pPr algn="ctr"/>
            <a:r>
              <a:rPr lang="en-GB" sz="1200" b="0" dirty="0">
                <a:solidFill>
                  <a:schemeClr val="tx1"/>
                </a:solidFill>
                <a:latin typeface="Trebuchet MS" pitchFamily="34" charset="0"/>
              </a:rPr>
              <a:t>Identify Framework Templates</a:t>
            </a:r>
          </a:p>
          <a:p>
            <a:pPr marL="0" marR="0" indent="0" algn="ctr"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Trebuchet MS" pitchFamily="34" charset="0"/>
            </a:endParaRPr>
          </a:p>
        </p:txBody>
      </p:sp>
      <p:sp>
        <p:nvSpPr>
          <p:cNvPr id="19" name="Rounded Rectangle 18"/>
          <p:cNvSpPr/>
          <p:nvPr/>
        </p:nvSpPr>
        <p:spPr bwMode="auto">
          <a:xfrm>
            <a:off x="106557" y="3288271"/>
            <a:ext cx="4768726" cy="578882"/>
          </a:xfrm>
          <a:prstGeom prst="round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Trebuchet MS" pitchFamily="34" charset="0"/>
              </a:rPr>
              <a:t>3. Analysis &amp; Selection of Framework Model</a:t>
            </a:r>
            <a:r>
              <a:rPr kumimoji="0" lang="en-GB" sz="1600" b="0" i="0" u="none" strike="noStrike" cap="none" normalizeH="0" dirty="0" smtClean="0">
                <a:ln>
                  <a:noFill/>
                </a:ln>
                <a:solidFill>
                  <a:schemeClr val="tx1"/>
                </a:solidFill>
                <a:effectLst/>
                <a:latin typeface="Trebuchet MS" pitchFamily="34" charset="0"/>
              </a:rPr>
              <a:t>(s)</a:t>
            </a:r>
          </a:p>
          <a:p>
            <a:pPr lvl="1" algn="ctr"/>
            <a:r>
              <a:rPr lang="en-GB" sz="1200" b="0" i="1" dirty="0">
                <a:solidFill>
                  <a:schemeClr val="tx1"/>
                </a:solidFill>
                <a:latin typeface="Trebuchet MS" pitchFamily="34" charset="0"/>
              </a:rPr>
              <a:t>Evaluate quality  of templates</a:t>
            </a:r>
          </a:p>
        </p:txBody>
      </p:sp>
      <p:sp>
        <p:nvSpPr>
          <p:cNvPr id="24" name="Rounded Rectangle 23"/>
          <p:cNvSpPr/>
          <p:nvPr/>
        </p:nvSpPr>
        <p:spPr bwMode="auto">
          <a:xfrm>
            <a:off x="102601" y="4292919"/>
            <a:ext cx="4776639" cy="578882"/>
          </a:xfrm>
          <a:prstGeom prst="round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GB" sz="1600" b="0" dirty="0" smtClean="0">
                <a:solidFill>
                  <a:schemeClr val="tx1"/>
                </a:solidFill>
                <a:latin typeface="Trebuchet MS" pitchFamily="34" charset="0"/>
              </a:rPr>
              <a:t>4</a:t>
            </a:r>
            <a:r>
              <a:rPr kumimoji="0" lang="en-GB" sz="1600" b="0" i="0" u="none" strike="noStrike" cap="none" normalizeH="0" baseline="0" dirty="0" smtClean="0">
                <a:ln>
                  <a:noFill/>
                </a:ln>
                <a:solidFill>
                  <a:schemeClr val="tx1"/>
                </a:solidFill>
                <a:effectLst/>
                <a:latin typeface="Trebuchet MS" pitchFamily="34" charset="0"/>
              </a:rPr>
              <a:t>. Loop Refinement (CDR)</a:t>
            </a:r>
          </a:p>
          <a:p>
            <a:pPr algn="ctr"/>
            <a:r>
              <a:rPr lang="en-GB" sz="1200" b="0" dirty="0" smtClean="0">
                <a:solidFill>
                  <a:schemeClr val="tx1"/>
                </a:solidFill>
                <a:latin typeface="Trebuchet MS" pitchFamily="34" charset="0"/>
              </a:rPr>
              <a:t>Model Antibody Loops</a:t>
            </a:r>
            <a:endParaRPr lang="en-GB" sz="1200" b="0" dirty="0">
              <a:solidFill>
                <a:schemeClr val="tx1"/>
              </a:solidFill>
              <a:latin typeface="Trebuchet MS" pitchFamily="34" charset="0"/>
            </a:endParaRPr>
          </a:p>
        </p:txBody>
      </p:sp>
      <p:sp>
        <p:nvSpPr>
          <p:cNvPr id="25" name="Rounded Rectangle 24"/>
          <p:cNvSpPr/>
          <p:nvPr/>
        </p:nvSpPr>
        <p:spPr bwMode="auto">
          <a:xfrm>
            <a:off x="102601" y="5297567"/>
            <a:ext cx="4776639" cy="578882"/>
          </a:xfrm>
          <a:prstGeom prst="round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kumimoji="0" lang="en-GB" sz="1600" b="0" i="0" u="none" strike="noStrike" cap="none" normalizeH="0" baseline="0" dirty="0" smtClean="0">
                <a:ln>
                  <a:noFill/>
                </a:ln>
                <a:solidFill>
                  <a:schemeClr val="tx1"/>
                </a:solidFill>
                <a:effectLst/>
                <a:latin typeface="Trebuchet MS" pitchFamily="34" charset="0"/>
              </a:rPr>
              <a:t>5</a:t>
            </a:r>
            <a:r>
              <a:rPr lang="en-GB" sz="1600" b="0" dirty="0" smtClean="0">
                <a:solidFill>
                  <a:schemeClr val="tx1"/>
                </a:solidFill>
                <a:latin typeface="Trebuchet MS" pitchFamily="34" charset="0"/>
              </a:rPr>
              <a:t>. </a:t>
            </a:r>
            <a:r>
              <a:rPr lang="en-GB" sz="1600" b="0" i="1" dirty="0" smtClean="0">
                <a:solidFill>
                  <a:schemeClr val="tx1"/>
                </a:solidFill>
                <a:latin typeface="Trebuchet MS" pitchFamily="34" charset="0"/>
              </a:rPr>
              <a:t>De Novo </a:t>
            </a:r>
            <a:r>
              <a:rPr lang="en-GB" sz="1600" b="0" dirty="0" smtClean="0">
                <a:solidFill>
                  <a:schemeClr val="tx1"/>
                </a:solidFill>
                <a:latin typeface="Trebuchet MS" pitchFamily="34" charset="0"/>
              </a:rPr>
              <a:t>Loop Modeling (Optional)</a:t>
            </a:r>
          </a:p>
          <a:p>
            <a:pPr algn="ctr"/>
            <a:r>
              <a:rPr lang="en-GB" sz="1200" b="0" dirty="0" smtClean="0">
                <a:solidFill>
                  <a:schemeClr val="tx1"/>
                </a:solidFill>
                <a:latin typeface="Trebuchet MS" pitchFamily="34" charset="0"/>
              </a:rPr>
              <a:t>Loop Refinement</a:t>
            </a:r>
            <a:endParaRPr lang="en-GB" sz="1200" b="0" dirty="0">
              <a:solidFill>
                <a:schemeClr val="tx1"/>
              </a:solidFill>
              <a:latin typeface="Trebuchet MS" pitchFamily="34" charset="0"/>
            </a:endParaRPr>
          </a:p>
        </p:txBody>
      </p:sp>
      <p:sp>
        <p:nvSpPr>
          <p:cNvPr id="26" name="Down Arrow 25"/>
          <p:cNvSpPr/>
          <p:nvPr/>
        </p:nvSpPr>
        <p:spPr bwMode="auto">
          <a:xfrm>
            <a:off x="2375705" y="2960173"/>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sp>
        <p:nvSpPr>
          <p:cNvPr id="27" name="Down Arrow 26"/>
          <p:cNvSpPr/>
          <p:nvPr/>
        </p:nvSpPr>
        <p:spPr bwMode="auto">
          <a:xfrm>
            <a:off x="2375705" y="3964821"/>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sp>
        <p:nvSpPr>
          <p:cNvPr id="28" name="Down Arrow 27"/>
          <p:cNvSpPr/>
          <p:nvPr/>
        </p:nvSpPr>
        <p:spPr bwMode="auto">
          <a:xfrm>
            <a:off x="2375705" y="4969469"/>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sp>
        <p:nvSpPr>
          <p:cNvPr id="31" name="Rounded Rectangle 30"/>
          <p:cNvSpPr/>
          <p:nvPr/>
        </p:nvSpPr>
        <p:spPr bwMode="auto">
          <a:xfrm>
            <a:off x="106557" y="2283623"/>
            <a:ext cx="4768726" cy="578882"/>
          </a:xfrm>
          <a:prstGeom prst="round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Trebuchet MS" pitchFamily="34" charset="0"/>
              </a:rPr>
              <a:t>2. Framework</a:t>
            </a:r>
            <a:r>
              <a:rPr kumimoji="0" lang="en-GB" sz="1600" b="0" i="0" u="none" strike="noStrike" cap="none" normalizeH="0" dirty="0" smtClean="0">
                <a:ln>
                  <a:noFill/>
                </a:ln>
                <a:solidFill>
                  <a:schemeClr val="tx1"/>
                </a:solidFill>
                <a:effectLst/>
                <a:latin typeface="Trebuchet MS" pitchFamily="34" charset="0"/>
              </a:rPr>
              <a:t> Model Generation</a:t>
            </a:r>
          </a:p>
          <a:p>
            <a:pPr algn="ctr"/>
            <a:r>
              <a:rPr lang="en-US" sz="1200" b="0" dirty="0">
                <a:solidFill>
                  <a:schemeClr val="tx1"/>
                </a:solidFill>
                <a:latin typeface="Trebuchet MS" pitchFamily="34" charset="0"/>
              </a:rPr>
              <a:t>Model Antibody Framework </a:t>
            </a:r>
            <a:r>
              <a:rPr lang="en-US" sz="1200" b="0" i="1" dirty="0">
                <a:solidFill>
                  <a:schemeClr val="tx1"/>
                </a:solidFill>
                <a:latin typeface="Trebuchet MS" pitchFamily="34" charset="0"/>
              </a:rPr>
              <a:t>from templates</a:t>
            </a:r>
          </a:p>
        </p:txBody>
      </p:sp>
      <p:sp>
        <p:nvSpPr>
          <p:cNvPr id="32" name="Down Arrow 31"/>
          <p:cNvSpPr/>
          <p:nvPr/>
        </p:nvSpPr>
        <p:spPr bwMode="auto">
          <a:xfrm>
            <a:off x="2375705" y="1955525"/>
            <a:ext cx="230430" cy="230430"/>
          </a:xfrm>
          <a:prstGeom prst="down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Times New Roman" pitchFamily="18" charset="0"/>
            </a:endParaRPr>
          </a:p>
        </p:txBody>
      </p:sp>
      <p:grpSp>
        <p:nvGrpSpPr>
          <p:cNvPr id="39" name="Group 38"/>
          <p:cNvGrpSpPr/>
          <p:nvPr/>
        </p:nvGrpSpPr>
        <p:grpSpPr>
          <a:xfrm>
            <a:off x="5176159" y="1001475"/>
            <a:ext cx="3797657" cy="2005070"/>
            <a:chOff x="5176159" y="894270"/>
            <a:chExt cx="3797657" cy="2005070"/>
          </a:xfrm>
        </p:grpSpPr>
        <p:pic>
          <p:nvPicPr>
            <p:cNvPr id="4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176159" y="894270"/>
              <a:ext cx="3473016" cy="16825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500800" y="1216800"/>
              <a:ext cx="3473016" cy="16825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sp>
        <p:nvSpPr>
          <p:cNvPr id="42" name="Down Arrow 41"/>
          <p:cNvSpPr/>
          <p:nvPr/>
        </p:nvSpPr>
        <p:spPr bwMode="auto">
          <a:xfrm>
            <a:off x="6963103" y="3256177"/>
            <a:ext cx="223768" cy="537670"/>
          </a:xfrm>
          <a:prstGeom prst="downArrow">
            <a:avLst/>
          </a:prstGeom>
          <a:ln>
            <a:noFill/>
            <a:headEnd type="none" w="med" len="med"/>
            <a:tailEnd type="none" w="med" len="me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style>
          <a:lnRef idx="0">
            <a:schemeClr val="dk1"/>
          </a:lnRef>
          <a:fillRef idx="3">
            <a:schemeClr val="dk1"/>
          </a:fillRef>
          <a:effectRef idx="3">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smtClean="0">
              <a:ln>
                <a:noFill/>
              </a:ln>
              <a:solidFill>
                <a:schemeClr val="tx1"/>
              </a:solidFill>
              <a:effectLst/>
              <a:latin typeface="Times New Roman" pitchFamily="18" charset="0"/>
            </a:endParaRPr>
          </a:p>
        </p:txBody>
      </p:sp>
      <p:pic>
        <p:nvPicPr>
          <p:cNvPr id="43"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67559" y="4043480"/>
            <a:ext cx="3414857" cy="248571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7279067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5"/>
          <p:cNvSpPr>
            <a:spLocks noGrp="1" noChangeArrowheads="1"/>
          </p:cNvSpPr>
          <p:nvPr>
            <p:ph type="body" idx="1"/>
          </p:nvPr>
        </p:nvSpPr>
        <p:spPr/>
        <p:txBody>
          <a:bodyPr/>
          <a:lstStyle/>
          <a:p>
            <a:pPr algn="just"/>
            <a:endParaRPr lang="en-US" sz="2200" dirty="0" smtClean="0"/>
          </a:p>
          <a:p>
            <a:pPr algn="just"/>
            <a:endParaRPr lang="en-US" sz="2200" dirty="0" smtClean="0"/>
          </a:p>
          <a:p>
            <a:pPr algn="just"/>
            <a:r>
              <a:rPr lang="en-US" sz="2200" dirty="0" smtClean="0">
                <a:solidFill>
                  <a:schemeClr val="bg1">
                    <a:lumMod val="85000"/>
                  </a:schemeClr>
                </a:solidFill>
              </a:rPr>
              <a:t>Introduction to Antibodies</a:t>
            </a:r>
          </a:p>
          <a:p>
            <a:pPr algn="just"/>
            <a:r>
              <a:rPr lang="en-US" sz="2200" dirty="0" smtClean="0">
                <a:solidFill>
                  <a:schemeClr val="bg1">
                    <a:lumMod val="85000"/>
                  </a:schemeClr>
                </a:solidFill>
              </a:rPr>
              <a:t>Introduction to Discovery Studio</a:t>
            </a:r>
          </a:p>
          <a:p>
            <a:pPr algn="just"/>
            <a:r>
              <a:rPr lang="en-US" sz="2200" dirty="0" smtClean="0">
                <a:solidFill>
                  <a:schemeClr val="bg1">
                    <a:lumMod val="85000"/>
                  </a:schemeClr>
                </a:solidFill>
              </a:rPr>
              <a:t>Working with Antibodies </a:t>
            </a:r>
          </a:p>
          <a:p>
            <a:pPr algn="just"/>
            <a:r>
              <a:rPr lang="en-US" sz="2200" dirty="0" smtClean="0">
                <a:solidFill>
                  <a:schemeClr val="bg1">
                    <a:lumMod val="85000"/>
                  </a:schemeClr>
                </a:solidFill>
              </a:rPr>
              <a:t>Fab Antibody Modeling</a:t>
            </a:r>
          </a:p>
          <a:p>
            <a:pPr lvl="1" algn="just"/>
            <a:r>
              <a:rPr lang="en-US" sz="1800" dirty="0" smtClean="0">
                <a:solidFill>
                  <a:schemeClr val="bg1">
                    <a:lumMod val="85000"/>
                  </a:schemeClr>
                </a:solidFill>
              </a:rPr>
              <a:t>Structure Template Identification</a:t>
            </a:r>
          </a:p>
          <a:p>
            <a:pPr lvl="1" algn="just"/>
            <a:r>
              <a:rPr lang="en-US" sz="1800" dirty="0" smtClean="0">
                <a:solidFill>
                  <a:schemeClr val="bg1">
                    <a:lumMod val="85000"/>
                  </a:schemeClr>
                </a:solidFill>
              </a:rPr>
              <a:t>Framework Model Generation</a:t>
            </a:r>
          </a:p>
          <a:p>
            <a:pPr lvl="1" algn="just"/>
            <a:r>
              <a:rPr lang="en-US" sz="1800" dirty="0" smtClean="0">
                <a:solidFill>
                  <a:schemeClr val="bg1">
                    <a:lumMod val="85000"/>
                  </a:schemeClr>
                </a:solidFill>
              </a:rPr>
              <a:t>Analysis &amp; Selection of Framework Model(s)</a:t>
            </a:r>
          </a:p>
          <a:p>
            <a:pPr lvl="1" algn="just"/>
            <a:r>
              <a:rPr lang="en-US" sz="1800" dirty="0" smtClean="0">
                <a:solidFill>
                  <a:schemeClr val="bg1">
                    <a:lumMod val="85000"/>
                  </a:schemeClr>
                </a:solidFill>
              </a:rPr>
              <a:t>Loop Refinement (CDR)</a:t>
            </a:r>
          </a:p>
          <a:p>
            <a:pPr lvl="1" algn="just"/>
            <a:r>
              <a:rPr lang="en-US" sz="1800" i="1" dirty="0" smtClean="0">
                <a:solidFill>
                  <a:schemeClr val="bg1">
                    <a:lumMod val="85000"/>
                  </a:schemeClr>
                </a:solidFill>
              </a:rPr>
              <a:t>De Novo </a:t>
            </a:r>
            <a:r>
              <a:rPr lang="en-US" sz="1800" dirty="0" smtClean="0">
                <a:solidFill>
                  <a:schemeClr val="bg1">
                    <a:lumMod val="85000"/>
                  </a:schemeClr>
                </a:solidFill>
              </a:rPr>
              <a:t>Loop Modeling (Optional)</a:t>
            </a:r>
          </a:p>
          <a:p>
            <a:pPr lvl="1" algn="just"/>
            <a:r>
              <a:rPr lang="en-US" sz="1800" dirty="0" smtClean="0">
                <a:solidFill>
                  <a:schemeClr val="bg1">
                    <a:lumMod val="85000"/>
                  </a:schemeClr>
                </a:solidFill>
              </a:rPr>
              <a:t>Additional Antibody Modeling</a:t>
            </a:r>
          </a:p>
          <a:p>
            <a:pPr marL="342900" lvl="1" indent="-342900" algn="just">
              <a:buFontTx/>
              <a:buChar char="•"/>
            </a:pPr>
            <a:r>
              <a:rPr lang="en-GB" dirty="0" smtClean="0"/>
              <a:t>Full Length Antibody </a:t>
            </a:r>
            <a:r>
              <a:rPr lang="en-GB" dirty="0" err="1" smtClean="0"/>
              <a:t>Modeling</a:t>
            </a:r>
            <a:endParaRPr lang="en-GB" dirty="0" smtClean="0"/>
          </a:p>
          <a:p>
            <a:pPr marL="342900" lvl="1" indent="-342900" algn="just">
              <a:buFontTx/>
              <a:buChar char="•"/>
            </a:pPr>
            <a:r>
              <a:rPr lang="en-GB" dirty="0" smtClean="0"/>
              <a:t>Minimization</a:t>
            </a:r>
          </a:p>
          <a:p>
            <a:pPr marL="342900" lvl="1" indent="-342900" algn="just">
              <a:buFontTx/>
              <a:buChar char="•"/>
            </a:pPr>
            <a:r>
              <a:rPr lang="en-GB" dirty="0" smtClean="0"/>
              <a:t>Next Steps</a:t>
            </a:r>
            <a:endParaRPr lang="en-GB" dirty="0"/>
          </a:p>
        </p:txBody>
      </p:sp>
      <p:sp>
        <p:nvSpPr>
          <p:cNvPr id="18434" name="Rectangle 4"/>
          <p:cNvSpPr>
            <a:spLocks noGrp="1" noChangeArrowheads="1"/>
          </p:cNvSpPr>
          <p:nvPr>
            <p:ph type="title"/>
          </p:nvPr>
        </p:nvSpPr>
        <p:spPr/>
        <p:txBody>
          <a:bodyPr/>
          <a:lstStyle/>
          <a:p>
            <a:r>
              <a:rPr lang="en-US" dirty="0" smtClean="0">
                <a:solidFill>
                  <a:schemeClr val="bg1"/>
                </a:solidFill>
              </a:rPr>
              <a:t>Agenda</a:t>
            </a:r>
          </a:p>
        </p:txBody>
      </p:sp>
      <p:grpSp>
        <p:nvGrpSpPr>
          <p:cNvPr id="2" name="Group 1"/>
          <p:cNvGrpSpPr/>
          <p:nvPr/>
        </p:nvGrpSpPr>
        <p:grpSpPr>
          <a:xfrm>
            <a:off x="5176159" y="1001475"/>
            <a:ext cx="3797657" cy="2005070"/>
            <a:chOff x="5176159" y="894270"/>
            <a:chExt cx="3797657" cy="200507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76159" y="894270"/>
              <a:ext cx="3473016" cy="16825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500800" y="1216800"/>
              <a:ext cx="3473016" cy="16825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sp>
        <p:nvSpPr>
          <p:cNvPr id="3" name="Down Arrow 2"/>
          <p:cNvSpPr/>
          <p:nvPr/>
        </p:nvSpPr>
        <p:spPr bwMode="auto">
          <a:xfrm>
            <a:off x="6963103" y="3256177"/>
            <a:ext cx="223768" cy="537670"/>
          </a:xfrm>
          <a:prstGeom prst="downArrow">
            <a:avLst/>
          </a:prstGeom>
          <a:ln>
            <a:noFill/>
            <a:headEnd type="none" w="med" len="med"/>
            <a:tailEnd type="none" w="med" len="me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style>
          <a:lnRef idx="0">
            <a:schemeClr val="dk1"/>
          </a:lnRef>
          <a:fillRef idx="3">
            <a:schemeClr val="dk1"/>
          </a:fillRef>
          <a:effectRef idx="3">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smtClean="0">
              <a:ln>
                <a:noFill/>
              </a:ln>
              <a:solidFill>
                <a:schemeClr val="tx1"/>
              </a:solidFill>
              <a:effectLst/>
              <a:latin typeface="Times New Roman" pitchFamily="18" charset="0"/>
            </a:endParaRPr>
          </a:p>
        </p:txBody>
      </p:sp>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367559" y="4043480"/>
            <a:ext cx="3414857" cy="248571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1870746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Trebuchet MS" pitchFamily="34" charset="0"/>
              </a:rPr>
              <a:t>Model Full Length Antibody</a:t>
            </a:r>
            <a:br>
              <a:rPr lang="en-US" dirty="0">
                <a:latin typeface="Trebuchet MS" pitchFamily="34" charset="0"/>
              </a:rPr>
            </a:br>
            <a:endParaRPr lang="en-GB" dirty="0"/>
          </a:p>
        </p:txBody>
      </p:sp>
      <p:sp>
        <p:nvSpPr>
          <p:cNvPr id="10" name="Rounded Rectangle 9"/>
          <p:cNvSpPr/>
          <p:nvPr/>
        </p:nvSpPr>
        <p:spPr bwMode="auto">
          <a:xfrm>
            <a:off x="193830" y="5950800"/>
            <a:ext cx="8756340" cy="817245"/>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Full length structure can be used to investigate properties such as aggregation propensity and design of antibody drug conjugates</a:t>
            </a:r>
          </a:p>
          <a:p>
            <a:pPr algn="ctr"/>
            <a:r>
              <a:rPr lang="en-US" sz="1400" b="0" dirty="0">
                <a:solidFill>
                  <a:schemeClr val="tx1"/>
                </a:solidFill>
                <a:latin typeface="Trebuchet MS" pitchFamily="34" charset="0"/>
              </a:rPr>
              <a:t>The main challenge in building the models is the proper modeling of the hinge region</a:t>
            </a:r>
          </a:p>
        </p:txBody>
      </p:sp>
      <p:pic>
        <p:nvPicPr>
          <p:cNvPr id="5124"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14222" y="2498658"/>
            <a:ext cx="4715556" cy="34266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Rounded Rectangle 8"/>
          <p:cNvSpPr/>
          <p:nvPr/>
        </p:nvSpPr>
        <p:spPr bwMode="auto">
          <a:xfrm>
            <a:off x="193830" y="658800"/>
            <a:ext cx="8756340" cy="1770698"/>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In addition to </a:t>
            </a:r>
            <a:r>
              <a:rPr lang="en-US" sz="1400" b="0" dirty="0" err="1">
                <a:solidFill>
                  <a:schemeClr val="tx1"/>
                </a:solidFill>
                <a:latin typeface="Trebuchet MS" pitchFamily="34" charset="0"/>
              </a:rPr>
              <a:t>modelling</a:t>
            </a:r>
            <a:r>
              <a:rPr lang="en-US" sz="1400" b="0" dirty="0">
                <a:solidFill>
                  <a:schemeClr val="tx1"/>
                </a:solidFill>
                <a:latin typeface="Trebuchet MS" pitchFamily="34" charset="0"/>
              </a:rPr>
              <a:t> just the Fab or </a:t>
            </a:r>
            <a:r>
              <a:rPr lang="en-US" sz="1400" b="0" dirty="0" err="1">
                <a:solidFill>
                  <a:schemeClr val="tx1"/>
                </a:solidFill>
                <a:latin typeface="Trebuchet MS" pitchFamily="34" charset="0"/>
              </a:rPr>
              <a:t>Fv</a:t>
            </a:r>
            <a:r>
              <a:rPr lang="en-US" sz="1400" b="0" dirty="0">
                <a:solidFill>
                  <a:schemeClr val="tx1"/>
                </a:solidFill>
                <a:latin typeface="Trebuchet MS" pitchFamily="34" charset="0"/>
              </a:rPr>
              <a:t> </a:t>
            </a:r>
            <a:r>
              <a:rPr lang="en-US" sz="1400" b="0" dirty="0" smtClean="0">
                <a:solidFill>
                  <a:schemeClr val="tx1"/>
                </a:solidFill>
                <a:latin typeface="Trebuchet MS" pitchFamily="34" charset="0"/>
              </a:rPr>
              <a:t>regions, Discovery Studio can build full </a:t>
            </a:r>
            <a:r>
              <a:rPr lang="en-US" sz="1400" b="0" dirty="0">
                <a:solidFill>
                  <a:schemeClr val="tx1"/>
                </a:solidFill>
                <a:latin typeface="Trebuchet MS" pitchFamily="34" charset="0"/>
              </a:rPr>
              <a:t>length homology models for Immunoglobulin G based on templates for IgG1 and </a:t>
            </a:r>
            <a:r>
              <a:rPr lang="en-US" sz="1400" b="0" dirty="0" smtClean="0">
                <a:solidFill>
                  <a:schemeClr val="tx1"/>
                </a:solidFill>
                <a:latin typeface="Trebuchet MS" pitchFamily="34" charset="0"/>
              </a:rPr>
              <a:t>IgG2 – the following </a:t>
            </a:r>
            <a:r>
              <a:rPr lang="en-US" sz="1400" b="0" dirty="0">
                <a:solidFill>
                  <a:schemeClr val="tx1"/>
                </a:solidFill>
                <a:latin typeface="Trebuchet MS" pitchFamily="34" charset="0"/>
              </a:rPr>
              <a:t>steps are performed:</a:t>
            </a:r>
          </a:p>
          <a:p>
            <a:pPr marL="266700" indent="-266700">
              <a:buFont typeface="+mj-lt"/>
              <a:buAutoNum type="arabicPeriod"/>
            </a:pPr>
            <a:r>
              <a:rPr lang="en-US" sz="1400" b="0" dirty="0" smtClean="0">
                <a:solidFill>
                  <a:schemeClr val="tx1"/>
                </a:solidFill>
                <a:latin typeface="Trebuchet MS" pitchFamily="34" charset="0"/>
              </a:rPr>
              <a:t>Duplicate light </a:t>
            </a:r>
            <a:r>
              <a:rPr lang="en-US" sz="1400" b="0" dirty="0">
                <a:solidFill>
                  <a:schemeClr val="tx1"/>
                </a:solidFill>
                <a:latin typeface="Trebuchet MS" pitchFamily="34" charset="0"/>
              </a:rPr>
              <a:t>and heavy chain input sequences to provide the full-length sequence for the target</a:t>
            </a:r>
          </a:p>
          <a:p>
            <a:pPr marL="266700" indent="-266700">
              <a:buFont typeface="+mj-lt"/>
              <a:buAutoNum type="arabicPeriod"/>
            </a:pPr>
            <a:r>
              <a:rPr lang="en-US" sz="1400" b="0" dirty="0" smtClean="0">
                <a:solidFill>
                  <a:schemeClr val="tx1"/>
                </a:solidFill>
                <a:latin typeface="Trebuchet MS" pitchFamily="34" charset="0"/>
              </a:rPr>
              <a:t>Build </a:t>
            </a:r>
            <a:r>
              <a:rPr lang="en-US" sz="1400" b="0" dirty="0">
                <a:solidFill>
                  <a:schemeClr val="tx1"/>
                </a:solidFill>
                <a:latin typeface="Trebuchet MS" pitchFamily="34" charset="0"/>
              </a:rPr>
              <a:t>an alignment to the selected template based on the input sequences for the light and heavy </a:t>
            </a:r>
            <a:r>
              <a:rPr lang="en-US" sz="1400" b="0" dirty="0" smtClean="0">
                <a:solidFill>
                  <a:schemeClr val="tx1"/>
                </a:solidFill>
                <a:latin typeface="Trebuchet MS" pitchFamily="34" charset="0"/>
              </a:rPr>
              <a:t>chains</a:t>
            </a:r>
            <a:endParaRPr lang="en-US" sz="1400" b="0" dirty="0">
              <a:solidFill>
                <a:schemeClr val="tx1"/>
              </a:solidFill>
              <a:latin typeface="Trebuchet MS" pitchFamily="34" charset="0"/>
            </a:endParaRPr>
          </a:p>
          <a:p>
            <a:pPr marL="266700" indent="-266700">
              <a:buFont typeface="+mj-lt"/>
              <a:buAutoNum type="arabicPeriod"/>
            </a:pPr>
            <a:r>
              <a:rPr lang="en-US" sz="1400" b="0" dirty="0" smtClean="0">
                <a:solidFill>
                  <a:schemeClr val="tx1"/>
                </a:solidFill>
                <a:latin typeface="Trebuchet MS" pitchFamily="34" charset="0"/>
              </a:rPr>
              <a:t>Map </a:t>
            </a:r>
            <a:r>
              <a:rPr lang="en-US" sz="1400" b="0" dirty="0">
                <a:solidFill>
                  <a:schemeClr val="tx1"/>
                </a:solidFill>
                <a:latin typeface="Trebuchet MS" pitchFamily="34" charset="0"/>
              </a:rPr>
              <a:t>the inter and intra chain disulfide </a:t>
            </a:r>
            <a:r>
              <a:rPr lang="en-US" sz="1400" b="0" dirty="0" smtClean="0">
                <a:solidFill>
                  <a:schemeClr val="tx1"/>
                </a:solidFill>
                <a:latin typeface="Trebuchet MS" pitchFamily="34" charset="0"/>
              </a:rPr>
              <a:t>bridges</a:t>
            </a:r>
            <a:endParaRPr lang="en-US" sz="1400" b="0" dirty="0">
              <a:solidFill>
                <a:schemeClr val="tx1"/>
              </a:solidFill>
              <a:latin typeface="Trebuchet MS" pitchFamily="34" charset="0"/>
            </a:endParaRPr>
          </a:p>
          <a:p>
            <a:pPr marL="266700" indent="-266700">
              <a:buFont typeface="+mj-lt"/>
              <a:buAutoNum type="arabicPeriod"/>
            </a:pPr>
            <a:r>
              <a:rPr lang="en-US" sz="1400" b="0" dirty="0" smtClean="0">
                <a:solidFill>
                  <a:schemeClr val="tx1"/>
                </a:solidFill>
                <a:latin typeface="Trebuchet MS" pitchFamily="34" charset="0"/>
              </a:rPr>
              <a:t>Build </a:t>
            </a:r>
            <a:r>
              <a:rPr lang="en-US" sz="1400" b="0" dirty="0">
                <a:solidFill>
                  <a:schemeClr val="tx1"/>
                </a:solidFill>
                <a:latin typeface="Trebuchet MS" pitchFamily="34" charset="0"/>
              </a:rPr>
              <a:t>the homology models based on the template and </a:t>
            </a:r>
            <a:r>
              <a:rPr lang="en-US" sz="1400" b="0" dirty="0" smtClean="0">
                <a:solidFill>
                  <a:schemeClr val="tx1"/>
                </a:solidFill>
                <a:latin typeface="Trebuchet MS" pitchFamily="34" charset="0"/>
              </a:rPr>
              <a:t>alignment</a:t>
            </a:r>
            <a:endParaRPr lang="en-US" sz="1400" b="0" dirty="0">
              <a:solidFill>
                <a:schemeClr val="tx1"/>
              </a:solidFill>
              <a:latin typeface="Trebuchet MS" pitchFamily="34" charset="0"/>
            </a:endParaRPr>
          </a:p>
        </p:txBody>
      </p:sp>
    </p:spTree>
    <p:extLst>
      <p:ext uri="{BB962C8B-B14F-4D97-AF65-F5344CB8AC3E}">
        <p14:creationId xmlns:p14="http://schemas.microsoft.com/office/powerpoint/2010/main" xmlns="" val="25290355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124"/>
                                        </p:tgtEl>
                                        <p:attrNameLst>
                                          <p:attrName>style.visibility</p:attrName>
                                        </p:attrNameLst>
                                      </p:cBhvr>
                                      <p:to>
                                        <p:strVal val="visible"/>
                                      </p:to>
                                    </p:set>
                                    <p:animEffect transition="in" filter="fade">
                                      <p:cBhvr>
                                        <p:cTn id="11" dur="1000"/>
                                        <p:tgtEl>
                                          <p:spTgt spid="5124"/>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US" dirty="0" smtClean="0"/>
              <a:t>Builds Models for Full Length Antibody </a:t>
            </a:r>
            <a:endParaRPr lang="en-US" dirty="0"/>
          </a:p>
        </p:txBody>
      </p:sp>
      <p:sp>
        <p:nvSpPr>
          <p:cNvPr id="7" name="Rounded Rectangle 6"/>
          <p:cNvSpPr/>
          <p:nvPr/>
        </p:nvSpPr>
        <p:spPr bwMode="auto">
          <a:xfrm>
            <a:off x="5828400" y="658800"/>
            <a:ext cx="3226020" cy="578882"/>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266700" indent="-266700" algn="ctr">
              <a:buFont typeface="+mj-lt"/>
              <a:buAutoNum type="arabicPeriod"/>
            </a:pPr>
            <a:r>
              <a:rPr lang="en-US" sz="1400" b="0" dirty="0" smtClean="0">
                <a:solidFill>
                  <a:schemeClr val="tx1"/>
                </a:solidFill>
                <a:latin typeface="Trebuchet MS" pitchFamily="34" charset="0"/>
              </a:rPr>
              <a:t>Load target sequences (and annotate if desired)</a:t>
            </a:r>
            <a:endParaRPr lang="en-US" sz="1400" b="0" dirty="0">
              <a:solidFill>
                <a:schemeClr val="tx1"/>
              </a:solidFill>
              <a:latin typeface="Trebuchet MS" pitchFamily="34" charset="0"/>
            </a:endParaRPr>
          </a:p>
        </p:txBody>
      </p:sp>
    </p:spTree>
    <p:extLst>
      <p:ext uri="{BB962C8B-B14F-4D97-AF65-F5344CB8AC3E}">
        <p14:creationId xmlns:p14="http://schemas.microsoft.com/office/powerpoint/2010/main" xmlns="" val="3367377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27"/>
                                        </p:tgtEl>
                                        <p:attrNameLst>
                                          <p:attrName>style.visibility</p:attrName>
                                        </p:attrNameLst>
                                      </p:cBhvr>
                                      <p:to>
                                        <p:strVal val="visible"/>
                                      </p:to>
                                    </p:set>
                                    <p:animEffect transition="in" filter="fade">
                                      <p:cBhvr>
                                        <p:cTn id="11" dur="1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US" dirty="0" smtClean="0"/>
              <a:t>Builds Models for Full Length Antibody </a:t>
            </a:r>
            <a:endParaRPr lang="en-US" dirty="0"/>
          </a:p>
        </p:txBody>
      </p:sp>
      <p:sp>
        <p:nvSpPr>
          <p:cNvPr id="7" name="Rounded Rectangle 6"/>
          <p:cNvSpPr/>
          <p:nvPr/>
        </p:nvSpPr>
        <p:spPr bwMode="auto">
          <a:xfrm>
            <a:off x="5828400" y="658800"/>
            <a:ext cx="3226020" cy="578882"/>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266700" indent="-266700" algn="ctr">
              <a:buFont typeface="+mj-lt"/>
              <a:buAutoNum type="arabicPeriod" startAt="2"/>
            </a:pPr>
            <a:r>
              <a:rPr lang="en-US" sz="1400" b="0" dirty="0">
                <a:solidFill>
                  <a:schemeClr val="tx1"/>
                </a:solidFill>
                <a:latin typeface="Trebuchet MS" pitchFamily="34" charset="0"/>
              </a:rPr>
              <a:t>Select </a:t>
            </a:r>
            <a:r>
              <a:rPr lang="en-US" sz="1400" dirty="0">
                <a:solidFill>
                  <a:schemeClr val="tx1"/>
                </a:solidFill>
                <a:latin typeface="Trebuchet MS" pitchFamily="34" charset="0"/>
              </a:rPr>
              <a:t>Model Full Length Antibody</a:t>
            </a:r>
            <a:r>
              <a:rPr lang="en-US" sz="1400" b="0" dirty="0">
                <a:solidFill>
                  <a:schemeClr val="tx1"/>
                </a:solidFill>
                <a:latin typeface="Trebuchet MS" pitchFamily="34" charset="0"/>
              </a:rPr>
              <a:t> protocol</a:t>
            </a:r>
          </a:p>
        </p:txBody>
      </p:sp>
      <p:sp>
        <p:nvSpPr>
          <p:cNvPr id="12" name="Oval 11"/>
          <p:cNvSpPr/>
          <p:nvPr/>
        </p:nvSpPr>
        <p:spPr bwMode="auto">
          <a:xfrm>
            <a:off x="-75005" y="5771705"/>
            <a:ext cx="1459390" cy="360000"/>
          </a:xfrm>
          <a:prstGeom prst="ellipse">
            <a:avLst/>
          </a:prstGeom>
          <a:noFill/>
          <a:ln>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13" name="Rounded Rectangle 12"/>
          <p:cNvSpPr/>
          <p:nvPr/>
        </p:nvSpPr>
        <p:spPr bwMode="auto">
          <a:xfrm>
            <a:off x="2070000" y="5234400"/>
            <a:ext cx="6983868" cy="1532334"/>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GB" sz="1400" b="0" dirty="0" smtClean="0">
                <a:solidFill>
                  <a:schemeClr val="tx1"/>
                </a:solidFill>
                <a:latin typeface="Trebuchet MS" pitchFamily="34" charset="0"/>
              </a:rPr>
              <a:t>Possible template structures</a:t>
            </a:r>
          </a:p>
          <a:p>
            <a:pPr marL="285750" indent="-285750">
              <a:buFont typeface="Arial" pitchFamily="34" charset="0"/>
              <a:buChar char="•"/>
            </a:pPr>
            <a:r>
              <a:rPr lang="en-GB" sz="1400" b="0" dirty="0" smtClean="0">
                <a:solidFill>
                  <a:schemeClr val="tx1"/>
                </a:solidFill>
                <a:latin typeface="Trebuchet MS" pitchFamily="34" charset="0"/>
              </a:rPr>
              <a:t>1igy - crystal </a:t>
            </a:r>
            <a:r>
              <a:rPr lang="en-GB" sz="1400" b="0" dirty="0">
                <a:solidFill>
                  <a:schemeClr val="tx1"/>
                </a:solidFill>
                <a:latin typeface="Trebuchet MS" pitchFamily="34" charset="0"/>
              </a:rPr>
              <a:t>structure of an intact mouse monoclonal antibody, subclass </a:t>
            </a:r>
            <a:r>
              <a:rPr lang="en-GB" sz="1400" b="0" dirty="0" smtClean="0">
                <a:solidFill>
                  <a:schemeClr val="tx1"/>
                </a:solidFill>
                <a:latin typeface="Trebuchet MS" pitchFamily="34" charset="0"/>
              </a:rPr>
              <a:t>IgG1</a:t>
            </a:r>
            <a:endParaRPr lang="en-GB" sz="1400" b="0" dirty="0">
              <a:solidFill>
                <a:schemeClr val="tx1"/>
              </a:solidFill>
              <a:latin typeface="Trebuchet MS" pitchFamily="34" charset="0"/>
            </a:endParaRPr>
          </a:p>
          <a:p>
            <a:pPr marL="285750" indent="-285750">
              <a:buFont typeface="Arial" pitchFamily="34" charset="0"/>
              <a:buChar char="•"/>
            </a:pPr>
            <a:r>
              <a:rPr lang="en-GB" sz="1400" b="0" dirty="0" smtClean="0">
                <a:solidFill>
                  <a:schemeClr val="tx1"/>
                </a:solidFill>
                <a:latin typeface="Trebuchet MS" pitchFamily="34" charset="0"/>
              </a:rPr>
              <a:t>1hzh - crystal </a:t>
            </a:r>
            <a:r>
              <a:rPr lang="en-GB" sz="1400" b="0" dirty="0">
                <a:solidFill>
                  <a:schemeClr val="tx1"/>
                </a:solidFill>
                <a:latin typeface="Trebuchet MS" pitchFamily="34" charset="0"/>
              </a:rPr>
              <a:t>structure of an intact human monoclonal antibody, subclass IgG1, with two loops, K:SER128-K:GLY136 and K:THR236-K:THR238 </a:t>
            </a:r>
            <a:r>
              <a:rPr lang="en-GB" sz="1400" b="0" dirty="0" err="1" smtClean="0">
                <a:solidFill>
                  <a:schemeClr val="tx1"/>
                </a:solidFill>
                <a:latin typeface="Trebuchet MS" pitchFamily="34" charset="0"/>
              </a:rPr>
              <a:t>modeled</a:t>
            </a:r>
            <a:r>
              <a:rPr lang="en-GB" sz="1400" b="0" dirty="0" smtClean="0">
                <a:solidFill>
                  <a:schemeClr val="tx1"/>
                </a:solidFill>
                <a:latin typeface="Trebuchet MS" pitchFamily="34" charset="0"/>
              </a:rPr>
              <a:t> </a:t>
            </a:r>
            <a:endParaRPr lang="en-GB" sz="1400" b="0" dirty="0">
              <a:solidFill>
                <a:schemeClr val="tx1"/>
              </a:solidFill>
              <a:latin typeface="Trebuchet MS" pitchFamily="34" charset="0"/>
            </a:endParaRPr>
          </a:p>
          <a:p>
            <a:pPr marL="285750" indent="-285750">
              <a:buFont typeface="Arial" pitchFamily="34" charset="0"/>
              <a:buChar char="•"/>
            </a:pPr>
            <a:r>
              <a:rPr lang="en-GB" sz="1400" b="0" dirty="0" smtClean="0">
                <a:solidFill>
                  <a:schemeClr val="tx1"/>
                </a:solidFill>
                <a:latin typeface="Trebuchet MS" pitchFamily="34" charset="0"/>
              </a:rPr>
              <a:t>1igt_accl_model - model </a:t>
            </a:r>
            <a:r>
              <a:rPr lang="en-GB" sz="1400" b="0" dirty="0">
                <a:solidFill>
                  <a:schemeClr val="tx1"/>
                </a:solidFill>
                <a:latin typeface="Trebuchet MS" pitchFamily="34" charset="0"/>
              </a:rPr>
              <a:t>for an IgG2 antibody, based on the </a:t>
            </a:r>
            <a:r>
              <a:rPr lang="en-GB" sz="1400" b="0" dirty="0" smtClean="0">
                <a:solidFill>
                  <a:schemeClr val="tx1"/>
                </a:solidFill>
                <a:latin typeface="Trebuchet MS" pitchFamily="34" charset="0"/>
              </a:rPr>
              <a:t>PDB structure 1igt</a:t>
            </a:r>
            <a:endParaRPr lang="en-GB" sz="1400" b="0" dirty="0">
              <a:solidFill>
                <a:schemeClr val="tx1"/>
              </a:solidFill>
              <a:latin typeface="Trebuchet MS" pitchFamily="34" charset="0"/>
            </a:endParaRPr>
          </a:p>
          <a:p>
            <a:pPr marL="285750" indent="-285750">
              <a:buFont typeface="Arial" pitchFamily="34" charset="0"/>
              <a:buChar char="•"/>
            </a:pPr>
            <a:r>
              <a:rPr lang="en-GB" sz="1400" b="0" dirty="0">
                <a:solidFill>
                  <a:schemeClr val="tx1"/>
                </a:solidFill>
                <a:latin typeface="Trebuchet MS" pitchFamily="34" charset="0"/>
              </a:rPr>
              <a:t>User: use your own template </a:t>
            </a:r>
            <a:r>
              <a:rPr lang="en-GB" sz="1400" b="0" dirty="0" smtClean="0">
                <a:solidFill>
                  <a:schemeClr val="tx1"/>
                </a:solidFill>
                <a:latin typeface="Trebuchet MS" pitchFamily="34" charset="0"/>
              </a:rPr>
              <a:t>file</a:t>
            </a:r>
            <a:endParaRPr kumimoji="0" lang="en-GB" sz="1400" b="0" i="0" u="none" strike="noStrike" cap="none" normalizeH="0" baseline="0" dirty="0" smtClean="0">
              <a:ln>
                <a:noFill/>
              </a:ln>
              <a:solidFill>
                <a:schemeClr val="tx1"/>
              </a:solidFill>
              <a:effectLst/>
              <a:latin typeface="Trebuchet MS"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24800" y="1432800"/>
            <a:ext cx="4084320" cy="30708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24800" y="1432800"/>
            <a:ext cx="4084320" cy="30708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2559524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2050"/>
                                        </p:tgtEl>
                                        <p:attrNameLst>
                                          <p:attrName>style.visibility</p:attrName>
                                        </p:attrNameLst>
                                      </p:cBhvr>
                                      <p:to>
                                        <p:strVal val="visible"/>
                                      </p:to>
                                    </p:set>
                                    <p:animEffect transition="in" filter="fade">
                                      <p:cBhvr>
                                        <p:cTn id="16" dur="1000"/>
                                        <p:tgtEl>
                                          <p:spTgt spid="2050"/>
                                        </p:tgtEl>
                                      </p:cBhvr>
                                    </p:animEffect>
                                  </p:childTnLst>
                                </p:cTn>
                              </p:par>
                            </p:childTnLst>
                          </p:cTn>
                        </p:par>
                        <p:par>
                          <p:cTn id="17" fill="hold">
                            <p:stCondLst>
                              <p:cond delay="20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childTnLst>
                                </p:cTn>
                              </p:par>
                            </p:childTnLst>
                          </p:cTn>
                        </p:par>
                        <p:par>
                          <p:cTn id="21" fill="hold">
                            <p:stCondLst>
                              <p:cond delay="3000"/>
                            </p:stCondLst>
                            <p:childTnLst>
                              <p:par>
                                <p:cTn id="22" presetID="10"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3"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US" dirty="0" smtClean="0"/>
              <a:t>Builds Models for Full Length Antibody</a:t>
            </a:r>
            <a:endParaRPr lang="en-US" dirty="0"/>
          </a:p>
        </p:txBody>
      </p:sp>
      <p:sp>
        <p:nvSpPr>
          <p:cNvPr id="7" name="Rounded Rectangle 6"/>
          <p:cNvSpPr/>
          <p:nvPr/>
        </p:nvSpPr>
        <p:spPr bwMode="auto">
          <a:xfrm>
            <a:off x="5828400" y="658800"/>
            <a:ext cx="3226020" cy="578882"/>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266700" indent="-266700" algn="ctr">
              <a:buFont typeface="+mj-lt"/>
              <a:buAutoNum type="arabicPeriod" startAt="2"/>
            </a:pPr>
            <a:r>
              <a:rPr lang="en-US" sz="1400" b="0" dirty="0">
                <a:solidFill>
                  <a:schemeClr val="tx1"/>
                </a:solidFill>
                <a:latin typeface="Trebuchet MS" pitchFamily="34" charset="0"/>
              </a:rPr>
              <a:t>Select </a:t>
            </a:r>
            <a:r>
              <a:rPr lang="en-US" sz="1400" dirty="0">
                <a:solidFill>
                  <a:schemeClr val="tx1"/>
                </a:solidFill>
                <a:latin typeface="Trebuchet MS" pitchFamily="34" charset="0"/>
              </a:rPr>
              <a:t>Model Full Length Antibody</a:t>
            </a:r>
            <a:r>
              <a:rPr lang="en-US" sz="1400" b="0" dirty="0">
                <a:solidFill>
                  <a:schemeClr val="tx1"/>
                </a:solidFill>
                <a:latin typeface="Trebuchet MS" pitchFamily="34" charset="0"/>
              </a:rPr>
              <a:t> protocol</a:t>
            </a:r>
          </a:p>
        </p:txBody>
      </p:sp>
      <p:sp>
        <p:nvSpPr>
          <p:cNvPr id="14" name="Rounded Rectangle 13"/>
          <p:cNvSpPr/>
          <p:nvPr/>
        </p:nvSpPr>
        <p:spPr bwMode="auto">
          <a:xfrm>
            <a:off x="2070000" y="5475600"/>
            <a:ext cx="6983868" cy="1293971"/>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indent="-285750">
              <a:buFont typeface="Arial" pitchFamily="34" charset="0"/>
              <a:buChar char="•"/>
            </a:pPr>
            <a:r>
              <a:rPr lang="en-US" sz="1400" b="0" dirty="0">
                <a:solidFill>
                  <a:schemeClr val="tx1"/>
                </a:solidFill>
                <a:latin typeface="Trebuchet MS" pitchFamily="34" charset="0"/>
              </a:rPr>
              <a:t>Any disulfide bridges that are not aligned with the </a:t>
            </a:r>
            <a:r>
              <a:rPr lang="en-US" sz="1400" b="0" dirty="0" smtClean="0">
                <a:solidFill>
                  <a:schemeClr val="tx1"/>
                </a:solidFill>
                <a:latin typeface="Trebuchet MS" pitchFamily="34" charset="0"/>
              </a:rPr>
              <a:t>template </a:t>
            </a:r>
            <a:r>
              <a:rPr lang="en-US" sz="1400" b="0" dirty="0">
                <a:solidFill>
                  <a:schemeClr val="tx1"/>
                </a:solidFill>
                <a:latin typeface="Trebuchet MS" pitchFamily="34" charset="0"/>
              </a:rPr>
              <a:t>disulfide bridges must be entered </a:t>
            </a:r>
            <a:r>
              <a:rPr lang="en-US" sz="1400" b="0" dirty="0" smtClean="0">
                <a:solidFill>
                  <a:schemeClr val="tx1"/>
                </a:solidFill>
                <a:latin typeface="Trebuchet MS" pitchFamily="34" charset="0"/>
              </a:rPr>
              <a:t>explicitly</a:t>
            </a:r>
          </a:p>
          <a:p>
            <a:pPr marL="285750" indent="-285750">
              <a:buFont typeface="Arial" pitchFamily="34" charset="0"/>
              <a:buChar char="•"/>
            </a:pPr>
            <a:r>
              <a:rPr lang="en-US" sz="1400" b="0" dirty="0" smtClean="0">
                <a:solidFill>
                  <a:schemeClr val="tx1"/>
                </a:solidFill>
                <a:latin typeface="Trebuchet MS" pitchFamily="34" charset="0"/>
              </a:rPr>
              <a:t>The </a:t>
            </a:r>
            <a:r>
              <a:rPr lang="en-US" sz="1400" b="0" dirty="0" err="1">
                <a:solidFill>
                  <a:schemeClr val="tx1"/>
                </a:solidFill>
                <a:latin typeface="Trebuchet MS" pitchFamily="34" charset="0"/>
              </a:rPr>
              <a:t>disulphide</a:t>
            </a:r>
            <a:r>
              <a:rPr lang="en-US" sz="1400" b="0" dirty="0">
                <a:solidFill>
                  <a:schemeClr val="tx1"/>
                </a:solidFill>
                <a:latin typeface="Trebuchet MS" pitchFamily="34" charset="0"/>
              </a:rPr>
              <a:t> bridges in the hinge region are quite </a:t>
            </a:r>
            <a:r>
              <a:rPr lang="en-US" sz="1400" b="0" dirty="0" smtClean="0">
                <a:solidFill>
                  <a:schemeClr val="tx1"/>
                </a:solidFill>
                <a:latin typeface="Trebuchet MS" pitchFamily="34" charset="0"/>
              </a:rPr>
              <a:t>variable</a:t>
            </a:r>
          </a:p>
          <a:p>
            <a:pPr marL="285750" indent="-285750">
              <a:buFont typeface="Arial" pitchFamily="34" charset="0"/>
              <a:buChar char="•"/>
            </a:pPr>
            <a:r>
              <a:rPr lang="en-US" sz="1400" b="0" dirty="0" smtClean="0">
                <a:solidFill>
                  <a:schemeClr val="tx1"/>
                </a:solidFill>
                <a:latin typeface="Trebuchet MS" pitchFamily="34" charset="0"/>
              </a:rPr>
              <a:t>Thus</a:t>
            </a:r>
            <a:r>
              <a:rPr lang="en-US" sz="1400" b="0" dirty="0">
                <a:solidFill>
                  <a:schemeClr val="tx1"/>
                </a:solidFill>
                <a:latin typeface="Trebuchet MS" pitchFamily="34" charset="0"/>
              </a:rPr>
              <a:t>, in general, the HC-HC-inter-chain disulfide pairs should be explicitly  entered in the </a:t>
            </a:r>
            <a:r>
              <a:rPr lang="en-US" sz="1400" b="0" dirty="0" smtClean="0">
                <a:solidFill>
                  <a:schemeClr val="tx1"/>
                </a:solidFill>
                <a:latin typeface="Trebuchet MS" pitchFamily="34" charset="0"/>
              </a:rPr>
              <a:t>protocol </a:t>
            </a:r>
            <a:endParaRPr lang="en-US" sz="1400" b="0" dirty="0">
              <a:solidFill>
                <a:schemeClr val="tx1"/>
              </a:solidFill>
              <a:latin typeface="Trebuchet MS" pitchFamily="34"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24800" y="1432800"/>
            <a:ext cx="4084320" cy="30708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613345" y="3169085"/>
            <a:ext cx="2636520" cy="21945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08197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075"/>
                                        </p:tgtEl>
                                        <p:attrNameLst>
                                          <p:attrName>style.visibility</p:attrName>
                                        </p:attrNameLst>
                                      </p:cBhvr>
                                      <p:to>
                                        <p:strVal val="visible"/>
                                      </p:to>
                                    </p:set>
                                    <p:animEffect transition="in" filter="fade">
                                      <p:cBhvr>
                                        <p:cTn id="11" dur="10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41480" y="2376820"/>
            <a:ext cx="2849880" cy="10210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US" dirty="0" smtClean="0"/>
              <a:t>Builds Models for Full Length Antibody </a:t>
            </a:r>
            <a:endParaRPr lang="en-US" dirty="0"/>
          </a:p>
        </p:txBody>
      </p:sp>
      <p:sp>
        <p:nvSpPr>
          <p:cNvPr id="11" name="Rounded Rectangle 10"/>
          <p:cNvSpPr/>
          <p:nvPr/>
        </p:nvSpPr>
        <p:spPr bwMode="auto">
          <a:xfrm>
            <a:off x="5828400" y="5475600"/>
            <a:ext cx="3226020" cy="1293971"/>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The same methods for analysis, selection, loop refinement and </a:t>
            </a:r>
            <a:r>
              <a:rPr lang="en-US" sz="1400" b="0" i="1" dirty="0" smtClean="0">
                <a:solidFill>
                  <a:schemeClr val="tx1"/>
                </a:solidFill>
                <a:latin typeface="Trebuchet MS" pitchFamily="34" charset="0"/>
              </a:rPr>
              <a:t>de novo</a:t>
            </a:r>
            <a:r>
              <a:rPr lang="en-US" sz="1400" b="0" dirty="0" smtClean="0">
                <a:solidFill>
                  <a:schemeClr val="tx1"/>
                </a:solidFill>
                <a:latin typeface="Trebuchet MS" pitchFamily="34" charset="0"/>
              </a:rPr>
              <a:t> loop modeling already presented, can be used with full length antibody models</a:t>
            </a:r>
            <a:endParaRPr lang="en-US" sz="1400" b="0" dirty="0">
              <a:solidFill>
                <a:schemeClr val="tx1"/>
              </a:solidFill>
              <a:latin typeface="Trebuchet MS" pitchFamily="34" charset="0"/>
            </a:endParaRPr>
          </a:p>
        </p:txBody>
      </p:sp>
    </p:spTree>
    <p:extLst>
      <p:ext uri="{BB962C8B-B14F-4D97-AF65-F5344CB8AC3E}">
        <p14:creationId xmlns:p14="http://schemas.microsoft.com/office/powerpoint/2010/main" xmlns="" val="15284189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10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fade">
                                      <p:cBhvr>
                                        <p:cTn id="17" dur="1000"/>
                                        <p:tgtEl>
                                          <p:spTgt spid="1027"/>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5"/>
          <p:cNvSpPr>
            <a:spLocks noGrp="1" noChangeArrowheads="1"/>
          </p:cNvSpPr>
          <p:nvPr>
            <p:ph type="body" idx="1"/>
          </p:nvPr>
        </p:nvSpPr>
        <p:spPr/>
        <p:txBody>
          <a:bodyPr/>
          <a:lstStyle/>
          <a:p>
            <a:pPr algn="just"/>
            <a:endParaRPr lang="en-US" sz="2200" dirty="0" smtClean="0"/>
          </a:p>
          <a:p>
            <a:pPr algn="just"/>
            <a:endParaRPr lang="en-US" sz="2200" dirty="0" smtClean="0"/>
          </a:p>
          <a:p>
            <a:pPr algn="just"/>
            <a:r>
              <a:rPr lang="en-US" sz="2200" dirty="0" smtClean="0">
                <a:solidFill>
                  <a:schemeClr val="bg1">
                    <a:lumMod val="85000"/>
                  </a:schemeClr>
                </a:solidFill>
              </a:rPr>
              <a:t>Introduction to Antibodies</a:t>
            </a:r>
          </a:p>
          <a:p>
            <a:pPr algn="just"/>
            <a:r>
              <a:rPr lang="en-US" sz="2200" dirty="0" smtClean="0">
                <a:solidFill>
                  <a:schemeClr val="bg1">
                    <a:lumMod val="85000"/>
                  </a:schemeClr>
                </a:solidFill>
              </a:rPr>
              <a:t>Introduction to Discovery Studio</a:t>
            </a:r>
          </a:p>
          <a:p>
            <a:pPr algn="just"/>
            <a:r>
              <a:rPr lang="en-US" sz="2200" dirty="0" smtClean="0">
                <a:solidFill>
                  <a:schemeClr val="bg1">
                    <a:lumMod val="85000"/>
                  </a:schemeClr>
                </a:solidFill>
              </a:rPr>
              <a:t>Working with Antibodies </a:t>
            </a:r>
          </a:p>
          <a:p>
            <a:pPr algn="just"/>
            <a:r>
              <a:rPr lang="en-US" sz="2200" dirty="0" smtClean="0">
                <a:solidFill>
                  <a:schemeClr val="bg1">
                    <a:lumMod val="85000"/>
                  </a:schemeClr>
                </a:solidFill>
              </a:rPr>
              <a:t>Fab Antibody Modeling</a:t>
            </a:r>
          </a:p>
          <a:p>
            <a:pPr lvl="1" algn="just"/>
            <a:r>
              <a:rPr lang="en-US" sz="1800" dirty="0" smtClean="0">
                <a:solidFill>
                  <a:schemeClr val="bg1">
                    <a:lumMod val="85000"/>
                  </a:schemeClr>
                </a:solidFill>
              </a:rPr>
              <a:t>Structure Template Identification</a:t>
            </a:r>
          </a:p>
          <a:p>
            <a:pPr lvl="1" algn="just"/>
            <a:r>
              <a:rPr lang="en-US" sz="1800" dirty="0" smtClean="0">
                <a:solidFill>
                  <a:schemeClr val="bg1">
                    <a:lumMod val="85000"/>
                  </a:schemeClr>
                </a:solidFill>
              </a:rPr>
              <a:t>Framework Model Generation</a:t>
            </a:r>
          </a:p>
          <a:p>
            <a:pPr lvl="1" algn="just"/>
            <a:r>
              <a:rPr lang="en-US" sz="1800" dirty="0" smtClean="0">
                <a:solidFill>
                  <a:schemeClr val="bg1">
                    <a:lumMod val="85000"/>
                  </a:schemeClr>
                </a:solidFill>
              </a:rPr>
              <a:t>Analysis &amp; Selection of Framework Model(s)</a:t>
            </a:r>
          </a:p>
          <a:p>
            <a:pPr lvl="1" algn="just"/>
            <a:r>
              <a:rPr lang="en-US" sz="1800" dirty="0" smtClean="0">
                <a:solidFill>
                  <a:schemeClr val="bg1">
                    <a:lumMod val="85000"/>
                  </a:schemeClr>
                </a:solidFill>
              </a:rPr>
              <a:t>Loop Refinement (CDR)</a:t>
            </a:r>
          </a:p>
          <a:p>
            <a:pPr lvl="1" algn="just"/>
            <a:r>
              <a:rPr lang="en-US" sz="1800" i="1" dirty="0" smtClean="0">
                <a:solidFill>
                  <a:schemeClr val="bg1">
                    <a:lumMod val="85000"/>
                  </a:schemeClr>
                </a:solidFill>
              </a:rPr>
              <a:t>De Novo </a:t>
            </a:r>
            <a:r>
              <a:rPr lang="en-US" sz="1800" dirty="0" smtClean="0">
                <a:solidFill>
                  <a:schemeClr val="bg1">
                    <a:lumMod val="85000"/>
                  </a:schemeClr>
                </a:solidFill>
              </a:rPr>
              <a:t>Loop Modeling (Optional)</a:t>
            </a:r>
          </a:p>
          <a:p>
            <a:pPr lvl="1" algn="just"/>
            <a:r>
              <a:rPr lang="en-US" sz="1800" dirty="0" smtClean="0">
                <a:solidFill>
                  <a:schemeClr val="bg1">
                    <a:lumMod val="85000"/>
                  </a:schemeClr>
                </a:solidFill>
              </a:rPr>
              <a:t>Additional Antibody Modeling</a:t>
            </a:r>
          </a:p>
          <a:p>
            <a:pPr marL="342900" lvl="1" indent="-342900" algn="just">
              <a:buFontTx/>
              <a:buChar char="•"/>
            </a:pPr>
            <a:r>
              <a:rPr lang="en-GB" dirty="0" smtClean="0">
                <a:solidFill>
                  <a:schemeClr val="bg1">
                    <a:lumMod val="85000"/>
                  </a:schemeClr>
                </a:solidFill>
              </a:rPr>
              <a:t>Full Length Antibody </a:t>
            </a:r>
            <a:r>
              <a:rPr lang="en-GB" dirty="0" err="1" smtClean="0">
                <a:solidFill>
                  <a:schemeClr val="bg1">
                    <a:lumMod val="85000"/>
                  </a:schemeClr>
                </a:solidFill>
              </a:rPr>
              <a:t>Modeling</a:t>
            </a:r>
            <a:endParaRPr lang="en-GB" dirty="0" smtClean="0">
              <a:solidFill>
                <a:schemeClr val="bg1">
                  <a:lumMod val="85000"/>
                </a:schemeClr>
              </a:solidFill>
            </a:endParaRPr>
          </a:p>
          <a:p>
            <a:pPr marL="342900" lvl="1" indent="-342900" algn="just">
              <a:buFontTx/>
              <a:buChar char="•"/>
            </a:pPr>
            <a:r>
              <a:rPr lang="en-GB" dirty="0" smtClean="0"/>
              <a:t>Minimization</a:t>
            </a:r>
          </a:p>
          <a:p>
            <a:pPr marL="342900" lvl="1" indent="-342900" algn="just">
              <a:buFontTx/>
              <a:buChar char="•"/>
            </a:pPr>
            <a:r>
              <a:rPr lang="en-GB" dirty="0" smtClean="0"/>
              <a:t>Next Steps</a:t>
            </a:r>
            <a:endParaRPr lang="en-GB" dirty="0"/>
          </a:p>
        </p:txBody>
      </p:sp>
      <p:sp>
        <p:nvSpPr>
          <p:cNvPr id="18434" name="Rectangle 4"/>
          <p:cNvSpPr>
            <a:spLocks noGrp="1" noChangeArrowheads="1"/>
          </p:cNvSpPr>
          <p:nvPr>
            <p:ph type="title"/>
          </p:nvPr>
        </p:nvSpPr>
        <p:spPr/>
        <p:txBody>
          <a:bodyPr/>
          <a:lstStyle/>
          <a:p>
            <a:r>
              <a:rPr lang="en-US" dirty="0" smtClean="0">
                <a:solidFill>
                  <a:schemeClr val="bg1"/>
                </a:solidFill>
              </a:rPr>
              <a:t>Agenda</a:t>
            </a:r>
          </a:p>
        </p:txBody>
      </p:sp>
      <p:grpSp>
        <p:nvGrpSpPr>
          <p:cNvPr id="2" name="Group 1"/>
          <p:cNvGrpSpPr/>
          <p:nvPr/>
        </p:nvGrpSpPr>
        <p:grpSpPr>
          <a:xfrm>
            <a:off x="5176159" y="1001475"/>
            <a:ext cx="3797657" cy="2005070"/>
            <a:chOff x="5176159" y="894270"/>
            <a:chExt cx="3797657" cy="200507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76159" y="894270"/>
              <a:ext cx="3473016" cy="16825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500800" y="1216800"/>
              <a:ext cx="3473016" cy="16825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sp>
        <p:nvSpPr>
          <p:cNvPr id="3" name="Down Arrow 2"/>
          <p:cNvSpPr/>
          <p:nvPr/>
        </p:nvSpPr>
        <p:spPr bwMode="auto">
          <a:xfrm>
            <a:off x="6963103" y="3256177"/>
            <a:ext cx="223768" cy="537670"/>
          </a:xfrm>
          <a:prstGeom prst="downArrow">
            <a:avLst/>
          </a:prstGeom>
          <a:ln>
            <a:noFill/>
            <a:headEnd type="none" w="med" len="med"/>
            <a:tailEnd type="none" w="med" len="me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style>
          <a:lnRef idx="0">
            <a:schemeClr val="dk1"/>
          </a:lnRef>
          <a:fillRef idx="3">
            <a:schemeClr val="dk1"/>
          </a:fillRef>
          <a:effectRef idx="3">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smtClean="0">
              <a:ln>
                <a:noFill/>
              </a:ln>
              <a:solidFill>
                <a:schemeClr val="tx1"/>
              </a:solidFill>
              <a:effectLst/>
              <a:latin typeface="Times New Roman" pitchFamily="18" charset="0"/>
            </a:endParaRPr>
          </a:p>
        </p:txBody>
      </p:sp>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367559" y="4043480"/>
            <a:ext cx="3414857" cy="248571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0887192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US" dirty="0" smtClean="0"/>
              <a:t>Minimization</a:t>
            </a:r>
            <a:endParaRPr lang="en-GB" dirty="0">
              <a:solidFill>
                <a:schemeClr val="bg1"/>
              </a:solidFill>
            </a:endParaRPr>
          </a:p>
        </p:txBody>
      </p:sp>
      <p:sp>
        <p:nvSpPr>
          <p:cNvPr id="6" name="Rounded Rectangle 5"/>
          <p:cNvSpPr/>
          <p:nvPr/>
        </p:nvSpPr>
        <p:spPr bwMode="auto">
          <a:xfrm>
            <a:off x="4086000" y="658800"/>
            <a:ext cx="4967014" cy="2724150"/>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The model can be further refined by restrained energy minimization to clean poor contacts and relieve strained torsions and angles</a:t>
            </a:r>
          </a:p>
          <a:p>
            <a:pPr marL="180975" indent="-180975">
              <a:buFont typeface="Arial" pitchFamily="34" charset="0"/>
              <a:buChar char="•"/>
            </a:pPr>
            <a:r>
              <a:rPr lang="en-US" sz="1400" b="0" dirty="0">
                <a:solidFill>
                  <a:schemeClr val="tx1"/>
                </a:solidFill>
                <a:latin typeface="Trebuchet MS" pitchFamily="34" charset="0"/>
              </a:rPr>
              <a:t>Brute force minimization (without restraints) may reduce the quality of the model, as attempts to relieve local strain can cause distortions to propagate throughout the rest of the model</a:t>
            </a:r>
          </a:p>
          <a:p>
            <a:pPr marL="180975" indent="-180975">
              <a:buFont typeface="Arial" pitchFamily="34" charset="0"/>
              <a:buChar char="•"/>
            </a:pPr>
            <a:r>
              <a:rPr lang="en-US" sz="1400" b="0" dirty="0" smtClean="0">
                <a:solidFill>
                  <a:schemeClr val="tx1"/>
                </a:solidFill>
                <a:latin typeface="Trebuchet MS" pitchFamily="34" charset="0"/>
              </a:rPr>
              <a:t>Restraining </a:t>
            </a:r>
            <a:r>
              <a:rPr lang="en-US" sz="1400" b="0" dirty="0">
                <a:solidFill>
                  <a:schemeClr val="tx1"/>
                </a:solidFill>
                <a:latin typeface="Trebuchet MS" pitchFamily="34" charset="0"/>
              </a:rPr>
              <a:t>backbone atoms during minimization allows refinement of the protein while simultaneously preventing the overall conformation from moving too far from its initial </a:t>
            </a:r>
            <a:r>
              <a:rPr lang="en-US" sz="1400" b="0" dirty="0" smtClean="0">
                <a:solidFill>
                  <a:schemeClr val="tx1"/>
                </a:solidFill>
                <a:latin typeface="Trebuchet MS" pitchFamily="34" charset="0"/>
              </a:rPr>
              <a:t>conformation</a:t>
            </a:r>
            <a:endParaRPr lang="en-US" sz="1400" b="0" dirty="0">
              <a:solidFill>
                <a:schemeClr val="tx1"/>
              </a:solidFill>
              <a:latin typeface="Trebuchet MS" pitchFamily="34" charset="0"/>
            </a:endParaRPr>
          </a:p>
        </p:txBody>
      </p:sp>
      <p:sp>
        <p:nvSpPr>
          <p:cNvPr id="15" name="Rounded Rectangle 14"/>
          <p:cNvSpPr/>
          <p:nvPr/>
        </p:nvSpPr>
        <p:spPr bwMode="auto">
          <a:xfrm>
            <a:off x="4086000" y="6188400"/>
            <a:ext cx="4967014" cy="578882"/>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The minimization functionality is found in the Simulations toolset</a:t>
            </a:r>
            <a:endParaRPr lang="en-US" sz="1400" b="0" dirty="0">
              <a:solidFill>
                <a:schemeClr val="tx1"/>
              </a:solidFill>
              <a:latin typeface="Trebuchet MS" pitchFamily="34" charset="0"/>
            </a:endParaRPr>
          </a:p>
        </p:txBody>
      </p:sp>
    </p:spTree>
    <p:extLst>
      <p:ext uri="{BB962C8B-B14F-4D97-AF65-F5344CB8AC3E}">
        <p14:creationId xmlns:p14="http://schemas.microsoft.com/office/powerpoint/2010/main" xmlns="" val="8034303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Minimization</a:t>
            </a:r>
            <a:endParaRPr lang="en-GB" dirty="0"/>
          </a:p>
        </p:txBody>
      </p:sp>
      <p:pic>
        <p:nvPicPr>
          <p:cNvPr id="28675"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867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8677"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8678" name="Picture 6"/>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2" name="Oval 11"/>
          <p:cNvSpPr/>
          <p:nvPr/>
        </p:nvSpPr>
        <p:spPr bwMode="auto">
          <a:xfrm>
            <a:off x="40210" y="2776115"/>
            <a:ext cx="1291060" cy="288000"/>
          </a:xfrm>
          <a:prstGeom prst="ellipse">
            <a:avLst/>
          </a:prstGeom>
          <a:noFill/>
          <a:ln w="12700">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10" name="Oval 9"/>
          <p:cNvSpPr/>
          <p:nvPr/>
        </p:nvSpPr>
        <p:spPr bwMode="auto">
          <a:xfrm>
            <a:off x="40210" y="2468875"/>
            <a:ext cx="1459390" cy="288000"/>
          </a:xfrm>
          <a:prstGeom prst="ellipse">
            <a:avLst/>
          </a:prstGeom>
          <a:noFill/>
          <a:ln w="12700">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11" name="Rounded Rectangle 10"/>
          <p:cNvSpPr/>
          <p:nvPr/>
        </p:nvSpPr>
        <p:spPr bwMode="auto">
          <a:xfrm>
            <a:off x="4971600" y="658800"/>
            <a:ext cx="4083699" cy="1293971"/>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Restraints can be added using the </a:t>
            </a:r>
            <a:r>
              <a:rPr lang="en-US" sz="1400" dirty="0" smtClean="0">
                <a:solidFill>
                  <a:schemeClr val="tx1"/>
                </a:solidFill>
                <a:latin typeface="Trebuchet MS" pitchFamily="34" charset="0"/>
              </a:rPr>
              <a:t>Set Constraints</a:t>
            </a:r>
            <a:r>
              <a:rPr lang="en-US" sz="1400" b="0" dirty="0" smtClean="0">
                <a:solidFill>
                  <a:schemeClr val="tx1"/>
                </a:solidFill>
                <a:latin typeface="Trebuchet MS" pitchFamily="34" charset="0"/>
              </a:rPr>
              <a:t> tool panel</a:t>
            </a:r>
          </a:p>
          <a:p>
            <a:pPr marL="342900" indent="-342900">
              <a:buFont typeface="+mj-lt"/>
              <a:buAutoNum type="arabicPeriod"/>
            </a:pPr>
            <a:r>
              <a:rPr lang="en-US" sz="1400" b="0" dirty="0" smtClean="0">
                <a:solidFill>
                  <a:schemeClr val="tx1"/>
                </a:solidFill>
                <a:latin typeface="Trebuchet MS" pitchFamily="34" charset="0"/>
              </a:rPr>
              <a:t>Select the Backbone protein group</a:t>
            </a:r>
          </a:p>
          <a:p>
            <a:pPr marL="342900" indent="-342900">
              <a:buFont typeface="+mj-lt"/>
              <a:buAutoNum type="arabicPeriod"/>
            </a:pPr>
            <a:r>
              <a:rPr lang="en-US" sz="1400" b="0" dirty="0" smtClean="0">
                <a:solidFill>
                  <a:schemeClr val="tx1"/>
                </a:solidFill>
                <a:latin typeface="Trebuchet MS" pitchFamily="34" charset="0"/>
              </a:rPr>
              <a:t>Create Fixed Atom Constraints or Harmonic Restraints</a:t>
            </a:r>
            <a:endParaRPr lang="en-US" sz="1400" b="0" dirty="0">
              <a:solidFill>
                <a:schemeClr val="tx1"/>
              </a:solidFill>
              <a:latin typeface="Trebuchet MS" pitchFamily="34" charset="0"/>
            </a:endParaRPr>
          </a:p>
        </p:txBody>
      </p:sp>
      <p:sp>
        <p:nvSpPr>
          <p:cNvPr id="7" name="Rounded Rectangle 6"/>
          <p:cNvSpPr/>
          <p:nvPr/>
        </p:nvSpPr>
        <p:spPr bwMode="auto">
          <a:xfrm>
            <a:off x="5821200" y="5950800"/>
            <a:ext cx="3233353" cy="817245"/>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400" b="0" dirty="0" smtClean="0">
                <a:solidFill>
                  <a:schemeClr val="tx1"/>
                </a:solidFill>
                <a:latin typeface="Trebuchet MS" pitchFamily="34" charset="0"/>
              </a:rPr>
              <a:t>Atoms with Harmonic Restraints are allowed to move but movement is penalized by an energy cost</a:t>
            </a:r>
            <a:endParaRPr lang="en-US" sz="1400" b="0" dirty="0">
              <a:solidFill>
                <a:schemeClr val="tx1"/>
              </a:solidFill>
              <a:latin typeface="Trebuchet MS" pitchFamily="34" charset="0"/>
            </a:endParaRPr>
          </a:p>
        </p:txBody>
      </p:sp>
    </p:spTree>
    <p:extLst>
      <p:ext uri="{BB962C8B-B14F-4D97-AF65-F5344CB8AC3E}">
        <p14:creationId xmlns:p14="http://schemas.microsoft.com/office/powerpoint/2010/main" xmlns="" val="35530234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8676"/>
                                        </p:tgtEl>
                                        <p:attrNameLst>
                                          <p:attrName>style.visibility</p:attrName>
                                        </p:attrNameLst>
                                      </p:cBhvr>
                                      <p:to>
                                        <p:strVal val="visible"/>
                                      </p:to>
                                    </p:set>
                                    <p:animEffect transition="in" filter="fade">
                                      <p:cBhvr>
                                        <p:cTn id="11" dur="1000"/>
                                        <p:tgtEl>
                                          <p:spTgt spid="28676"/>
                                        </p:tgtEl>
                                      </p:cBhvr>
                                    </p:animEffect>
                                  </p:childTnLst>
                                </p:cTn>
                              </p:par>
                              <p:par>
                                <p:cTn id="12" presetID="10" presetClass="entr" presetSubtype="0" fill="hold" nodeType="with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animEffect transition="in" filter="fade">
                                      <p:cBhvr>
                                        <p:cTn id="14" dur="1000"/>
                                        <p:tgtEl>
                                          <p:spTgt spid="11">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1">
                                            <p:txEl>
                                              <p:pRg st="1" end="1"/>
                                            </p:txEl>
                                          </p:spTgt>
                                        </p:tgtEl>
                                        <p:attrNameLst>
                                          <p:attrName>style.visibility</p:attrName>
                                        </p:attrNameLst>
                                      </p:cBhvr>
                                      <p:to>
                                        <p:strVal val="visible"/>
                                      </p:to>
                                    </p:set>
                                    <p:animEffect transition="in" filter="fade">
                                      <p:cBhvr>
                                        <p:cTn id="19" dur="1000"/>
                                        <p:tgtEl>
                                          <p:spTgt spid="11">
                                            <p:txEl>
                                              <p:pRg st="1" end="1"/>
                                            </p:txEl>
                                          </p:spTgt>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28677"/>
                                        </p:tgtEl>
                                        <p:attrNameLst>
                                          <p:attrName>style.visibility</p:attrName>
                                        </p:attrNameLst>
                                      </p:cBhvr>
                                      <p:to>
                                        <p:strVal val="visible"/>
                                      </p:to>
                                    </p:set>
                                    <p:animEffect transition="in" filter="fade">
                                      <p:cBhvr>
                                        <p:cTn id="23" dur="1000"/>
                                        <p:tgtEl>
                                          <p:spTgt spid="2867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
                                            <p:txEl>
                                              <p:pRg st="2" end="2"/>
                                            </p:txEl>
                                          </p:spTgt>
                                        </p:tgtEl>
                                        <p:attrNameLst>
                                          <p:attrName>style.visibility</p:attrName>
                                        </p:attrNameLst>
                                      </p:cBhvr>
                                      <p:to>
                                        <p:strVal val="visible"/>
                                      </p:to>
                                    </p:set>
                                    <p:animEffect transition="in" filter="fade">
                                      <p:cBhvr>
                                        <p:cTn id="28" dur="1000"/>
                                        <p:tgtEl>
                                          <p:spTgt spid="11">
                                            <p:txEl>
                                              <p:pRg st="2" end="2"/>
                                            </p:txEl>
                                          </p:spTgt>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childTnLst>
                                </p:cTn>
                              </p:par>
                            </p:childTnLst>
                          </p:cTn>
                        </p:par>
                        <p:par>
                          <p:cTn id="36" fill="hold">
                            <p:stCondLst>
                              <p:cond delay="2000"/>
                            </p:stCondLst>
                            <p:childTnLst>
                              <p:par>
                                <p:cTn id="37" presetID="10" presetClass="entr" presetSubtype="0" fill="hold" nodeType="afterEffect">
                                  <p:stCondLst>
                                    <p:cond delay="0"/>
                                  </p:stCondLst>
                                  <p:childTnLst>
                                    <p:set>
                                      <p:cBhvr>
                                        <p:cTn id="38" dur="1" fill="hold">
                                          <p:stCondLst>
                                            <p:cond delay="0"/>
                                          </p:stCondLst>
                                        </p:cTn>
                                        <p:tgtEl>
                                          <p:spTgt spid="28678"/>
                                        </p:tgtEl>
                                        <p:attrNameLst>
                                          <p:attrName>style.visibility</p:attrName>
                                        </p:attrNameLst>
                                      </p:cBhvr>
                                      <p:to>
                                        <p:strVal val="visible"/>
                                      </p:to>
                                    </p:set>
                                    <p:animEffect transition="in" filter="fade">
                                      <p:cBhvr>
                                        <p:cTn id="39" dur="1000"/>
                                        <p:tgtEl>
                                          <p:spTgt spid="28678"/>
                                        </p:tgtEl>
                                      </p:cBhvr>
                                    </p:animEffec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P spid="11" grpId="0" animBg="1"/>
      <p:bldP spid="7"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Minimization</a:t>
            </a:r>
            <a:endParaRPr lang="en-GB" dirty="0"/>
          </a:p>
        </p:txBody>
      </p:sp>
      <p:sp>
        <p:nvSpPr>
          <p:cNvPr id="9" name="Oval 8"/>
          <p:cNvSpPr/>
          <p:nvPr/>
        </p:nvSpPr>
        <p:spPr bwMode="auto">
          <a:xfrm>
            <a:off x="1805" y="2776115"/>
            <a:ext cx="844910" cy="288000"/>
          </a:xfrm>
          <a:prstGeom prst="ellipse">
            <a:avLst/>
          </a:prstGeom>
          <a:noFill/>
          <a:ln w="12700">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10" name="Rounded Rectangle 9"/>
          <p:cNvSpPr/>
          <p:nvPr/>
        </p:nvSpPr>
        <p:spPr bwMode="auto">
          <a:xfrm>
            <a:off x="4971600" y="658800"/>
            <a:ext cx="4083699" cy="817245"/>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algn="ctr"/>
            <a:r>
              <a:rPr lang="en-US" sz="1400" b="0" dirty="0">
                <a:solidFill>
                  <a:schemeClr val="tx1"/>
                </a:solidFill>
                <a:latin typeface="Trebuchet MS" pitchFamily="34" charset="0"/>
              </a:rPr>
              <a:t>The model can be </a:t>
            </a:r>
            <a:r>
              <a:rPr lang="en-US" sz="1400" b="0" dirty="0" smtClean="0">
                <a:solidFill>
                  <a:schemeClr val="tx1"/>
                </a:solidFill>
                <a:latin typeface="Trebuchet MS" pitchFamily="34" charset="0"/>
              </a:rPr>
              <a:t>refined </a:t>
            </a:r>
            <a:r>
              <a:rPr lang="en-US" sz="1400" b="0" dirty="0">
                <a:solidFill>
                  <a:schemeClr val="tx1"/>
                </a:solidFill>
                <a:latin typeface="Trebuchet MS" pitchFamily="34" charset="0"/>
              </a:rPr>
              <a:t>by restrained energy minimization </a:t>
            </a:r>
            <a:r>
              <a:rPr lang="en-US" sz="1400" b="0" dirty="0" smtClean="0">
                <a:solidFill>
                  <a:schemeClr val="tx1"/>
                </a:solidFill>
                <a:latin typeface="Trebuchet MS" pitchFamily="34" charset="0"/>
              </a:rPr>
              <a:t>with an implicit solvent to approximate the affect of solvent</a:t>
            </a:r>
            <a:endParaRPr lang="en-US" sz="1400" b="0" dirty="0">
              <a:solidFill>
                <a:schemeClr val="tx1"/>
              </a:solidFill>
              <a:latin typeface="Trebuchet MS" pitchFamily="34" charset="0"/>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80000" y="3813050"/>
            <a:ext cx="4084320" cy="23469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602252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7020" y="625435"/>
            <a:ext cx="8909960" cy="6106395"/>
          </a:xfrm>
        </p:spPr>
        <p:txBody>
          <a:bodyPr/>
          <a:lstStyle/>
          <a:p>
            <a:r>
              <a:rPr lang="en-US" sz="2000" dirty="0" smtClean="0"/>
              <a:t>Therapeutic antibodies tend to aggregate when stored at the high concentrations required for treatment, which decreases their activity and may cause immunological responses</a:t>
            </a:r>
            <a:endParaRPr lang="en-GB" sz="2000" dirty="0" smtClean="0"/>
          </a:p>
        </p:txBody>
      </p:sp>
      <p:sp>
        <p:nvSpPr>
          <p:cNvPr id="3" name="Title 2"/>
          <p:cNvSpPr>
            <a:spLocks noGrp="1"/>
          </p:cNvSpPr>
          <p:nvPr>
            <p:ph type="title"/>
          </p:nvPr>
        </p:nvSpPr>
        <p:spPr/>
        <p:txBody>
          <a:bodyPr/>
          <a:lstStyle/>
          <a:p>
            <a:r>
              <a:rPr lang="en-GB" dirty="0" smtClean="0"/>
              <a:t>Next Steps - </a:t>
            </a:r>
            <a:r>
              <a:rPr lang="en-GB" dirty="0"/>
              <a:t>Protein </a:t>
            </a:r>
            <a:r>
              <a:rPr lang="en-GB" dirty="0" smtClean="0"/>
              <a:t>Aggregation </a:t>
            </a:r>
            <a:r>
              <a:rPr lang="en-GB" dirty="0"/>
              <a:t>P</a:t>
            </a:r>
            <a:r>
              <a:rPr lang="en-GB" dirty="0" smtClean="0"/>
              <a:t>ropensity</a:t>
            </a:r>
            <a:endParaRPr lang="en-GB" dirty="0"/>
          </a:p>
        </p:txBody>
      </p:sp>
      <p:sp>
        <p:nvSpPr>
          <p:cNvPr id="8" name="Content Placeholder 1"/>
          <p:cNvSpPr txBox="1">
            <a:spLocks/>
          </p:cNvSpPr>
          <p:nvPr/>
        </p:nvSpPr>
        <p:spPr bwMode="auto">
          <a:xfrm>
            <a:off x="117019" y="1605600"/>
            <a:ext cx="8938327" cy="3149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sz="2000" b="0" kern="0" dirty="0" smtClean="0"/>
              <a:t>Aggregation Score is a measure of the tendency of surface residues to aggregate</a:t>
            </a:r>
          </a:p>
          <a:p>
            <a:r>
              <a:rPr lang="en-US" sz="2000" b="0" kern="0" dirty="0" smtClean="0"/>
              <a:t>Sites with a high aggregation propensity score on a protein surface specify regions that are prone to aggregation</a:t>
            </a:r>
            <a:endParaRPr lang="en-GB" sz="2000" b="0" kern="0" dirty="0" smtClean="0"/>
          </a:p>
        </p:txBody>
      </p:sp>
      <p:sp>
        <p:nvSpPr>
          <p:cNvPr id="7" name="Content Placeholder 1"/>
          <p:cNvSpPr txBox="1">
            <a:spLocks/>
          </p:cNvSpPr>
          <p:nvPr/>
        </p:nvSpPr>
        <p:spPr bwMode="auto">
          <a:xfrm>
            <a:off x="117020" y="2952000"/>
            <a:ext cx="3088351" cy="3149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sz="2000" b="0" kern="0" dirty="0" smtClean="0"/>
              <a:t>Identifying these areas allows you to use targeted mutation to engineer therapeutic proteins with higher stability </a:t>
            </a:r>
            <a:endParaRPr lang="en-GB" sz="2000" b="0" kern="0" dirty="0" smtClean="0"/>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189420" y="3044830"/>
            <a:ext cx="3709334" cy="376381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993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023600" y="4503600"/>
            <a:ext cx="2031746" cy="226539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6800047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7020" y="625435"/>
            <a:ext cx="8909960" cy="6106395"/>
          </a:xfrm>
        </p:spPr>
        <p:txBody>
          <a:bodyPr/>
          <a:lstStyle/>
          <a:p>
            <a:r>
              <a:rPr lang="en-US" sz="2000" dirty="0" smtClean="0"/>
              <a:t>Perform </a:t>
            </a:r>
            <a:r>
              <a:rPr lang="en-US" sz="2000" dirty="0"/>
              <a:t>amino-acid scanning mutagenesis on a set of selected amino-acid residues by mutating each of them to one or more specified </a:t>
            </a:r>
            <a:r>
              <a:rPr lang="en-US" sz="2000" dirty="0" smtClean="0"/>
              <a:t>amino-acid types</a:t>
            </a:r>
          </a:p>
        </p:txBody>
      </p:sp>
      <p:sp>
        <p:nvSpPr>
          <p:cNvPr id="3" name="Title 2"/>
          <p:cNvSpPr>
            <a:spLocks noGrp="1"/>
          </p:cNvSpPr>
          <p:nvPr>
            <p:ph type="title"/>
          </p:nvPr>
        </p:nvSpPr>
        <p:spPr/>
        <p:txBody>
          <a:bodyPr/>
          <a:lstStyle/>
          <a:p>
            <a:r>
              <a:rPr lang="en-GB" dirty="0" smtClean="0"/>
              <a:t>Next </a:t>
            </a:r>
            <a:r>
              <a:rPr lang="en-GB" dirty="0"/>
              <a:t>Steps - Protein </a:t>
            </a:r>
            <a:r>
              <a:rPr lang="en-GB" dirty="0" smtClean="0"/>
              <a:t>Mutation Energy 	</a:t>
            </a:r>
            <a:endParaRPr lang="en-GB" dirty="0"/>
          </a:p>
        </p:txBody>
      </p:sp>
      <p:sp>
        <p:nvSpPr>
          <p:cNvPr id="6" name="Content Placeholder 1"/>
          <p:cNvSpPr txBox="1">
            <a:spLocks/>
          </p:cNvSpPr>
          <p:nvPr/>
        </p:nvSpPr>
        <p:spPr bwMode="auto">
          <a:xfrm>
            <a:off x="117020" y="1604345"/>
            <a:ext cx="6759280" cy="41289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sz="2000" b="0" kern="0" dirty="0" smtClean="0"/>
              <a:t>Calculations can be carried out either in a pH-independent or -dependent mode</a:t>
            </a:r>
          </a:p>
          <a:p>
            <a:r>
              <a:rPr lang="en-US" sz="2000" b="0" kern="0" dirty="0"/>
              <a:t>Calculations can be carried out either in a </a:t>
            </a:r>
            <a:r>
              <a:rPr lang="en-US" sz="2000" b="0" kern="0" dirty="0" smtClean="0"/>
              <a:t>temperature-independent or – dependent mode</a:t>
            </a:r>
            <a:endParaRPr lang="en-US" sz="2000" b="0" kern="0" dirty="0"/>
          </a:p>
          <a:p>
            <a:endParaRPr lang="en-US" sz="2000" b="0" kern="0" dirty="0" smtClean="0"/>
          </a:p>
          <a:p>
            <a:r>
              <a:rPr lang="en-US" sz="2000" b="0" kern="0" dirty="0" smtClean="0"/>
              <a:t>Mutation </a:t>
            </a:r>
            <a:r>
              <a:rPr lang="en-US" sz="2000" b="0" kern="0" dirty="0"/>
              <a:t>Energy (</a:t>
            </a:r>
            <a:r>
              <a:rPr lang="en-US" sz="2000" b="0" kern="0" dirty="0" smtClean="0"/>
              <a:t>Binding)</a:t>
            </a:r>
          </a:p>
          <a:p>
            <a:pPr lvl="1"/>
            <a:r>
              <a:rPr lang="en-US" sz="1600" b="0" kern="0" dirty="0" smtClean="0"/>
              <a:t>Evaluate the effect of </a:t>
            </a:r>
            <a:r>
              <a:rPr lang="en-US" sz="1600" kern="0" dirty="0" smtClean="0"/>
              <a:t>multiple </a:t>
            </a:r>
            <a:r>
              <a:rPr lang="en-US" sz="1600" kern="0" dirty="0"/>
              <a:t>simultaneous mutations </a:t>
            </a:r>
            <a:r>
              <a:rPr lang="en-US" sz="1600" b="0" kern="0" dirty="0" smtClean="0"/>
              <a:t>on the binding affinity of molecular partners in protein-protein and protein-ligand complexes</a:t>
            </a:r>
          </a:p>
          <a:p>
            <a:r>
              <a:rPr lang="en-US" sz="2000" b="0" kern="0" dirty="0"/>
              <a:t>Mutation Energy </a:t>
            </a:r>
            <a:r>
              <a:rPr lang="en-US" sz="2000" b="0" kern="0" dirty="0" smtClean="0"/>
              <a:t>(Stability)</a:t>
            </a:r>
          </a:p>
          <a:p>
            <a:pPr lvl="1"/>
            <a:r>
              <a:rPr lang="en-US" sz="1600" b="0" kern="0" dirty="0" smtClean="0"/>
              <a:t>Evaluate the effect of </a:t>
            </a:r>
            <a:r>
              <a:rPr lang="en-US" sz="1600" kern="0" dirty="0"/>
              <a:t>multiple simultaneous mutations </a:t>
            </a:r>
            <a:r>
              <a:rPr lang="en-US" sz="1600" b="0" kern="0" dirty="0"/>
              <a:t>on </a:t>
            </a:r>
            <a:r>
              <a:rPr lang="en-US" sz="1600" b="0" kern="0" dirty="0" smtClean="0"/>
              <a:t>protein stability</a:t>
            </a:r>
          </a:p>
          <a:p>
            <a:pPr lvl="1"/>
            <a:r>
              <a:rPr lang="en-US" sz="1600" b="0" kern="0" dirty="0" smtClean="0"/>
              <a:t>Negative values of mutation energy correspond to a stabilizing effect of the mutation and </a:t>
            </a:r>
            <a:r>
              <a:rPr lang="en-US" sz="1600" b="0" i="1" kern="0" dirty="0" smtClean="0"/>
              <a:t>vice versa</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020641" y="2442318"/>
            <a:ext cx="2031746" cy="432761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9873303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568800"/>
            <a:ext cx="9147273" cy="63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p:txBody>
          <a:bodyPr/>
          <a:lstStyle/>
          <a:p>
            <a:r>
              <a:rPr lang="en-GB" dirty="0" smtClean="0"/>
              <a:t>Protein </a:t>
            </a:r>
            <a:r>
              <a:rPr lang="en-GB" dirty="0"/>
              <a:t>Mutation Energy 	</a:t>
            </a:r>
          </a:p>
        </p:txBody>
      </p:sp>
      <p:sp>
        <p:nvSpPr>
          <p:cNvPr id="7" name="Rounded Rectangle 6"/>
          <p:cNvSpPr/>
          <p:nvPr/>
        </p:nvSpPr>
        <p:spPr bwMode="auto">
          <a:xfrm>
            <a:off x="5828400" y="658800"/>
            <a:ext cx="3226020" cy="340519"/>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266700" indent="-266700" algn="ctr">
              <a:buFont typeface="+mj-lt"/>
              <a:buAutoNum type="arabicPeriod"/>
            </a:pPr>
            <a:r>
              <a:rPr lang="en-US" sz="1400" b="0" dirty="0" smtClean="0">
                <a:solidFill>
                  <a:schemeClr val="tx1"/>
                </a:solidFill>
                <a:latin typeface="Trebuchet MS" pitchFamily="34" charset="0"/>
              </a:rPr>
              <a:t>Select residues for mutation</a:t>
            </a:r>
            <a:endParaRPr lang="en-US" sz="1400" b="0" dirty="0">
              <a:solidFill>
                <a:schemeClr val="tx1"/>
              </a:solidFill>
              <a:latin typeface="Trebuchet MS" pitchFamily="34" charset="0"/>
            </a:endParaRPr>
          </a:p>
        </p:txBody>
      </p:sp>
      <p:sp>
        <p:nvSpPr>
          <p:cNvPr id="8" name="Rounded Rectangle 7"/>
          <p:cNvSpPr/>
          <p:nvPr/>
        </p:nvSpPr>
        <p:spPr bwMode="auto">
          <a:xfrm>
            <a:off x="5828400" y="1090800"/>
            <a:ext cx="3226020" cy="578882"/>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266700" indent="-266700" algn="ctr">
              <a:buFont typeface="+mj-lt"/>
              <a:buAutoNum type="arabicPeriod" startAt="2"/>
            </a:pPr>
            <a:r>
              <a:rPr lang="en-US" sz="1400" b="0" dirty="0" smtClean="0">
                <a:solidFill>
                  <a:schemeClr val="tx1"/>
                </a:solidFill>
                <a:latin typeface="Trebuchet MS" pitchFamily="34" charset="0"/>
              </a:rPr>
              <a:t>Select one of the </a:t>
            </a:r>
            <a:r>
              <a:rPr lang="en-US" sz="1400" dirty="0" smtClean="0">
                <a:solidFill>
                  <a:schemeClr val="tx1"/>
                </a:solidFill>
                <a:latin typeface="Trebuchet MS" pitchFamily="34" charset="0"/>
              </a:rPr>
              <a:t>Calculate Mutation Energy </a:t>
            </a:r>
            <a:r>
              <a:rPr lang="en-US" sz="1400" b="0" dirty="0" smtClean="0">
                <a:solidFill>
                  <a:schemeClr val="tx1"/>
                </a:solidFill>
                <a:latin typeface="Trebuchet MS" pitchFamily="34" charset="0"/>
              </a:rPr>
              <a:t>protocols</a:t>
            </a:r>
            <a:endParaRPr lang="en-US" sz="1400" b="0" dirty="0">
              <a:solidFill>
                <a:schemeClr val="tx1"/>
              </a:solidFill>
              <a:latin typeface="Trebuchet MS" pitchFamily="34" charset="0"/>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80000" y="748800"/>
            <a:ext cx="4084320" cy="23469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0" name="Oval 9"/>
          <p:cNvSpPr/>
          <p:nvPr/>
        </p:nvSpPr>
        <p:spPr bwMode="auto">
          <a:xfrm>
            <a:off x="-144000" y="4932000"/>
            <a:ext cx="2052000" cy="468000"/>
          </a:xfrm>
          <a:prstGeom prst="ellipse">
            <a:avLst/>
          </a:prstGeom>
          <a:noFill/>
          <a:ln w="12700">
            <a:solidFill>
              <a:srgbClr val="FF0000"/>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36000" tIns="45720" rIns="3600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Calibri" pitchFamily="34" charset="0"/>
              <a:cs typeface="Calibri" pitchFamily="34" charset="0"/>
            </a:endParaRPr>
          </a:p>
        </p:txBody>
      </p:sp>
      <p:pic>
        <p:nvPicPr>
          <p:cNvPr id="2053"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756800" y="1953600"/>
            <a:ext cx="4084320" cy="23469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3" name="Rounded Rectangle 12"/>
          <p:cNvSpPr/>
          <p:nvPr/>
        </p:nvSpPr>
        <p:spPr bwMode="auto">
          <a:xfrm>
            <a:off x="5828400" y="1760400"/>
            <a:ext cx="3226020" cy="340519"/>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266700" indent="-266700" algn="ctr">
              <a:buFont typeface="+mj-lt"/>
              <a:buAutoNum type="arabicPeriod" startAt="3"/>
            </a:pPr>
            <a:r>
              <a:rPr lang="en-US" sz="1400" b="0" dirty="0" smtClean="0">
                <a:solidFill>
                  <a:schemeClr val="tx1"/>
                </a:solidFill>
                <a:latin typeface="Trebuchet MS" pitchFamily="34" charset="0"/>
              </a:rPr>
              <a:t>Select </a:t>
            </a:r>
            <a:r>
              <a:rPr lang="en-US" sz="1400" dirty="0" smtClean="0">
                <a:solidFill>
                  <a:schemeClr val="tx1"/>
                </a:solidFill>
                <a:latin typeface="Trebuchet MS" pitchFamily="34" charset="0"/>
              </a:rPr>
              <a:t>Mutation Sites</a:t>
            </a:r>
            <a:endParaRPr lang="en-US" sz="1400" dirty="0">
              <a:solidFill>
                <a:schemeClr val="tx1"/>
              </a:solidFill>
              <a:latin typeface="Trebuchet MS" pitchFamily="34" charset="0"/>
            </a:endParaRPr>
          </a:p>
        </p:txBody>
      </p:sp>
      <p:sp>
        <p:nvSpPr>
          <p:cNvPr id="14" name="Rounded Rectangle 13"/>
          <p:cNvSpPr/>
          <p:nvPr/>
        </p:nvSpPr>
        <p:spPr bwMode="auto">
          <a:xfrm>
            <a:off x="5828400" y="2192400"/>
            <a:ext cx="3226020" cy="340519"/>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spAutoFit/>
          </a:bodyPr>
          <a:lstStyle/>
          <a:p>
            <a:pPr marL="266700" indent="-266700" algn="ctr">
              <a:buFont typeface="+mj-lt"/>
              <a:buAutoNum type="arabicPeriod" startAt="4"/>
            </a:pPr>
            <a:r>
              <a:rPr lang="en-US" sz="1400" b="0" dirty="0" smtClean="0">
                <a:solidFill>
                  <a:schemeClr val="tx1"/>
                </a:solidFill>
                <a:latin typeface="Trebuchet MS" pitchFamily="34" charset="0"/>
              </a:rPr>
              <a:t>Define Mutants</a:t>
            </a:r>
            <a:endParaRPr lang="en-US" sz="1400" dirty="0">
              <a:solidFill>
                <a:schemeClr val="tx1"/>
              </a:solidFill>
              <a:latin typeface="Trebuchet MS" pitchFamily="34" charset="0"/>
            </a:endParaRPr>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333600" y="3158400"/>
            <a:ext cx="4084320" cy="23469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5" name="Picture 4"/>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910400" y="4363200"/>
            <a:ext cx="4053840" cy="231648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158268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childTnLst>
                                </p:cTn>
                              </p:par>
                            </p:childTnLst>
                          </p:cTn>
                        </p:par>
                        <p:par>
                          <p:cTn id="17" fill="hold">
                            <p:stCondLst>
                              <p:cond delay="2000"/>
                            </p:stCondLst>
                            <p:childTnLst>
                              <p:par>
                                <p:cTn id="18" presetID="10" presetClass="entr" presetSubtype="0" fill="hold" nodeType="afterEffect">
                                  <p:stCondLst>
                                    <p:cond delay="0"/>
                                  </p:stCondLst>
                                  <p:childTnLst>
                                    <p:set>
                                      <p:cBhvr>
                                        <p:cTn id="19" dur="1" fill="hold">
                                          <p:stCondLst>
                                            <p:cond delay="0"/>
                                          </p:stCondLst>
                                        </p:cTn>
                                        <p:tgtEl>
                                          <p:spTgt spid="2051"/>
                                        </p:tgtEl>
                                        <p:attrNameLst>
                                          <p:attrName>style.visibility</p:attrName>
                                        </p:attrNameLst>
                                      </p:cBhvr>
                                      <p:to>
                                        <p:strVal val="visible"/>
                                      </p:to>
                                    </p:set>
                                    <p:animEffect transition="in" filter="fade">
                                      <p:cBhvr>
                                        <p:cTn id="20" dur="1000"/>
                                        <p:tgtEl>
                                          <p:spTgt spid="205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2053"/>
                                        </p:tgtEl>
                                        <p:attrNameLst>
                                          <p:attrName>style.visibility</p:attrName>
                                        </p:attrNameLst>
                                      </p:cBhvr>
                                      <p:to>
                                        <p:strVal val="visible"/>
                                      </p:to>
                                    </p:set>
                                    <p:animEffect transition="in" filter="fade">
                                      <p:cBhvr>
                                        <p:cTn id="29" dur="1000"/>
                                        <p:tgtEl>
                                          <p:spTgt spid="205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childTnLst>
                                </p:cTn>
                              </p:par>
                            </p:childTnLst>
                          </p:cTn>
                        </p:par>
                        <p:par>
                          <p:cTn id="35" fill="hold">
                            <p:stCondLst>
                              <p:cond delay="1000"/>
                            </p:stCondLst>
                            <p:childTnLst>
                              <p:par>
                                <p:cTn id="36" presetID="10" presetClass="entr" presetSubtype="0" fill="hold" nodeType="afterEffect">
                                  <p:stCondLst>
                                    <p:cond delay="0"/>
                                  </p:stCondLst>
                                  <p:childTnLst>
                                    <p:set>
                                      <p:cBhvr>
                                        <p:cTn id="37" dur="1" fill="hold">
                                          <p:stCondLst>
                                            <p:cond delay="0"/>
                                          </p:stCondLst>
                                        </p:cTn>
                                        <p:tgtEl>
                                          <p:spTgt spid="3074"/>
                                        </p:tgtEl>
                                        <p:attrNameLst>
                                          <p:attrName>style.visibility</p:attrName>
                                        </p:attrNameLst>
                                      </p:cBhvr>
                                      <p:to>
                                        <p:strVal val="visible"/>
                                      </p:to>
                                    </p:set>
                                    <p:animEffect transition="in" filter="fade">
                                      <p:cBhvr>
                                        <p:cTn id="38" dur="1000"/>
                                        <p:tgtEl>
                                          <p:spTgt spid="3074"/>
                                        </p:tgtEl>
                                      </p:cBhvr>
                                    </p:animEffect>
                                  </p:childTnLst>
                                </p:cTn>
                              </p:par>
                            </p:childTnLst>
                          </p:cTn>
                        </p:par>
                        <p:par>
                          <p:cTn id="39" fill="hold">
                            <p:stCondLst>
                              <p:cond delay="2000"/>
                            </p:stCondLst>
                            <p:childTnLst>
                              <p:par>
                                <p:cTn id="40" presetID="10" presetClass="entr" presetSubtype="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3" grpId="0" animBg="1"/>
      <p:bldP spid="14"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030800" y="1782000"/>
            <a:ext cx="2021587" cy="498793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Content Placeholder 1"/>
          <p:cNvSpPr>
            <a:spLocks noGrp="1"/>
          </p:cNvSpPr>
          <p:nvPr>
            <p:ph idx="1"/>
          </p:nvPr>
        </p:nvSpPr>
        <p:spPr>
          <a:xfrm>
            <a:off x="117020" y="625435"/>
            <a:ext cx="8909960" cy="6106395"/>
          </a:xfrm>
        </p:spPr>
        <p:txBody>
          <a:bodyPr/>
          <a:lstStyle/>
          <a:p>
            <a:r>
              <a:rPr lang="en-US" sz="2000" dirty="0" smtClean="0"/>
              <a:t>Rigid </a:t>
            </a:r>
            <a:r>
              <a:rPr lang="en-US" sz="2000" dirty="0"/>
              <a:t>body docking of two protein structures </a:t>
            </a:r>
            <a:r>
              <a:rPr lang="en-US" sz="2000" dirty="0" smtClean="0"/>
              <a:t>(antibody and antigen) using </a:t>
            </a:r>
            <a:r>
              <a:rPr lang="en-US" sz="2000" dirty="0"/>
              <a:t>the ZDOCK </a:t>
            </a:r>
            <a:r>
              <a:rPr lang="en-US" sz="2000" dirty="0" smtClean="0"/>
              <a:t>algorithm</a:t>
            </a:r>
          </a:p>
          <a:p>
            <a:pPr marL="342900" lvl="1" indent="-342900">
              <a:buFontTx/>
              <a:buChar char="•"/>
            </a:pPr>
            <a:r>
              <a:rPr lang="en-US" dirty="0"/>
              <a:t>Optimization and scoring of docked protein poses using a </a:t>
            </a:r>
            <a:r>
              <a:rPr lang="en-US" dirty="0" err="1"/>
              <a:t>CHARMm</a:t>
            </a:r>
            <a:r>
              <a:rPr lang="en-US" dirty="0"/>
              <a:t> minimization</a:t>
            </a:r>
          </a:p>
          <a:p>
            <a:endParaRPr lang="en-GB" sz="2000" dirty="0" smtClean="0"/>
          </a:p>
        </p:txBody>
      </p:sp>
      <p:sp>
        <p:nvSpPr>
          <p:cNvPr id="3" name="Title 2"/>
          <p:cNvSpPr>
            <a:spLocks noGrp="1"/>
          </p:cNvSpPr>
          <p:nvPr>
            <p:ph type="title"/>
          </p:nvPr>
        </p:nvSpPr>
        <p:spPr/>
        <p:txBody>
          <a:bodyPr/>
          <a:lstStyle/>
          <a:p>
            <a:r>
              <a:rPr lang="en-GB" dirty="0" smtClean="0"/>
              <a:t>Next </a:t>
            </a:r>
            <a:r>
              <a:rPr lang="en-GB" dirty="0"/>
              <a:t>Steps </a:t>
            </a:r>
            <a:r>
              <a:rPr lang="en-GB" dirty="0" smtClean="0"/>
              <a:t>- Protein-Protein Docking</a:t>
            </a:r>
            <a:endParaRPr lang="en-GB" dirty="0"/>
          </a:p>
        </p:txBody>
      </p:sp>
      <p:pic>
        <p:nvPicPr>
          <p:cNvPr id="819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5855" y="2274687"/>
            <a:ext cx="6348572" cy="445714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5969580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5"/>
          <p:cNvSpPr>
            <a:spLocks noGrp="1" noChangeArrowheads="1"/>
          </p:cNvSpPr>
          <p:nvPr>
            <p:ph type="body" idx="1"/>
          </p:nvPr>
        </p:nvSpPr>
        <p:spPr/>
        <p:txBody>
          <a:bodyPr/>
          <a:lstStyle/>
          <a:p>
            <a:pPr algn="just"/>
            <a:endParaRPr lang="en-US" sz="2200" dirty="0" smtClean="0"/>
          </a:p>
          <a:p>
            <a:pPr algn="just"/>
            <a:endParaRPr lang="en-US" sz="2200" dirty="0" smtClean="0"/>
          </a:p>
          <a:p>
            <a:pPr algn="just"/>
            <a:r>
              <a:rPr lang="en-US" sz="2200" dirty="0" smtClean="0"/>
              <a:t>Introduction to Antibodies</a:t>
            </a:r>
          </a:p>
          <a:p>
            <a:pPr algn="just"/>
            <a:r>
              <a:rPr lang="en-US" sz="2200" dirty="0" smtClean="0"/>
              <a:t>Introduction to Discovery Studio</a:t>
            </a:r>
          </a:p>
          <a:p>
            <a:pPr algn="just"/>
            <a:r>
              <a:rPr lang="en-US" sz="2200" dirty="0" smtClean="0"/>
              <a:t>Working with Antibodies </a:t>
            </a:r>
          </a:p>
          <a:p>
            <a:pPr algn="just"/>
            <a:r>
              <a:rPr lang="en-US" sz="2200" dirty="0" smtClean="0"/>
              <a:t>Fab Antibody Modeling</a:t>
            </a:r>
          </a:p>
          <a:p>
            <a:pPr lvl="1" algn="just"/>
            <a:r>
              <a:rPr lang="en-US" sz="1800" dirty="0" smtClean="0"/>
              <a:t>Structure Template Identification</a:t>
            </a:r>
          </a:p>
          <a:p>
            <a:pPr lvl="1" algn="just"/>
            <a:r>
              <a:rPr lang="en-US" sz="1800" dirty="0" smtClean="0"/>
              <a:t>Framework Model Generation</a:t>
            </a:r>
          </a:p>
          <a:p>
            <a:pPr lvl="1" algn="just"/>
            <a:r>
              <a:rPr lang="en-US" sz="1800" dirty="0" smtClean="0"/>
              <a:t>Analysis &amp; Selection of Framework Model(s)</a:t>
            </a:r>
          </a:p>
          <a:p>
            <a:pPr lvl="1" algn="just"/>
            <a:r>
              <a:rPr lang="en-US" sz="1800" dirty="0" smtClean="0"/>
              <a:t>Loop Refinement (CDR)</a:t>
            </a:r>
          </a:p>
          <a:p>
            <a:pPr lvl="1" algn="just"/>
            <a:r>
              <a:rPr lang="en-US" sz="1800" i="1" dirty="0" smtClean="0"/>
              <a:t>De Novo </a:t>
            </a:r>
            <a:r>
              <a:rPr lang="en-US" sz="1800" dirty="0" smtClean="0"/>
              <a:t>Loop Modeling (Optional)</a:t>
            </a:r>
          </a:p>
          <a:p>
            <a:pPr lvl="1" algn="just"/>
            <a:r>
              <a:rPr lang="en-US" sz="1800" dirty="0" smtClean="0"/>
              <a:t>Additional Antibody Modeling</a:t>
            </a:r>
          </a:p>
          <a:p>
            <a:pPr marL="342900" lvl="1" indent="-342900" algn="just">
              <a:buFontTx/>
              <a:buChar char="•"/>
            </a:pPr>
            <a:r>
              <a:rPr lang="en-GB" dirty="0" smtClean="0"/>
              <a:t>Full Length Antibody </a:t>
            </a:r>
            <a:r>
              <a:rPr lang="en-GB" dirty="0" err="1" smtClean="0"/>
              <a:t>Modeling</a:t>
            </a:r>
            <a:endParaRPr lang="en-GB" dirty="0" smtClean="0"/>
          </a:p>
          <a:p>
            <a:pPr marL="342900" lvl="1" indent="-342900" algn="just">
              <a:buFontTx/>
              <a:buChar char="•"/>
            </a:pPr>
            <a:r>
              <a:rPr lang="en-GB" dirty="0" smtClean="0"/>
              <a:t>Minimization</a:t>
            </a:r>
          </a:p>
          <a:p>
            <a:pPr marL="342900" lvl="1" indent="-342900" algn="just">
              <a:buFontTx/>
              <a:buChar char="•"/>
            </a:pPr>
            <a:r>
              <a:rPr lang="en-GB" dirty="0" smtClean="0"/>
              <a:t>Next Steps</a:t>
            </a:r>
            <a:endParaRPr lang="en-GB" dirty="0"/>
          </a:p>
        </p:txBody>
      </p:sp>
      <p:sp>
        <p:nvSpPr>
          <p:cNvPr id="18434" name="Rectangle 4"/>
          <p:cNvSpPr>
            <a:spLocks noGrp="1" noChangeArrowheads="1"/>
          </p:cNvSpPr>
          <p:nvPr>
            <p:ph type="title"/>
          </p:nvPr>
        </p:nvSpPr>
        <p:spPr/>
        <p:txBody>
          <a:bodyPr/>
          <a:lstStyle/>
          <a:p>
            <a:r>
              <a:rPr lang="en-US" dirty="0" smtClean="0">
                <a:solidFill>
                  <a:schemeClr val="bg1"/>
                </a:solidFill>
              </a:rPr>
              <a:t>Agenda</a:t>
            </a:r>
          </a:p>
        </p:txBody>
      </p:sp>
      <p:grpSp>
        <p:nvGrpSpPr>
          <p:cNvPr id="2" name="Group 1"/>
          <p:cNvGrpSpPr/>
          <p:nvPr/>
        </p:nvGrpSpPr>
        <p:grpSpPr>
          <a:xfrm>
            <a:off x="5176159" y="1001475"/>
            <a:ext cx="3797657" cy="2005070"/>
            <a:chOff x="5176159" y="894270"/>
            <a:chExt cx="3797657" cy="200507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76159" y="894270"/>
              <a:ext cx="3473016" cy="16825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500800" y="1216800"/>
              <a:ext cx="3473016" cy="16825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sp>
        <p:nvSpPr>
          <p:cNvPr id="3" name="Down Arrow 2"/>
          <p:cNvSpPr/>
          <p:nvPr/>
        </p:nvSpPr>
        <p:spPr bwMode="auto">
          <a:xfrm>
            <a:off x="6963103" y="3256177"/>
            <a:ext cx="223768" cy="537670"/>
          </a:xfrm>
          <a:prstGeom prst="downArrow">
            <a:avLst/>
          </a:prstGeom>
          <a:ln>
            <a:noFill/>
            <a:headEnd type="none" w="med" len="med"/>
            <a:tailEnd type="none" w="med" len="me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style>
          <a:lnRef idx="0">
            <a:schemeClr val="dk1"/>
          </a:lnRef>
          <a:fillRef idx="3">
            <a:schemeClr val="dk1"/>
          </a:fillRef>
          <a:effectRef idx="3">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smtClean="0">
              <a:ln>
                <a:noFill/>
              </a:ln>
              <a:solidFill>
                <a:schemeClr val="tx1"/>
              </a:solidFill>
              <a:effectLst/>
              <a:latin typeface="Times New Roman" pitchFamily="18" charset="0"/>
            </a:endParaRPr>
          </a:p>
        </p:txBody>
      </p:sp>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367559" y="4043480"/>
            <a:ext cx="3414857" cy="248571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0887192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numCol="1"/>
          <a:lstStyle/>
          <a:p>
            <a:pPr eaLnBrk="1" hangingPunct="1">
              <a:defRPr/>
            </a:pPr>
            <a:r>
              <a:rPr lang="en-US" sz="2000" b="1" dirty="0"/>
              <a:t>Help</a:t>
            </a:r>
            <a:r>
              <a:rPr lang="en-US" sz="2000" dirty="0"/>
              <a:t> command menu or </a:t>
            </a:r>
            <a:r>
              <a:rPr lang="en-US" sz="2000" b="1" dirty="0"/>
              <a:t>F1</a:t>
            </a:r>
            <a:r>
              <a:rPr lang="en-US" sz="2000" dirty="0"/>
              <a:t> (context sensitive help throughout the client)</a:t>
            </a:r>
          </a:p>
          <a:p>
            <a:pPr lvl="1" eaLnBrk="1" hangingPunct="1">
              <a:defRPr/>
            </a:pPr>
            <a:r>
              <a:rPr lang="en-US" dirty="0"/>
              <a:t>Documentation</a:t>
            </a:r>
          </a:p>
          <a:p>
            <a:pPr lvl="1" eaLnBrk="1" hangingPunct="1">
              <a:defRPr/>
            </a:pPr>
            <a:r>
              <a:rPr lang="en-US" dirty="0"/>
              <a:t>Tutorials </a:t>
            </a:r>
          </a:p>
          <a:p>
            <a:pPr eaLnBrk="1" hangingPunct="1">
              <a:defRPr/>
            </a:pPr>
            <a:r>
              <a:rPr lang="en-US" sz="2000" dirty="0"/>
              <a:t>Accelrys </a:t>
            </a:r>
            <a:r>
              <a:rPr lang="en-US" sz="2000" dirty="0" smtClean="0"/>
              <a:t>Support</a:t>
            </a:r>
          </a:p>
          <a:p>
            <a:pPr lvl="1" eaLnBrk="1" hangingPunct="1">
              <a:defRPr/>
            </a:pPr>
            <a:r>
              <a:rPr lang="en-US" dirty="0" smtClean="0">
                <a:hlinkClick r:id="rId2"/>
              </a:rPr>
              <a:t>http</a:t>
            </a:r>
            <a:r>
              <a:rPr lang="en-US" dirty="0">
                <a:hlinkClick r:id="rId2"/>
              </a:rPr>
              <a:t>://accelrys.com/customer-support/contact.html</a:t>
            </a:r>
            <a:endParaRPr lang="en-US" dirty="0"/>
          </a:p>
          <a:p>
            <a:pPr lvl="1" eaLnBrk="1" hangingPunct="1">
              <a:defRPr/>
            </a:pPr>
            <a:endParaRPr lang="en-US" dirty="0" smtClean="0"/>
          </a:p>
          <a:p>
            <a:pPr lvl="1" eaLnBrk="1" hangingPunct="1">
              <a:defRPr/>
            </a:pPr>
            <a:endParaRPr lang="en-US" sz="1200" dirty="0"/>
          </a:p>
          <a:p>
            <a:pPr lvl="1" eaLnBrk="1" hangingPunct="1">
              <a:defRPr/>
            </a:pPr>
            <a:endParaRPr lang="en-US" dirty="0"/>
          </a:p>
          <a:p>
            <a:pPr lvl="1" eaLnBrk="1" hangingPunct="1">
              <a:defRPr/>
            </a:pPr>
            <a:endParaRPr lang="en-US" dirty="0"/>
          </a:p>
          <a:p>
            <a:pPr lvl="1" eaLnBrk="1" hangingPunct="1">
              <a:defRPr/>
            </a:pPr>
            <a:endParaRPr lang="en-US" dirty="0"/>
          </a:p>
          <a:p>
            <a:pPr lvl="1" eaLnBrk="1" hangingPunct="1">
              <a:defRPr/>
            </a:pPr>
            <a:endParaRPr lang="en-US" dirty="0"/>
          </a:p>
          <a:p>
            <a:pPr lvl="1" eaLnBrk="1" hangingPunct="1">
              <a:defRPr/>
            </a:pPr>
            <a:endParaRPr lang="en-US" dirty="0"/>
          </a:p>
          <a:p>
            <a:pPr lvl="1" eaLnBrk="1" hangingPunct="1">
              <a:defRPr/>
            </a:pPr>
            <a:endParaRPr lang="en-US" dirty="0"/>
          </a:p>
          <a:p>
            <a:pPr lvl="1" eaLnBrk="1" hangingPunct="1">
              <a:defRPr/>
            </a:pPr>
            <a:endParaRPr lang="en-US" dirty="0"/>
          </a:p>
          <a:p>
            <a:pPr lvl="1" eaLnBrk="1" hangingPunct="1">
              <a:defRPr/>
            </a:pPr>
            <a:endParaRPr lang="en-US" dirty="0"/>
          </a:p>
          <a:p>
            <a:pPr eaLnBrk="1" hangingPunct="1">
              <a:defRPr/>
            </a:pPr>
            <a:r>
              <a:rPr lang="en-US" sz="2000" dirty="0"/>
              <a:t>Accelrys User Community</a:t>
            </a:r>
          </a:p>
          <a:p>
            <a:pPr lvl="1" eaLnBrk="1" hangingPunct="1">
              <a:defRPr/>
            </a:pPr>
            <a:r>
              <a:rPr lang="en-US" dirty="0">
                <a:hlinkClick r:id="rId3"/>
              </a:rPr>
              <a:t>https://community.accelrys.com</a:t>
            </a:r>
            <a:endParaRPr lang="en-US" dirty="0"/>
          </a:p>
          <a:p>
            <a:endParaRPr lang="en-GB" sz="2000" dirty="0"/>
          </a:p>
        </p:txBody>
      </p:sp>
      <p:sp>
        <p:nvSpPr>
          <p:cNvPr id="3" name="Title 2"/>
          <p:cNvSpPr>
            <a:spLocks noGrp="1"/>
          </p:cNvSpPr>
          <p:nvPr>
            <p:ph type="title"/>
          </p:nvPr>
        </p:nvSpPr>
        <p:spPr/>
        <p:txBody>
          <a:bodyPr/>
          <a:lstStyle/>
          <a:p>
            <a:r>
              <a:rPr lang="en-GB" dirty="0" smtClean="0"/>
              <a:t>Additional Information </a:t>
            </a:r>
            <a:endParaRPr lang="en-GB" dirty="0"/>
          </a:p>
        </p:txBody>
      </p:sp>
      <p:sp>
        <p:nvSpPr>
          <p:cNvPr id="6" name="Content Placeholder 1"/>
          <p:cNvSpPr txBox="1">
            <a:spLocks/>
          </p:cNvSpPr>
          <p:nvPr/>
        </p:nvSpPr>
        <p:spPr bwMode="auto">
          <a:xfrm>
            <a:off x="117020" y="2622495"/>
            <a:ext cx="8909960" cy="32260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3"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eaLnBrk="1" hangingPunct="1">
              <a:buFontTx/>
              <a:buNone/>
              <a:defRPr/>
            </a:pPr>
            <a:r>
              <a:rPr lang="en-US" sz="1400" b="1" u="sng" dirty="0" smtClean="0"/>
              <a:t>U.S.</a:t>
            </a:r>
          </a:p>
          <a:p>
            <a:pPr marL="0" indent="0" eaLnBrk="1" hangingPunct="1">
              <a:buFontTx/>
              <a:buNone/>
              <a:defRPr/>
            </a:pPr>
            <a:r>
              <a:rPr lang="en-US" sz="1400" b="0" dirty="0" smtClean="0"/>
              <a:t>7am -5pm (Pacific Time)</a:t>
            </a:r>
          </a:p>
          <a:p>
            <a:pPr marL="0" indent="0" eaLnBrk="1" hangingPunct="1">
              <a:buFontTx/>
              <a:buNone/>
              <a:defRPr/>
            </a:pPr>
            <a:r>
              <a:rPr lang="en-US" sz="1400" b="0" dirty="0" smtClean="0"/>
              <a:t>Toll Free: 1-800-756- 4674</a:t>
            </a:r>
          </a:p>
          <a:p>
            <a:pPr marL="0" indent="0" eaLnBrk="1" hangingPunct="1">
              <a:buFontTx/>
              <a:buNone/>
              <a:defRPr/>
            </a:pPr>
            <a:r>
              <a:rPr lang="en-US" sz="1400" b="0" dirty="0" smtClean="0"/>
              <a:t>Tel: (858) 799-5509</a:t>
            </a:r>
          </a:p>
          <a:p>
            <a:pPr marL="0" indent="0" eaLnBrk="1" hangingPunct="1">
              <a:buFontTx/>
              <a:buNone/>
              <a:defRPr/>
            </a:pPr>
            <a:r>
              <a:rPr lang="en-US" sz="1400" b="0" dirty="0" smtClean="0"/>
              <a:t>Fax: (858) 799-5102</a:t>
            </a:r>
          </a:p>
          <a:p>
            <a:pPr marL="0" indent="0" eaLnBrk="1" hangingPunct="1">
              <a:buFontTx/>
              <a:buNone/>
              <a:defRPr/>
            </a:pPr>
            <a:r>
              <a:rPr lang="en-US" sz="1400" b="0" dirty="0" smtClean="0">
                <a:hlinkClick r:id="rId4"/>
              </a:rPr>
              <a:t>support@accelrys.com</a:t>
            </a:r>
            <a:endParaRPr lang="en-US" sz="1400" b="0" dirty="0" smtClean="0"/>
          </a:p>
          <a:p>
            <a:pPr marL="0" indent="0" eaLnBrk="1" hangingPunct="1">
              <a:buFontTx/>
              <a:buNone/>
              <a:defRPr/>
            </a:pPr>
            <a:endParaRPr lang="en-US" sz="1400" b="0" dirty="0" smtClean="0"/>
          </a:p>
          <a:p>
            <a:pPr marL="0" indent="0" eaLnBrk="1" hangingPunct="1">
              <a:buFontTx/>
              <a:buNone/>
              <a:defRPr/>
            </a:pPr>
            <a:endParaRPr lang="en-US" sz="1400" b="0" dirty="0" smtClean="0"/>
          </a:p>
          <a:p>
            <a:pPr marL="0" indent="0" eaLnBrk="1" hangingPunct="1">
              <a:buFontTx/>
              <a:buNone/>
              <a:defRPr/>
            </a:pPr>
            <a:endParaRPr lang="en-US" sz="1400" b="0" dirty="0" smtClean="0"/>
          </a:p>
          <a:p>
            <a:pPr marL="0" indent="0" eaLnBrk="1" hangingPunct="1">
              <a:buFontTx/>
              <a:buNone/>
              <a:defRPr/>
            </a:pPr>
            <a:endParaRPr lang="en-US" sz="1400" b="0" dirty="0" smtClean="0"/>
          </a:p>
          <a:p>
            <a:pPr marL="0" indent="0" eaLnBrk="1" hangingPunct="1">
              <a:buFontTx/>
              <a:buNone/>
              <a:defRPr/>
            </a:pPr>
            <a:endParaRPr lang="en-US" sz="1400" b="0" dirty="0" smtClean="0"/>
          </a:p>
          <a:p>
            <a:pPr marL="0" indent="0" eaLnBrk="1" hangingPunct="1">
              <a:buFontTx/>
              <a:buNone/>
              <a:defRPr/>
            </a:pPr>
            <a:endParaRPr lang="en-US" sz="1400" b="0" dirty="0" smtClean="0"/>
          </a:p>
          <a:p>
            <a:pPr marL="0" indent="0" eaLnBrk="1" hangingPunct="1">
              <a:buFontTx/>
              <a:buNone/>
              <a:defRPr/>
            </a:pPr>
            <a:r>
              <a:rPr lang="en-US" sz="1400" u="sng" dirty="0" smtClean="0"/>
              <a:t>Europe</a:t>
            </a:r>
          </a:p>
          <a:p>
            <a:pPr marL="0" indent="0" eaLnBrk="1" hangingPunct="1">
              <a:buFontTx/>
              <a:buNone/>
              <a:defRPr/>
            </a:pPr>
            <a:r>
              <a:rPr lang="en-US" sz="1400" b="0" dirty="0" smtClean="0"/>
              <a:t>09:00 - 17:30 (Central EU time)</a:t>
            </a:r>
          </a:p>
          <a:p>
            <a:pPr marL="0" indent="0" eaLnBrk="1" hangingPunct="1">
              <a:buFontTx/>
              <a:buNone/>
              <a:defRPr/>
            </a:pPr>
            <a:r>
              <a:rPr lang="en-US" sz="1400" b="0" dirty="0" smtClean="0"/>
              <a:t>Tel: +44 1223 228822</a:t>
            </a:r>
          </a:p>
          <a:p>
            <a:pPr marL="0" indent="0" eaLnBrk="1" hangingPunct="1">
              <a:buFontTx/>
              <a:buNone/>
              <a:defRPr/>
            </a:pPr>
            <a:r>
              <a:rPr lang="en-US" sz="1400" b="0" dirty="0" smtClean="0"/>
              <a:t>UK local rate:</a:t>
            </a:r>
          </a:p>
          <a:p>
            <a:pPr marL="0" indent="0" eaLnBrk="1" hangingPunct="1">
              <a:buFontTx/>
              <a:buNone/>
              <a:defRPr/>
            </a:pPr>
            <a:r>
              <a:rPr lang="en-US" sz="1400" b="0" dirty="0" smtClean="0"/>
              <a:t>Tel: +44 845 741 3375</a:t>
            </a:r>
          </a:p>
          <a:p>
            <a:pPr marL="0" indent="0" eaLnBrk="1" hangingPunct="1">
              <a:buFontTx/>
              <a:buNone/>
              <a:defRPr/>
            </a:pPr>
            <a:r>
              <a:rPr lang="en-US" sz="1400" b="0" dirty="0" smtClean="0"/>
              <a:t>Fax: +44 1223 228501</a:t>
            </a:r>
          </a:p>
          <a:p>
            <a:pPr marL="0" indent="0" eaLnBrk="1" hangingPunct="1">
              <a:buFontTx/>
              <a:buNone/>
              <a:defRPr/>
            </a:pPr>
            <a:r>
              <a:rPr lang="en-US" sz="1400" b="0" dirty="0" smtClean="0"/>
              <a:t>Switzerland:</a:t>
            </a:r>
          </a:p>
          <a:p>
            <a:pPr marL="0" indent="0" eaLnBrk="1" hangingPunct="1">
              <a:buFontTx/>
              <a:buNone/>
              <a:defRPr/>
            </a:pPr>
            <a:r>
              <a:rPr lang="en-US" sz="1400" b="0" dirty="0" smtClean="0"/>
              <a:t>Tel: +41 61 486 8880</a:t>
            </a:r>
          </a:p>
          <a:p>
            <a:pPr marL="0" indent="0" eaLnBrk="1" hangingPunct="1">
              <a:buFontTx/>
              <a:buNone/>
              <a:defRPr/>
            </a:pPr>
            <a:r>
              <a:rPr lang="en-US" sz="1400" b="0" dirty="0" smtClean="0"/>
              <a:t>Fax: +41 61 486 8889</a:t>
            </a:r>
          </a:p>
          <a:p>
            <a:pPr marL="0" indent="0" eaLnBrk="1" hangingPunct="1">
              <a:buFontTx/>
              <a:buNone/>
              <a:defRPr/>
            </a:pPr>
            <a:r>
              <a:rPr lang="en-US" sz="1400" b="0" dirty="0" smtClean="0"/>
              <a:t>Germany:</a:t>
            </a:r>
          </a:p>
          <a:p>
            <a:pPr marL="0" indent="0" eaLnBrk="1" hangingPunct="1">
              <a:buFontTx/>
              <a:buNone/>
              <a:defRPr/>
            </a:pPr>
            <a:r>
              <a:rPr lang="en-US" sz="1400" b="0" dirty="0" smtClean="0"/>
              <a:t>Tel: +49 221 160 25255</a:t>
            </a:r>
          </a:p>
          <a:p>
            <a:pPr marL="0" indent="0" eaLnBrk="1" hangingPunct="1">
              <a:buFontTx/>
              <a:buNone/>
              <a:defRPr/>
            </a:pPr>
            <a:r>
              <a:rPr lang="en-US" sz="1400" b="0" dirty="0" smtClean="0">
                <a:hlinkClick r:id="rId4"/>
              </a:rPr>
              <a:t>support@accelrys.com</a:t>
            </a:r>
            <a:endParaRPr lang="en-US" sz="1400" b="0" dirty="0" smtClean="0"/>
          </a:p>
          <a:p>
            <a:pPr marL="0" indent="0" eaLnBrk="1" hangingPunct="1">
              <a:buFontTx/>
              <a:buNone/>
              <a:defRPr/>
            </a:pPr>
            <a:r>
              <a:rPr lang="en-US" sz="1400" u="sng" dirty="0" smtClean="0"/>
              <a:t>Japan</a:t>
            </a:r>
          </a:p>
          <a:p>
            <a:pPr marL="0" indent="0" eaLnBrk="1" hangingPunct="1">
              <a:buFontTx/>
              <a:buNone/>
              <a:defRPr/>
            </a:pPr>
            <a:r>
              <a:rPr lang="en-US" sz="1400" b="0" dirty="0" smtClean="0"/>
              <a:t>10:00 - 17:00 (Japan Time)</a:t>
            </a:r>
          </a:p>
          <a:p>
            <a:pPr marL="0" indent="0" eaLnBrk="1" hangingPunct="1">
              <a:buFontTx/>
              <a:buNone/>
              <a:defRPr/>
            </a:pPr>
            <a:r>
              <a:rPr lang="en-US" sz="1400" b="0" dirty="0" smtClean="0"/>
              <a:t>Toll Free: 0120-712655</a:t>
            </a:r>
          </a:p>
          <a:p>
            <a:pPr marL="0" indent="0" eaLnBrk="1" hangingPunct="1">
              <a:buFontTx/>
              <a:buNone/>
              <a:defRPr/>
            </a:pPr>
            <a:r>
              <a:rPr lang="en-US" sz="1400" b="0" dirty="0" smtClean="0"/>
              <a:t>Tel: 81 3 5532 3860</a:t>
            </a:r>
          </a:p>
          <a:p>
            <a:pPr marL="0" indent="0" eaLnBrk="1" hangingPunct="1">
              <a:buFontTx/>
              <a:buNone/>
              <a:defRPr/>
            </a:pPr>
            <a:r>
              <a:rPr lang="en-US" sz="1400" b="0" dirty="0" smtClean="0"/>
              <a:t>Fax: 81 3 5532 3801</a:t>
            </a:r>
          </a:p>
          <a:p>
            <a:pPr marL="0" indent="0" eaLnBrk="1" hangingPunct="1">
              <a:buFontTx/>
              <a:buNone/>
              <a:defRPr/>
            </a:pPr>
            <a:r>
              <a:rPr lang="en-US" sz="1400" b="0" dirty="0" smtClean="0">
                <a:hlinkClick r:id="rId5"/>
              </a:rPr>
              <a:t>support-japan@accelrys.com</a:t>
            </a:r>
            <a:endParaRPr lang="en-US" sz="1400" b="0" dirty="0" smtClean="0"/>
          </a:p>
          <a:p>
            <a:pPr marL="0" indent="0" eaLnBrk="1" hangingPunct="1">
              <a:buFontTx/>
              <a:buNone/>
              <a:defRPr/>
            </a:pPr>
            <a:endParaRPr lang="en-US" sz="1400" dirty="0"/>
          </a:p>
        </p:txBody>
      </p:sp>
    </p:spTree>
    <p:extLst>
      <p:ext uri="{BB962C8B-B14F-4D97-AF65-F5344CB8AC3E}">
        <p14:creationId xmlns:p14="http://schemas.microsoft.com/office/powerpoint/2010/main" xmlns="" val="34899465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2007_training">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2007_training">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2007_trai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007_train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007_train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007_train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007_train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007_train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007_train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007_train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007_train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007_train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007_train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007_train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EA7036FA61604AB53902A6ABC05F13" ma:contentTypeVersion="3" ma:contentTypeDescription="Create a new document." ma:contentTypeScope="" ma:versionID="b148d91ee461da1fb903ee7289c3a30f">
  <xsd:schema xmlns:xsd="http://www.w3.org/2001/XMLSchema" xmlns:xs="http://www.w3.org/2001/XMLSchema" xmlns:p="http://schemas.microsoft.com/office/2006/metadata/properties" xmlns:ns2="2daefb1d-aeab-42a8-8702-6b142f91c8eb" xmlns:ns3="http://schemas.microsoft.com/sharepoint/v3/fields" xmlns:ns4="1a362573-0621-456c-8079-a0ee0213394c" targetNamespace="http://schemas.microsoft.com/office/2006/metadata/properties" ma:root="true" ma:fieldsID="5ad956449be17008f31c2460b37c88d8" ns2:_="" ns3:_="" ns4:_="">
    <xsd:import namespace="2daefb1d-aeab-42a8-8702-6b142f91c8eb"/>
    <xsd:import namespace="http://schemas.microsoft.com/sharepoint/v3/fields"/>
    <xsd:import namespace="1a362573-0621-456c-8079-a0ee0213394c"/>
    <xsd:element name="properties">
      <xsd:complexType>
        <xsd:sequence>
          <xsd:element name="documentManagement">
            <xsd:complexType>
              <xsd:all>
                <xsd:element ref="ns2:Comments" minOccurs="0"/>
                <xsd:element ref="ns3:_Version"/>
                <xsd:element ref="ns4:_dlc_DocId" minOccurs="0"/>
                <xsd:element ref="ns4:_dlc_DocIdUrl" minOccurs="0"/>
                <xsd:element ref="ns4: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aefb1d-aeab-42a8-8702-6b142f91c8eb" elementFormDefault="qualified">
    <xsd:import namespace="http://schemas.microsoft.com/office/2006/documentManagement/types"/>
    <xsd:import namespace="http://schemas.microsoft.com/office/infopath/2007/PartnerControls"/>
    <xsd:element name="Comments" ma:index="8" nillable="true" ma:displayName="Comments" ma:internalName="Comment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Version" ma:index="9" ma:displayName="Version" ma:internalName="_Version">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1a362573-0621-456c-8079-a0ee0213394c" elementFormDefault="qualified">
    <xsd:import namespace="http://schemas.microsoft.com/office/2006/documentManagement/types"/>
    <xsd:import namespace="http://schemas.microsoft.com/office/infopath/2007/PartnerControls"/>
    <xsd:element name="_dlc_DocId" ma:index="11" nillable="true" ma:displayName="Document ID Value" ma:description="The value of the document ID assigned to this item." ma:internalName="_dlc_DocId" ma:readOnly="true">
      <xsd:simpleType>
        <xsd:restriction base="dms:Text"/>
      </xsd:simpleType>
    </xsd:element>
    <xsd:element name="_dlc_DocIdUrl" ma:index="1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3"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omments xmlns="2daefb1d-aeab-42a8-8702-6b142f91c8eb">Updated to DS 4.0</Comments>
    <_Version xmlns="http://schemas.microsoft.com/sharepoint/v3/fields">0.1</_Version>
    <_dlc_DocId xmlns="1a362573-0621-456c-8079-a0ee0213394c">H766M3RADSZE-778-2235</_dlc_DocId>
    <_dlc_DocIdUrl xmlns="1a362573-0621-456c-8079-a0ee0213394c">
      <Url>http://biovia-portal.dsone.3ds.com/teams/training-materials/_layouts/DocIdRedir.aspx?ID=H766M3RADSZE-778-2235</Url>
      <Description>H766M3RADSZE-778-2235</Description>
    </_dlc_DocIdUrl>
  </documentManagement>
</p:properties>
</file>

<file path=customXml/item4.xml><?xml version="1.0" encoding="utf-8"?>
<LongProperties xmlns="http://schemas.microsoft.com/office/2006/metadata/longProperties"/>
</file>

<file path=customXml/item5.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3F320316-41B7-445F-8554-47E85C5D5D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daefb1d-aeab-42a8-8702-6b142f91c8eb"/>
    <ds:schemaRef ds:uri="http://schemas.microsoft.com/sharepoint/v3/fields"/>
    <ds:schemaRef ds:uri="1a362573-0621-456c-8079-a0ee021339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C999077-B958-409B-95D3-6BB55716F49B}">
  <ds:schemaRefs>
    <ds:schemaRef ds:uri="http://schemas.microsoft.com/sharepoint/v3/contenttype/forms"/>
  </ds:schemaRefs>
</ds:datastoreItem>
</file>

<file path=customXml/itemProps3.xml><?xml version="1.0" encoding="utf-8"?>
<ds:datastoreItem xmlns:ds="http://schemas.openxmlformats.org/officeDocument/2006/customXml" ds:itemID="{546C217D-90E5-4070-8EAF-14ED4242486A}">
  <ds:schemaRefs>
    <ds:schemaRef ds:uri="http://schemas.microsoft.com/office/2006/metadata/properties"/>
    <ds:schemaRef ds:uri="http://schemas.microsoft.com/office/infopath/2007/PartnerControls"/>
    <ds:schemaRef ds:uri="2daefb1d-aeab-42a8-8702-6b142f91c8eb"/>
    <ds:schemaRef ds:uri="http://schemas.microsoft.com/sharepoint/v3/fields"/>
    <ds:schemaRef ds:uri="1a362573-0621-456c-8079-a0ee0213394c"/>
  </ds:schemaRefs>
</ds:datastoreItem>
</file>

<file path=customXml/itemProps4.xml><?xml version="1.0" encoding="utf-8"?>
<ds:datastoreItem xmlns:ds="http://schemas.openxmlformats.org/officeDocument/2006/customXml" ds:itemID="{2DCBCF17-526C-484B-8064-A7079D0F9D3F}">
  <ds:schemaRefs>
    <ds:schemaRef ds:uri="http://schemas.microsoft.com/office/2006/metadata/longProperties"/>
  </ds:schemaRefs>
</ds:datastoreItem>
</file>

<file path=customXml/itemProps5.xml><?xml version="1.0" encoding="utf-8"?>
<ds:datastoreItem xmlns:ds="http://schemas.openxmlformats.org/officeDocument/2006/customXml" ds:itemID="{61964668-167C-4648-88FA-73523107E1C0}">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Couture</Template>
  <TotalTime>42474</TotalTime>
  <Words>7340</Words>
  <Application>Microsoft Office PowerPoint</Application>
  <PresentationFormat>On-screen Show (4:3)</PresentationFormat>
  <Paragraphs>1113</Paragraphs>
  <Slides>82</Slides>
  <Notes>43</Notes>
  <HiddenSlides>0</HiddenSlides>
  <MMClips>0</MMClips>
  <ScaleCrop>false</ScaleCrop>
  <HeadingPairs>
    <vt:vector size="4" baseType="variant">
      <vt:variant>
        <vt:lpstr>Theme</vt:lpstr>
      </vt:variant>
      <vt:variant>
        <vt:i4>1</vt:i4>
      </vt:variant>
      <vt:variant>
        <vt:lpstr>Slide Titles</vt:lpstr>
      </vt:variant>
      <vt:variant>
        <vt:i4>82</vt:i4>
      </vt:variant>
    </vt:vector>
  </HeadingPairs>
  <TitlesOfParts>
    <vt:vector size="83" baseType="lpstr">
      <vt:lpstr>2007_training</vt:lpstr>
      <vt:lpstr>Antibody Modeling</vt:lpstr>
      <vt:lpstr>Copyright and Disclaimer</vt:lpstr>
      <vt:lpstr>Agenda</vt:lpstr>
      <vt:lpstr>Antibodies as Drug Targets</vt:lpstr>
      <vt:lpstr>Top 25 Drug Products in the World</vt:lpstr>
      <vt:lpstr>Antibody Types</vt:lpstr>
      <vt:lpstr>Antibody Structure</vt:lpstr>
      <vt:lpstr>Antibody Structure</vt:lpstr>
      <vt:lpstr>Antibody Structure</vt:lpstr>
      <vt:lpstr>Obtaining Antibody Template Structures</vt:lpstr>
      <vt:lpstr>Fab Antibody Modeling Workflow</vt:lpstr>
      <vt:lpstr>Agenda</vt:lpstr>
      <vt:lpstr>Discovery Studio - User Interface</vt:lpstr>
      <vt:lpstr>Molecule Window</vt:lpstr>
      <vt:lpstr>Molecule Window - Graphics Display Style</vt:lpstr>
      <vt:lpstr>Sequence Window</vt:lpstr>
      <vt:lpstr>Sequence Window</vt:lpstr>
      <vt:lpstr>Sequence Window</vt:lpstr>
      <vt:lpstr>Agenda</vt:lpstr>
      <vt:lpstr>Working with Antibodies – Chain Order</vt:lpstr>
      <vt:lpstr>Working with Antibodies – Chain Order</vt:lpstr>
      <vt:lpstr>Working with Antibodies – Chain Order</vt:lpstr>
      <vt:lpstr>Working with Antibodies – Alignment</vt:lpstr>
      <vt:lpstr>Working with Antibodies – Alignment</vt:lpstr>
      <vt:lpstr>Antibody Modeling in Discovery Studio</vt:lpstr>
      <vt:lpstr>Agenda</vt:lpstr>
      <vt:lpstr>Fab Antibody Modeling Workflow</vt:lpstr>
      <vt:lpstr>Fab Antibody Modeling Workflow</vt:lpstr>
      <vt:lpstr>1. Structure Template Identification</vt:lpstr>
      <vt:lpstr>1. Structure Template Identification</vt:lpstr>
      <vt:lpstr>1. Structure Template Identification</vt:lpstr>
      <vt:lpstr>1. Structure Template Identification</vt:lpstr>
      <vt:lpstr>1. Structure Template Identification</vt:lpstr>
      <vt:lpstr>1. Structure Template Identification</vt:lpstr>
      <vt:lpstr>1. Structure Template Identification</vt:lpstr>
      <vt:lpstr>1. Structure Template Identification</vt:lpstr>
      <vt:lpstr>1. Structure Template Identification</vt:lpstr>
      <vt:lpstr>1. Structure Template Identification</vt:lpstr>
      <vt:lpstr>1. Structure Template Identification</vt:lpstr>
      <vt:lpstr>1. Structure Template Identification</vt:lpstr>
      <vt:lpstr>Fab Antibody Modeling Workflow</vt:lpstr>
      <vt:lpstr>2. Framework Model Generation</vt:lpstr>
      <vt:lpstr>2. Framework Model Generation</vt:lpstr>
      <vt:lpstr>Fab Antibody Modeling Workflow</vt:lpstr>
      <vt:lpstr>3. Analysis &amp; Selection of Framework Models</vt:lpstr>
      <vt:lpstr>3. Analysis &amp; Selection of Framework Models</vt:lpstr>
      <vt:lpstr>3. Analysis &amp; Selection of Framework Models</vt:lpstr>
      <vt:lpstr>Verify Protein (Profiles-3D)</vt:lpstr>
      <vt:lpstr>Verify Protein (Profiles-3D)</vt:lpstr>
      <vt:lpstr>Fab Antibody Modeling Workflow</vt:lpstr>
      <vt:lpstr>4. Loop Refinement (CDR)</vt:lpstr>
      <vt:lpstr>4. Loop Refinement (CDR)</vt:lpstr>
      <vt:lpstr>4. Loop Refinement (CDR)</vt:lpstr>
      <vt:lpstr>4. Loop Refinement (CDR)</vt:lpstr>
      <vt:lpstr>4. Loop Refinement (CDR)</vt:lpstr>
      <vt:lpstr>4. Loop Refinement (CDR)</vt:lpstr>
      <vt:lpstr>4. Loop Refinement (CDR)</vt:lpstr>
      <vt:lpstr>4. Loop Refinement (Grafting)</vt:lpstr>
      <vt:lpstr>4. Loop Refinement (Grafting)</vt:lpstr>
      <vt:lpstr>4. Loop Refinement (Grafting)</vt:lpstr>
      <vt:lpstr>Fab Antibody Modeling Workflow</vt:lpstr>
      <vt:lpstr>5. De Novo Loop Modeling (Optional)</vt:lpstr>
      <vt:lpstr>5. De Novo Loop Modeling (Optional)</vt:lpstr>
      <vt:lpstr>5. De Novo Loop Modeling (Optional)</vt:lpstr>
      <vt:lpstr>5. De Novo Loop Modeling (Optional)</vt:lpstr>
      <vt:lpstr>Fab Antibody Modeling Workflow</vt:lpstr>
      <vt:lpstr>Agenda</vt:lpstr>
      <vt:lpstr>Model Full Length Antibody </vt:lpstr>
      <vt:lpstr>Builds Models for Full Length Antibody </vt:lpstr>
      <vt:lpstr>Builds Models for Full Length Antibody </vt:lpstr>
      <vt:lpstr>Builds Models for Full Length Antibody</vt:lpstr>
      <vt:lpstr>Builds Models for Full Length Antibody </vt:lpstr>
      <vt:lpstr>Agenda</vt:lpstr>
      <vt:lpstr>Minimization</vt:lpstr>
      <vt:lpstr>Minimization</vt:lpstr>
      <vt:lpstr>Minimization</vt:lpstr>
      <vt:lpstr>Next Steps - Protein Aggregation Propensity</vt:lpstr>
      <vt:lpstr>Next Steps - Protein Mutation Energy  </vt:lpstr>
      <vt:lpstr>Protein Mutation Energy  </vt:lpstr>
      <vt:lpstr>Next Steps - Protein-Protein Docking</vt:lpstr>
      <vt:lpstr>Agenda</vt:lpstr>
      <vt:lpstr>Additional Information </vt:lpstr>
    </vt:vector>
  </TitlesOfParts>
  <Company>Accelrys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Antibody Modeling</dc:title>
  <dc:subject>Ovreview</dc:subject>
  <dc:creator>Tien Luu</dc:creator>
  <cp:lastModifiedBy>suresh123</cp:lastModifiedBy>
  <cp:revision>2080</cp:revision>
  <cp:lastPrinted>2013-05-31T13:02:33Z</cp:lastPrinted>
  <dcterms:created xsi:type="dcterms:W3CDTF">2005-11-17T17:48:44Z</dcterms:created>
  <dcterms:modified xsi:type="dcterms:W3CDTF">2017-11-14T11:57:12Z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y fmtid="{D5CDD505-2E9C-101B-9397-08002B2CF9AE}" pid="3" name="ContentTypeId">
    <vt:lpwstr>0x01010035EA7036FA61604AB53902A6ABC05F13</vt:lpwstr>
  </property>
  <property fmtid="{D5CDD505-2E9C-101B-9397-08002B2CF9AE}" pid="4" name="_dlc_DocIdItemGuid">
    <vt:lpwstr>2ad2b4af-56bc-49e2-af93-019ebd2926cd</vt:lpwstr>
  </property>
</Properties>
</file>